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olors1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9" r:id="rId2"/>
    <p:sldId id="257" r:id="rId3"/>
    <p:sldId id="293" r:id="rId4"/>
    <p:sldId id="260" r:id="rId5"/>
    <p:sldId id="265" r:id="rId6"/>
    <p:sldId id="268" r:id="rId7"/>
    <p:sldId id="264" r:id="rId8"/>
    <p:sldId id="271" r:id="rId9"/>
    <p:sldId id="1776" r:id="rId10"/>
    <p:sldId id="272" r:id="rId11"/>
    <p:sldId id="273" r:id="rId12"/>
    <p:sldId id="274" r:id="rId13"/>
    <p:sldId id="276" r:id="rId14"/>
    <p:sldId id="280" r:id="rId15"/>
    <p:sldId id="282" r:id="rId16"/>
    <p:sldId id="284" r:id="rId17"/>
    <p:sldId id="295" r:id="rId18"/>
    <p:sldId id="1774" r:id="rId19"/>
    <p:sldId id="1775" r:id="rId20"/>
    <p:sldId id="1777" r:id="rId21"/>
    <p:sldId id="287" r:id="rId22"/>
    <p:sldId id="290" r:id="rId23"/>
    <p:sldId id="289" r:id="rId24"/>
    <p:sldId id="1779" r:id="rId25"/>
    <p:sldId id="1778" r:id="rId26"/>
    <p:sldId id="283" r:id="rId27"/>
    <p:sldId id="83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592"/>
    <a:srgbClr val="64754F"/>
    <a:srgbClr val="D092A7"/>
    <a:srgbClr val="809EC2"/>
    <a:srgbClr val="F3A447"/>
    <a:srgbClr val="B1650C"/>
    <a:srgbClr val="6F524F"/>
    <a:srgbClr val="9C85C0"/>
    <a:srgbClr val="E7BC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950" autoAdjust="0"/>
  </p:normalViewPr>
  <p:slideViewPr>
    <p:cSldViewPr snapToGrid="0" showGuides="1">
      <p:cViewPr varScale="1">
        <p:scale>
          <a:sx n="80" d="100"/>
          <a:sy n="80" d="100"/>
        </p:scale>
        <p:origin x="8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ocuments\Claudia\2020\INFINITE\WP6\LCIA%20ITA_8.12.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ocuments\Claudia\2020\INFINITE\WP6\LCIA%20ITA_8.12.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ocuments\Claudia\2020\INFINITE\WP6\Results%20ITA\LCIA%20ITA_8.12.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ocuments\Claudia\2020\INFINITE\WP6\LCIA%20ITA_8.12.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Claudia\Documents\Claudia\2020\INFINITE\WP6\LCIA%20ITA_8.12.2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ocuments\Claudia\2020\INFINITE\WP6\Results%20ITA\LCIA%20ITA_8.12.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udia\Documents\Claudia\2020\INFINITE\WP6\Results%20ITA\LCIA%20ITA_8.12.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0" dirty="0"/>
              <a:t>Environmental impacts (selected) of retrofitting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Comparison!$F$1</c:f>
              <c:strCache>
                <c:ptCount val="1"/>
                <c:pt idx="0">
                  <c:v>Industrialized</c:v>
                </c:pt>
              </c:strCache>
            </c:strRef>
          </c:tx>
          <c:spPr>
            <a:solidFill>
              <a:srgbClr val="A5B592"/>
            </a:solidFill>
            <a:ln>
              <a:noFill/>
            </a:ln>
            <a:effectLst/>
          </c:spPr>
          <c:invertIfNegative val="0"/>
          <c:cat>
            <c:strRef>
              <c:f>(Comparison!$E$3:$E$4,Comparison!$E$8:$E$9,Comparison!$E$11,Comparison!$E$16:$E$17)</c:f>
              <c:strCache>
                <c:ptCount val="7"/>
                <c:pt idx="0">
                  <c:v>Climate change</c:v>
                </c:pt>
                <c:pt idx="1">
                  <c:v>Ecotoxicity, freshwater</c:v>
                </c:pt>
                <c:pt idx="2">
                  <c:v>Human toxicity, cancer</c:v>
                </c:pt>
                <c:pt idx="3">
                  <c:v>Human toxicity, non-cancer</c:v>
                </c:pt>
                <c:pt idx="4">
                  <c:v>Land use</c:v>
                </c:pt>
                <c:pt idx="5">
                  <c:v>Resource use, minerals and metals</c:v>
                </c:pt>
                <c:pt idx="6">
                  <c:v>Water use</c:v>
                </c:pt>
              </c:strCache>
              <c:extLst/>
            </c:strRef>
          </c:cat>
          <c:val>
            <c:numRef>
              <c:f>(Comparison!$F$3:$F$4,Comparison!$F$8:$F$9,Comparison!$F$11,Comparison!$F$16:$F$17)</c:f>
              <c:numCache>
                <c:formatCode>0%</c:formatCode>
                <c:ptCount val="7"/>
                <c:pt idx="0">
                  <c:v>1</c:v>
                </c:pt>
                <c:pt idx="1">
                  <c:v>1</c:v>
                </c:pt>
                <c:pt idx="2">
                  <c:v>0.97791413411193306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13B-41F8-981E-410AB368615B}"/>
            </c:ext>
          </c:extLst>
        </c:ser>
        <c:ser>
          <c:idx val="1"/>
          <c:order val="1"/>
          <c:tx>
            <c:strRef>
              <c:f>Comparison!$G$1</c:f>
              <c:strCache>
                <c:ptCount val="1"/>
                <c:pt idx="0">
                  <c:v>Traditional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(Comparison!$E$3:$E$4,Comparison!$E$8:$E$9,Comparison!$E$11,Comparison!$E$16:$E$17)</c:f>
              <c:strCache>
                <c:ptCount val="7"/>
                <c:pt idx="0">
                  <c:v>Climate change</c:v>
                </c:pt>
                <c:pt idx="1">
                  <c:v>Ecotoxicity, freshwater</c:v>
                </c:pt>
                <c:pt idx="2">
                  <c:v>Human toxicity, cancer</c:v>
                </c:pt>
                <c:pt idx="3">
                  <c:v>Human toxicity, non-cancer</c:v>
                </c:pt>
                <c:pt idx="4">
                  <c:v>Land use</c:v>
                </c:pt>
                <c:pt idx="5">
                  <c:v>Resource use, minerals and metals</c:v>
                </c:pt>
                <c:pt idx="6">
                  <c:v>Water use</c:v>
                </c:pt>
              </c:strCache>
              <c:extLst/>
            </c:strRef>
          </c:cat>
          <c:val>
            <c:numRef>
              <c:f>(Comparison!$G$3:$G$4,Comparison!$G$8:$G$9,Comparison!$G$11,Comparison!$G$16:$G$17)</c:f>
              <c:numCache>
                <c:formatCode>0%</c:formatCode>
                <c:ptCount val="7"/>
                <c:pt idx="0">
                  <c:v>0.9361177214808567</c:v>
                </c:pt>
                <c:pt idx="1">
                  <c:v>0.87393001552449723</c:v>
                </c:pt>
                <c:pt idx="2">
                  <c:v>1</c:v>
                </c:pt>
                <c:pt idx="3">
                  <c:v>0.89701244284351456</c:v>
                </c:pt>
                <c:pt idx="4">
                  <c:v>0.56656353515265234</c:v>
                </c:pt>
                <c:pt idx="5">
                  <c:v>0.89940474142380344</c:v>
                </c:pt>
                <c:pt idx="6">
                  <c:v>0.98247392145428969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13B-41F8-981E-410AB3686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7363839"/>
        <c:axId val="1997364255"/>
      </c:barChart>
      <c:catAx>
        <c:axId val="1997363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97364255"/>
        <c:crosses val="autoZero"/>
        <c:auto val="1"/>
        <c:lblAlgn val="ctr"/>
        <c:lblOffset val="100"/>
        <c:noMultiLvlLbl val="0"/>
      </c:catAx>
      <c:valAx>
        <c:axId val="199736425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97363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/>
              <a:t>Resource use, non-fossil [kg Sb</a:t>
            </a:r>
            <a:r>
              <a:rPr lang="en-GB" sz="2000" baseline="0" dirty="0"/>
              <a:t> eq.]</a:t>
            </a:r>
            <a:endParaRPr lang="en-GB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'Comparison_lc stages'!$G$14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D092A7"/>
            </a:solidFill>
            <a:ln>
              <a:noFill/>
            </a:ln>
            <a:effectLst/>
          </c:spPr>
          <c:invertIfNegative val="0"/>
          <c:cat>
            <c:strRef>
              <c:f>'Comparison_lc stages'!$H$11:$I$11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stages'!$H$14:$I$14</c:f>
              <c:numCache>
                <c:formatCode>General</c:formatCode>
                <c:ptCount val="2"/>
                <c:pt idx="0">
                  <c:v>2.7254100000000001</c:v>
                </c:pt>
                <c:pt idx="1">
                  <c:v>2.5325600000000001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7A-40A8-BEBB-8D3243127ABA}"/>
            </c:ext>
          </c:extLst>
        </c:ser>
        <c:ser>
          <c:idx val="5"/>
          <c:order val="1"/>
          <c:tx>
            <c:strRef>
              <c:f>'Comparison_lc stages'!$G$17</c:f>
              <c:strCache>
                <c:ptCount val="1"/>
                <c:pt idx="0">
                  <c:v>Transport</c:v>
                </c:pt>
              </c:strCache>
            </c:strRef>
          </c:tx>
          <c:spPr>
            <a:solidFill>
              <a:srgbClr val="9C85C0"/>
            </a:solidFill>
            <a:ln>
              <a:noFill/>
            </a:ln>
            <a:effectLst/>
          </c:spPr>
          <c:invertIfNegative val="0"/>
          <c:cat>
            <c:strRef>
              <c:f>'Comparison_lc stages'!$H$11:$I$11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stages'!$H$17:$I$17</c:f>
              <c:numCache>
                <c:formatCode>General</c:formatCode>
                <c:ptCount val="2"/>
                <c:pt idx="0">
                  <c:v>1.2409999999999999E-2</c:v>
                </c:pt>
                <c:pt idx="1">
                  <c:v>7.62E-3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7A-40A8-BEBB-8D3243127ABA}"/>
            </c:ext>
          </c:extLst>
        </c:ser>
        <c:ser>
          <c:idx val="4"/>
          <c:order val="2"/>
          <c:tx>
            <c:strRef>
              <c:f>'Comparison_lc stages'!$G$16</c:f>
              <c:strCache>
                <c:ptCount val="1"/>
                <c:pt idx="0">
                  <c:v>Installation</c:v>
                </c:pt>
              </c:strCache>
            </c:strRef>
          </c:tx>
          <c:spPr>
            <a:solidFill>
              <a:srgbClr val="6F524F"/>
            </a:solidFill>
            <a:ln>
              <a:noFill/>
            </a:ln>
            <a:effectLst/>
          </c:spPr>
          <c:invertIfNegative val="0"/>
          <c:cat>
            <c:strRef>
              <c:f>'Comparison_lc stages'!$H$11:$I$11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stages'!$H$16:$I$16</c:f>
              <c:numCache>
                <c:formatCode>General</c:formatCode>
                <c:ptCount val="2"/>
                <c:pt idx="0">
                  <c:v>1.78538</c:v>
                </c:pt>
                <c:pt idx="1">
                  <c:v>1.78538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7A-40A8-BEBB-8D3243127ABA}"/>
            </c:ext>
          </c:extLst>
        </c:ser>
        <c:ser>
          <c:idx val="0"/>
          <c:order val="3"/>
          <c:tx>
            <c:strRef>
              <c:f>'Comparison_lc stages'!$G$12</c:f>
              <c:strCache>
                <c:ptCount val="1"/>
                <c:pt idx="0">
                  <c:v>Operation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'Comparison_lc stages'!$H$11:$I$11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stages'!$H$12:$I$12</c:f>
              <c:numCache>
                <c:formatCode>General</c:formatCode>
                <c:ptCount val="2"/>
                <c:pt idx="0">
                  <c:v>1.16889</c:v>
                </c:pt>
                <c:pt idx="1">
                  <c:v>1.3167599999999999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7A-40A8-BEBB-8D3243127ABA}"/>
            </c:ext>
          </c:extLst>
        </c:ser>
        <c:ser>
          <c:idx val="1"/>
          <c:order val="4"/>
          <c:tx>
            <c:strRef>
              <c:f>'Comparison_lc stages'!$G$13</c:f>
              <c:strCache>
                <c:ptCount val="1"/>
                <c:pt idx="0">
                  <c:v>Maintenance</c:v>
                </c:pt>
              </c:strCache>
            </c:strRef>
          </c:tx>
          <c:spPr>
            <a:solidFill>
              <a:srgbClr val="B1650C"/>
            </a:solidFill>
            <a:ln>
              <a:noFill/>
            </a:ln>
            <a:effectLst/>
          </c:spPr>
          <c:invertIfNegative val="0"/>
          <c:cat>
            <c:strRef>
              <c:f>'Comparison_lc stages'!$H$11:$I$11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stages'!$H$13:$I$13</c:f>
              <c:numCache>
                <c:formatCode>General</c:formatCode>
                <c:ptCount val="2"/>
                <c:pt idx="0">
                  <c:v>8.5633999999999997</c:v>
                </c:pt>
                <c:pt idx="1">
                  <c:v>7.4218599999999997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7A-40A8-BEBB-8D3243127ABA}"/>
            </c:ext>
          </c:extLst>
        </c:ser>
        <c:ser>
          <c:idx val="3"/>
          <c:order val="5"/>
          <c:tx>
            <c:strRef>
              <c:f>'Comparison_lc stages'!$G$15</c:f>
              <c:strCache>
                <c:ptCount val="1"/>
                <c:pt idx="0">
                  <c:v>End of life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'Comparison_lc stages'!$H$11:$I$11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stages'!$H$15:$I$15</c:f>
              <c:numCache>
                <c:formatCode>General</c:formatCode>
                <c:ptCount val="2"/>
                <c:pt idx="0">
                  <c:v>1.2760000000000001E-2</c:v>
                </c:pt>
                <c:pt idx="1">
                  <c:v>5.5399999999999998E-3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7A-40A8-BEBB-8D3243127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1418879"/>
        <c:axId val="2005232143"/>
      </c:barChart>
      <c:catAx>
        <c:axId val="200141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05232143"/>
        <c:crosses val="autoZero"/>
        <c:auto val="1"/>
        <c:lblAlgn val="ctr"/>
        <c:lblOffset val="100"/>
        <c:noMultiLvlLbl val="0"/>
      </c:catAx>
      <c:valAx>
        <c:axId val="2005232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01418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/>
              <a:t>Climate Change [kg CO2 eq.]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'Comparison_lc stages'!$G$5</c:f>
              <c:strCache>
                <c:ptCount val="1"/>
                <c:pt idx="0">
                  <c:v>Manufacturing</c:v>
                </c:pt>
              </c:strCache>
            </c:strRef>
          </c:tx>
          <c:spPr>
            <a:solidFill>
              <a:srgbClr val="D092A7"/>
            </a:solidFill>
            <a:ln>
              <a:noFill/>
            </a:ln>
            <a:effectLst/>
          </c:spPr>
          <c:invertIfNegative val="0"/>
          <c:cat>
            <c:strRef>
              <c:f>'Comparison_lc stages'!$H$2:$I$2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stages'!$H$5:$I$5</c:f>
              <c:numCache>
                <c:formatCode>0.00E+00</c:formatCode>
                <c:ptCount val="2"/>
                <c:pt idx="0">
                  <c:v>75437.899999999994</c:v>
                </c:pt>
                <c:pt idx="1">
                  <c:v>80055.3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7-4292-9B2F-78229CEFE8C1}"/>
            </c:ext>
          </c:extLst>
        </c:ser>
        <c:ser>
          <c:idx val="5"/>
          <c:order val="1"/>
          <c:tx>
            <c:strRef>
              <c:f>'Comparison_lc stages'!$G$8</c:f>
              <c:strCache>
                <c:ptCount val="1"/>
                <c:pt idx="0">
                  <c:v>Transport</c:v>
                </c:pt>
              </c:strCache>
            </c:strRef>
          </c:tx>
          <c:spPr>
            <a:solidFill>
              <a:srgbClr val="9C85C0"/>
            </a:solidFill>
            <a:ln>
              <a:noFill/>
            </a:ln>
            <a:effectLst/>
          </c:spPr>
          <c:invertIfNegative val="0"/>
          <c:cat>
            <c:strRef>
              <c:f>'Comparison_lc stages'!$H$2:$I$2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stages'!$H$8:$I$8</c:f>
              <c:numCache>
                <c:formatCode>0.00E+00</c:formatCode>
                <c:ptCount val="2"/>
                <c:pt idx="0">
                  <c:v>3564.49208</c:v>
                </c:pt>
                <c:pt idx="1">
                  <c:v>2189.12473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C7-4292-9B2F-78229CEFE8C1}"/>
            </c:ext>
          </c:extLst>
        </c:ser>
        <c:ser>
          <c:idx val="4"/>
          <c:order val="2"/>
          <c:tx>
            <c:strRef>
              <c:f>'Comparison_lc stages'!$G$7</c:f>
              <c:strCache>
                <c:ptCount val="1"/>
                <c:pt idx="0">
                  <c:v>Installation</c:v>
                </c:pt>
              </c:strCache>
            </c:strRef>
          </c:tx>
          <c:spPr>
            <a:solidFill>
              <a:srgbClr val="6F524F"/>
            </a:solidFill>
            <a:ln>
              <a:noFill/>
            </a:ln>
            <a:effectLst/>
          </c:spPr>
          <c:invertIfNegative val="0"/>
          <c:cat>
            <c:strRef>
              <c:f>'Comparison_lc stages'!$H$2:$I$2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stages'!$H$7:$I$7</c:f>
              <c:numCache>
                <c:formatCode>0.00E+00</c:formatCode>
                <c:ptCount val="2"/>
                <c:pt idx="0">
                  <c:v>7929.4139299999997</c:v>
                </c:pt>
                <c:pt idx="1">
                  <c:v>8520.4699099999998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C7-4292-9B2F-78229CEFE8C1}"/>
            </c:ext>
          </c:extLst>
        </c:ser>
        <c:ser>
          <c:idx val="0"/>
          <c:order val="3"/>
          <c:tx>
            <c:strRef>
              <c:f>'Comparison_lc stages'!$G$3</c:f>
              <c:strCache>
                <c:ptCount val="1"/>
                <c:pt idx="0">
                  <c:v>Operation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'Comparison_lc stages'!$H$2:$I$2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stages'!$H$3:$I$3</c:f>
              <c:numCache>
                <c:formatCode>0.00E+00</c:formatCode>
                <c:ptCount val="2"/>
                <c:pt idx="0">
                  <c:v>120650</c:v>
                </c:pt>
                <c:pt idx="1">
                  <c:v>135912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C7-4292-9B2F-78229CEFE8C1}"/>
            </c:ext>
          </c:extLst>
        </c:ser>
        <c:ser>
          <c:idx val="1"/>
          <c:order val="4"/>
          <c:tx>
            <c:strRef>
              <c:f>'Comparison_lc stages'!$G$4</c:f>
              <c:strCache>
                <c:ptCount val="1"/>
                <c:pt idx="0">
                  <c:v>Maintenance</c:v>
                </c:pt>
              </c:strCache>
            </c:strRef>
          </c:tx>
          <c:spPr>
            <a:solidFill>
              <a:srgbClr val="B1650C"/>
            </a:solidFill>
            <a:ln>
              <a:noFill/>
            </a:ln>
            <a:effectLst/>
          </c:spPr>
          <c:invertIfNegative val="0"/>
          <c:cat>
            <c:strRef>
              <c:f>'Comparison_lc stages'!$H$2:$I$2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stages'!$H$4:$I$4</c:f>
              <c:numCache>
                <c:formatCode>0.00E+00</c:formatCode>
                <c:ptCount val="2"/>
                <c:pt idx="0">
                  <c:v>112594</c:v>
                </c:pt>
                <c:pt idx="1">
                  <c:v>76837.899999999994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C7-4292-9B2F-78229CEFE8C1}"/>
            </c:ext>
          </c:extLst>
        </c:ser>
        <c:ser>
          <c:idx val="3"/>
          <c:order val="5"/>
          <c:tx>
            <c:strRef>
              <c:f>'Comparison_lc stages'!$G$6</c:f>
              <c:strCache>
                <c:ptCount val="1"/>
                <c:pt idx="0">
                  <c:v>End of life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'Comparison_lc stages'!$H$2:$I$2</c:f>
              <c:strCache>
                <c:ptCount val="2"/>
                <c:pt idx="0">
                  <c:v>Industrialized</c:v>
                </c:pt>
                <c:pt idx="1">
                  <c:v>Traditional</c:v>
                </c:pt>
              </c:strCache>
            </c:strRef>
          </c:cat>
          <c:val>
            <c:numRef>
              <c:f>'Comparison_lc stages'!$H$6:$I$6</c:f>
              <c:numCache>
                <c:formatCode>0.00E+00</c:formatCode>
                <c:ptCount val="2"/>
                <c:pt idx="0">
                  <c:v>11793.5</c:v>
                </c:pt>
                <c:pt idx="1">
                  <c:v>7248.2051199999996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C7-4292-9B2F-78229CEFE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4506639"/>
        <c:axId val="1604507471"/>
      </c:barChart>
      <c:catAx>
        <c:axId val="160450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04507471"/>
        <c:crosses val="autoZero"/>
        <c:auto val="1"/>
        <c:lblAlgn val="ctr"/>
        <c:lblOffset val="100"/>
        <c:noMultiLvlLbl val="0"/>
      </c:catAx>
      <c:valAx>
        <c:axId val="1604507471"/>
        <c:scaling>
          <c:orientation val="minMax"/>
          <c:max val="1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0450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520200605398917E-2"/>
          <c:y val="0.79943716622096284"/>
          <c:w val="0.94122777373816269"/>
          <c:h val="0.13233015006329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FC-49BD-A274-0BF385B8CBB6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FC-49BD-A274-0BF385B8CBB6}"/>
              </c:ext>
            </c:extLst>
          </c:dPt>
          <c:dPt>
            <c:idx val="2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FC-49BD-A274-0BF385B8CBB6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FC-49BD-A274-0BF385B8CBB6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FC-49BD-A274-0BF385B8CBB6}"/>
              </c:ext>
            </c:extLst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3FC-49BD-A274-0BF385B8CBB6}"/>
              </c:ext>
            </c:extLst>
          </c:dPt>
          <c:dLbls>
            <c:dLbl>
              <c:idx val="0"/>
              <c:layout>
                <c:manualLayout>
                  <c:x val="-3.1431575687163545E-2"/>
                  <c:y val="5.53443825996389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FC-49BD-A274-0BF385B8CBB6}"/>
                </c:ext>
              </c:extLst>
            </c:dLbl>
            <c:dLbl>
              <c:idx val="1"/>
              <c:layout>
                <c:manualLayout>
                  <c:x val="-2.6941350588997406E-2"/>
                  <c:y val="-1.80236934967082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FC-49BD-A274-0BF385B8CBB6}"/>
                </c:ext>
              </c:extLst>
            </c:dLbl>
            <c:dLbl>
              <c:idx val="2"/>
              <c:layout>
                <c:manualLayout>
                  <c:x val="-4.1760396605154654E-2"/>
                  <c:y val="5.39182233694210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FC-49BD-A274-0BF385B8CBB6}"/>
                </c:ext>
              </c:extLst>
            </c:dLbl>
            <c:dLbl>
              <c:idx val="3"/>
              <c:layout>
                <c:manualLayout>
                  <c:x val="-4.2657138432579178E-2"/>
                  <c:y val="-4.84263347746840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FC-49BD-A274-0BF385B8CBB6}"/>
                </c:ext>
              </c:extLst>
            </c:dLbl>
            <c:dLbl>
              <c:idx val="4"/>
              <c:layout>
                <c:manualLayout>
                  <c:x val="4.0412025883495982E-2"/>
                  <c:y val="2.07326290769409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FC-49BD-A274-0BF385B8CBB6}"/>
                </c:ext>
              </c:extLst>
            </c:dLbl>
            <c:dLbl>
              <c:idx val="5"/>
              <c:layout>
                <c:manualLayout>
                  <c:x val="0"/>
                  <c:y val="2.42131673873420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FC-49BD-A274-0BF385B8CB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'Comparison_lc stages'!$H$49:$H$54</c:f>
              <c:strCache>
                <c:ptCount val="6"/>
                <c:pt idx="0">
                  <c:v>Manufacturing</c:v>
                </c:pt>
                <c:pt idx="1">
                  <c:v>Transport</c:v>
                </c:pt>
                <c:pt idx="2">
                  <c:v>Installation</c:v>
                </c:pt>
                <c:pt idx="3">
                  <c:v>Operation</c:v>
                </c:pt>
                <c:pt idx="4">
                  <c:v>Maintenance</c:v>
                </c:pt>
                <c:pt idx="5">
                  <c:v>End of life</c:v>
                </c:pt>
              </c:strCache>
            </c:strRef>
          </c:cat>
          <c:val>
            <c:numRef>
              <c:f>'Comparison_lc stages'!$I$49:$I$54</c:f>
              <c:numCache>
                <c:formatCode>0.00%</c:formatCode>
                <c:ptCount val="6"/>
                <c:pt idx="0">
                  <c:v>0.22720000000000001</c:v>
                </c:pt>
                <c:pt idx="1">
                  <c:v>1.0699999999999999E-2</c:v>
                </c:pt>
                <c:pt idx="2">
                  <c:v>2.3900000000000001E-2</c:v>
                </c:pt>
                <c:pt idx="3">
                  <c:v>0.3634</c:v>
                </c:pt>
                <c:pt idx="4">
                  <c:v>0.3392</c:v>
                </c:pt>
                <c:pt idx="5">
                  <c:v>3.5499999999999997E-2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FC-49BD-A274-0BF385B8C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98-4803-A374-2BBBDC73450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98-4803-A374-2BBBDC73450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98-4803-A374-2BBBDC734502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98-4803-A374-2BBBDC734502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98-4803-A374-2BBBDC734502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98-4803-A374-2BBBDC734502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B98-4803-A374-2BBBDC734502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B98-4803-A374-2BBBDC734502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B98-4803-A374-2BBBDC734502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B98-4803-A374-2BBBDC734502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B98-4803-A374-2BBBDC73450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B98-4803-A374-2BBBDC73450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B98-4803-A374-2BBBDC734502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B98-4803-A374-2BBBDC734502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B98-4803-A374-2BBBDC734502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B98-4803-A374-2BBBDC734502}"/>
              </c:ext>
            </c:extLst>
          </c:dPt>
          <c:dLbls>
            <c:dLbl>
              <c:idx val="1"/>
              <c:layout>
                <c:manualLayout>
                  <c:x val="7.6470383175881881E-2"/>
                  <c:y val="-0.1354638312979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98-4803-A374-2BBBDC734502}"/>
                </c:ext>
              </c:extLst>
            </c:dLbl>
            <c:dLbl>
              <c:idx val="2"/>
              <c:layout>
                <c:manualLayout>
                  <c:x val="0.19202294180966509"/>
                  <c:y val="-0.19579569047050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98-4803-A374-2BBBDC734502}"/>
                </c:ext>
              </c:extLst>
            </c:dLbl>
            <c:dLbl>
              <c:idx val="3"/>
              <c:layout>
                <c:manualLayout>
                  <c:x val="0.20205419696035531"/>
                  <c:y val="-9.50136619632566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98-4803-A374-2BBBDC734502}"/>
                </c:ext>
              </c:extLst>
            </c:dLbl>
            <c:dLbl>
              <c:idx val="4"/>
              <c:layout>
                <c:manualLayout>
                  <c:x val="0.17796257521279332"/>
                  <c:y val="9.410130344543679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49171311190199"/>
                      <c:h val="0.145750161358274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B98-4803-A374-2BBBDC734502}"/>
                </c:ext>
              </c:extLst>
            </c:dLbl>
            <c:dLbl>
              <c:idx val="5"/>
              <c:layout>
                <c:manualLayout>
                  <c:x val="0.19045407975354012"/>
                  <c:y val="9.02952343719848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B98-4803-A374-2BBBDC73450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B98-4803-A374-2BBBDC734502}"/>
                </c:ext>
              </c:extLst>
            </c:dLbl>
            <c:dLbl>
              <c:idx val="7"/>
              <c:layout>
                <c:manualLayout>
                  <c:x val="0.16384955711695642"/>
                  <c:y val="0.158143542576703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B98-4803-A374-2BBBDC734502}"/>
                </c:ext>
              </c:extLst>
            </c:dLbl>
            <c:dLbl>
              <c:idx val="8"/>
              <c:layout>
                <c:manualLayout>
                  <c:x val="0.10141340023889016"/>
                  <c:y val="0.3012447961250115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B98-4803-A374-2BBBDC73450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B98-4803-A374-2BBBDC734502}"/>
                </c:ext>
              </c:extLst>
            </c:dLbl>
            <c:dLbl>
              <c:idx val="10"/>
              <c:layout>
                <c:manualLayout>
                  <c:x val="0"/>
                  <c:y val="2.3003292107194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98-4803-A374-2BBBDC734502}"/>
                </c:ext>
              </c:extLst>
            </c:dLbl>
            <c:dLbl>
              <c:idx val="11"/>
              <c:layout>
                <c:manualLayout>
                  <c:x val="-1.917307436095728E-2"/>
                  <c:y val="4.1015763455955929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Technologies replacement
</a:t>
                    </a:r>
                    <a:fld id="{CB5C5E29-513C-4C22-A36F-2AE12A70C921}" type="PERCENTAGE">
                      <a:rPr lang="en-US" baseline="0"/>
                      <a:pPr/>
                      <a:t>[PERCENTUALE]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6B98-4803-A374-2BBBDC734502}"/>
                </c:ext>
              </c:extLst>
            </c:dLbl>
            <c:dLbl>
              <c:idx val="12"/>
              <c:layout>
                <c:manualLayout>
                  <c:x val="-5.231275464472776E-2"/>
                  <c:y val="-6.134211228585102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Systems replacement
</a:t>
                    </a:r>
                    <a:fld id="{51B67667-7AA5-460D-9368-4F0290D92D63}" type="PERCENTAGE">
                      <a:rPr lang="en-US" baseline="0" dirty="0"/>
                      <a:pPr/>
                      <a:t>[PERCENTUALE]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6B98-4803-A374-2BBBDC73450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B98-4803-A374-2BBBDC734502}"/>
                </c:ext>
              </c:extLst>
            </c:dLbl>
            <c:dLbl>
              <c:idx val="14"/>
              <c:layout>
                <c:manualLayout>
                  <c:x val="-5.2641663417686051E-2"/>
                  <c:y val="-0.130625194885431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Technologies </a:t>
                    </a:r>
                    <a:r>
                      <a:rPr lang="en-US" dirty="0" err="1"/>
                      <a:t>EoL</a:t>
                    </a:r>
                    <a:r>
                      <a:rPr lang="en-US" baseline="0" dirty="0"/>
                      <a:t>
</a:t>
                    </a:r>
                    <a:fld id="{80D777F4-37A8-4090-9660-505221B50A06}" type="PERCENTAGE">
                      <a:rPr lang="en-US" baseline="0"/>
                      <a:pPr/>
                      <a:t>[PERCENTUALE]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6B98-4803-A374-2BBBDC734502}"/>
                </c:ext>
              </c:extLst>
            </c:dLbl>
            <c:dLbl>
              <c:idx val="15"/>
              <c:layout>
                <c:manualLayout>
                  <c:x val="9.9401571110152451E-2"/>
                  <c:y val="-0.116744588543263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B98-4803-A374-2BBBDC734502}"/>
                </c:ext>
              </c:extLst>
            </c:dLbl>
            <c:numFmt formatCode="0.0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'Comparison_lc stages'!$J$49:$J$64</c:f>
              <c:strCache>
                <c:ptCount val="16"/>
                <c:pt idx="0">
                  <c:v>PVs</c:v>
                </c:pt>
                <c:pt idx="1">
                  <c:v>Timber-based facade</c:v>
                </c:pt>
                <c:pt idx="2">
                  <c:v>Timber-based roof</c:v>
                </c:pt>
                <c:pt idx="3">
                  <c:v>Ventilation</c:v>
                </c:pt>
                <c:pt idx="4">
                  <c:v>Solar thermal panels</c:v>
                </c:pt>
                <c:pt idx="5">
                  <c:v>Windows</c:v>
                </c:pt>
                <c:pt idx="6">
                  <c:v>Transport </c:v>
                </c:pt>
                <c:pt idx="7">
                  <c:v>Heat pump system</c:v>
                </c:pt>
                <c:pt idx="8">
                  <c:v>PV and ST installation</c:v>
                </c:pt>
                <c:pt idx="9">
                  <c:v>Other</c:v>
                </c:pt>
                <c:pt idx="10">
                  <c:v>Electricity</c:v>
                </c:pt>
                <c:pt idx="11">
                  <c:v>Kit replacement</c:v>
                </c:pt>
                <c:pt idx="12">
                  <c:v>System replacement</c:v>
                </c:pt>
                <c:pt idx="13">
                  <c:v>Building maintenance</c:v>
                </c:pt>
                <c:pt idx="14">
                  <c:v>Kits EoL</c:v>
                </c:pt>
                <c:pt idx="15">
                  <c:v>Systems EoL</c:v>
                </c:pt>
              </c:strCache>
            </c:strRef>
          </c:cat>
          <c:val>
            <c:numRef>
              <c:f>'Comparison_lc stages'!$K$49:$K$64</c:f>
              <c:numCache>
                <c:formatCode>0.00%</c:formatCode>
                <c:ptCount val="16"/>
                <c:pt idx="0">
                  <c:v>7.0999999999999994E-2</c:v>
                </c:pt>
                <c:pt idx="1">
                  <c:v>7.3700000000000002E-2</c:v>
                </c:pt>
                <c:pt idx="2">
                  <c:v>2.98E-2</c:v>
                </c:pt>
                <c:pt idx="3">
                  <c:v>9.5999999999999992E-3</c:v>
                </c:pt>
                <c:pt idx="4">
                  <c:v>2.4199999999999999E-2</c:v>
                </c:pt>
                <c:pt idx="5">
                  <c:v>1.7500000000000002E-2</c:v>
                </c:pt>
                <c:pt idx="6">
                  <c:v>1.0699999999999999E-2</c:v>
                </c:pt>
                <c:pt idx="7">
                  <c:v>8.5000000000000006E-3</c:v>
                </c:pt>
                <c:pt idx="8">
                  <c:v>1.1900000000000001E-2</c:v>
                </c:pt>
                <c:pt idx="9">
                  <c:v>3.5000000000000001E-3</c:v>
                </c:pt>
                <c:pt idx="10">
                  <c:v>0.3634</c:v>
                </c:pt>
                <c:pt idx="11">
                  <c:v>0.24590000000000001</c:v>
                </c:pt>
                <c:pt idx="12">
                  <c:v>8.8599999999999998E-2</c:v>
                </c:pt>
                <c:pt idx="13">
                  <c:v>4.7000000000000002E-3</c:v>
                </c:pt>
                <c:pt idx="14">
                  <c:v>2.1899999999999999E-2</c:v>
                </c:pt>
                <c:pt idx="15">
                  <c:v>1.3599999999999999E-2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B98-4803-A374-2BBBDC7345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Environmental impacts of building life cycle</a:t>
            </a:r>
          </a:p>
        </c:rich>
      </c:tx>
      <c:layout>
        <c:manualLayout>
          <c:xMode val="edge"/>
          <c:yMode val="edge"/>
          <c:x val="0.22066024263912176"/>
          <c:y val="6.18432351900669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2842027559055111E-2"/>
          <c:y val="0.13081159020140198"/>
          <c:w val="0.90424130577427819"/>
          <c:h val="0.49378512007935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Comparison!$B$38</c:f>
              <c:strCache>
                <c:ptCount val="1"/>
                <c:pt idx="0">
                  <c:v>Industrialized</c:v>
                </c:pt>
              </c:strCache>
            </c:strRef>
          </c:tx>
          <c:spPr>
            <a:solidFill>
              <a:srgbClr val="A5B592"/>
            </a:solidFill>
            <a:ln>
              <a:noFill/>
            </a:ln>
            <a:effectLst/>
          </c:spPr>
          <c:invertIfNegative val="0"/>
          <c:cat>
            <c:strRef>
              <c:f>(Comparison!$A$40,Comparison!$A$45,Comparison!$A$54)</c:f>
              <c:strCache>
                <c:ptCount val="3"/>
                <c:pt idx="0">
                  <c:v>Climate change</c:v>
                </c:pt>
                <c:pt idx="1">
                  <c:v>Human toxicity, cancer</c:v>
                </c:pt>
                <c:pt idx="2">
                  <c:v>Water use</c:v>
                </c:pt>
              </c:strCache>
              <c:extLst/>
            </c:strRef>
          </c:cat>
          <c:val>
            <c:numRef>
              <c:f>(Comparison!$B$40,Comparison!$B$45,Comparison!$B$54)</c:f>
              <c:numCache>
                <c:formatCode>0%</c:formatCode>
                <c:ptCount val="3"/>
                <c:pt idx="0">
                  <c:v>1</c:v>
                </c:pt>
                <c:pt idx="1">
                  <c:v>0.97791413411193306</c:v>
                </c:pt>
                <c:pt idx="2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F8B-4EC0-A1B7-EA966C092F29}"/>
            </c:ext>
          </c:extLst>
        </c:ser>
        <c:ser>
          <c:idx val="1"/>
          <c:order val="1"/>
          <c:tx>
            <c:strRef>
              <c:f>Comparison!$C$38</c:f>
              <c:strCache>
                <c:ptCount val="1"/>
                <c:pt idx="0">
                  <c:v>Traditional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(Comparison!$A$40,Comparison!$A$45,Comparison!$A$54)</c:f>
              <c:strCache>
                <c:ptCount val="3"/>
                <c:pt idx="0">
                  <c:v>Climate change</c:v>
                </c:pt>
                <c:pt idx="1">
                  <c:v>Human toxicity, cancer</c:v>
                </c:pt>
                <c:pt idx="2">
                  <c:v>Water use</c:v>
                </c:pt>
              </c:strCache>
              <c:extLst/>
            </c:strRef>
          </c:cat>
          <c:val>
            <c:numRef>
              <c:f>(Comparison!$C$40,Comparison!$C$45,Comparison!$C$54)</c:f>
              <c:numCache>
                <c:formatCode>0.0%</c:formatCode>
                <c:ptCount val="3"/>
                <c:pt idx="0">
                  <c:v>0.9361177214808567</c:v>
                </c:pt>
                <c:pt idx="1">
                  <c:v>1</c:v>
                </c:pt>
                <c:pt idx="2">
                  <c:v>0.98247392145428969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F8B-4EC0-A1B7-EA966C092F29}"/>
            </c:ext>
          </c:extLst>
        </c:ser>
        <c:ser>
          <c:idx val="2"/>
          <c:order val="2"/>
          <c:tx>
            <c:strRef>
              <c:f>Comparison!$D$38</c:f>
              <c:strCache>
                <c:ptCount val="1"/>
                <c:pt idx="0">
                  <c:v>Industrialized (higher service life solar panels)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(Comparison!$A$40,Comparison!$A$45,Comparison!$A$54)</c:f>
              <c:strCache>
                <c:ptCount val="3"/>
                <c:pt idx="0">
                  <c:v>Climate change</c:v>
                </c:pt>
                <c:pt idx="1">
                  <c:v>Human toxicity, cancer</c:v>
                </c:pt>
                <c:pt idx="2">
                  <c:v>Water use</c:v>
                </c:pt>
              </c:strCache>
              <c:extLst/>
            </c:strRef>
          </c:cat>
          <c:val>
            <c:numRef>
              <c:f>(Comparison!$D$40,Comparison!$D$45,Comparison!$D$54)</c:f>
              <c:numCache>
                <c:formatCode>0.0%</c:formatCode>
                <c:ptCount val="3"/>
                <c:pt idx="0">
                  <c:v>0.93328614031388379</c:v>
                </c:pt>
                <c:pt idx="1">
                  <c:v>0.91341645727761478</c:v>
                </c:pt>
                <c:pt idx="2">
                  <c:v>0.96719240274345375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F8B-4EC0-A1B7-EA966C09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242816"/>
        <c:axId val="125238240"/>
      </c:barChart>
      <c:catAx>
        <c:axId val="12524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5238240"/>
        <c:crosses val="autoZero"/>
        <c:auto val="1"/>
        <c:lblAlgn val="ctr"/>
        <c:lblOffset val="100"/>
        <c:noMultiLvlLbl val="0"/>
      </c:catAx>
      <c:valAx>
        <c:axId val="12523824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524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657557990056787E-2"/>
          <c:y val="0.75213255683551572"/>
          <c:w val="0.95828846903252751"/>
          <c:h val="0.18911640703967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Production of timber based facade/alternative compensation</a:t>
            </a:r>
            <a:r>
              <a:rPr lang="en-GB" baseline="0" dirty="0"/>
              <a:t> layer impacts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1611014489165615E-2"/>
          <c:y val="0.16895455248599792"/>
          <c:w val="0.87956745002651082"/>
          <c:h val="0.474746170146417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Sheet2!$B$9</c:f>
              <c:strCache>
                <c:ptCount val="1"/>
                <c:pt idx="0">
                  <c:v>Timber facade with stone wool</c:v>
                </c:pt>
              </c:strCache>
            </c:strRef>
          </c:tx>
          <c:spPr>
            <a:solidFill>
              <a:srgbClr val="D092A7"/>
            </a:solidFill>
            <a:ln>
              <a:noFill/>
            </a:ln>
            <a:effectLst/>
          </c:spPr>
          <c:invertIfNegative val="0"/>
          <c:cat>
            <c:strRef>
              <c:f>(Sheet2!$A$10:$A$11,Sheet2!$A$13)</c:f>
              <c:strCache>
                <c:ptCount val="3"/>
                <c:pt idx="0">
                  <c:v>Climate change</c:v>
                </c:pt>
                <c:pt idx="1">
                  <c:v>Human toxicity, cancer</c:v>
                </c:pt>
                <c:pt idx="2">
                  <c:v>Resource use, minerals and metals</c:v>
                </c:pt>
              </c:strCache>
              <c:extLst/>
            </c:strRef>
          </c:cat>
          <c:val>
            <c:numRef>
              <c:f>(Sheet2!$B$10:$B$11,Sheet2!$B$13)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9C4-4434-B8FB-6B7FFDC04418}"/>
            </c:ext>
          </c:extLst>
        </c:ser>
        <c:ser>
          <c:idx val="1"/>
          <c:order val="1"/>
          <c:tx>
            <c:strRef>
              <c:f>Sheet2!$C$9</c:f>
              <c:strCache>
                <c:ptCount val="1"/>
                <c:pt idx="0">
                  <c:v>Timber facade with wood fibre</c:v>
                </c:pt>
              </c:strCache>
            </c:strRef>
          </c:tx>
          <c:spPr>
            <a:solidFill>
              <a:srgbClr val="64754F"/>
            </a:solidFill>
            <a:ln>
              <a:noFill/>
            </a:ln>
            <a:effectLst/>
          </c:spPr>
          <c:invertIfNegative val="0"/>
          <c:cat>
            <c:strRef>
              <c:f>(Sheet2!$A$10:$A$11,Sheet2!$A$13)</c:f>
              <c:strCache>
                <c:ptCount val="3"/>
                <c:pt idx="0">
                  <c:v>Climate change</c:v>
                </c:pt>
                <c:pt idx="1">
                  <c:v>Human toxicity, cancer</c:v>
                </c:pt>
                <c:pt idx="2">
                  <c:v>Resource use, minerals and metals</c:v>
                </c:pt>
              </c:strCache>
              <c:extLst/>
            </c:strRef>
          </c:cat>
          <c:val>
            <c:numRef>
              <c:f>(Sheet2!$C$10:$C$11,Sheet2!$C$13)</c:f>
              <c:numCache>
                <c:formatCode>0%</c:formatCode>
                <c:ptCount val="3"/>
                <c:pt idx="0">
                  <c:v>0.92945397887172043</c:v>
                </c:pt>
                <c:pt idx="1">
                  <c:v>0.93759832484610628</c:v>
                </c:pt>
                <c:pt idx="2">
                  <c:v>0.91208696178558768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9C4-4434-B8FB-6B7FFDC04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464192"/>
        <c:axId val="342458784"/>
      </c:barChart>
      <c:catAx>
        <c:axId val="34246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2458784"/>
        <c:crosses val="autoZero"/>
        <c:auto val="1"/>
        <c:lblAlgn val="ctr"/>
        <c:lblOffset val="100"/>
        <c:noMultiLvlLbl val="0"/>
      </c:catAx>
      <c:valAx>
        <c:axId val="34245878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246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028470685874658"/>
          <c:w val="0.93694293666070427"/>
          <c:h val="0.131004932954542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E8E66-3B2D-4231-A158-AEBA18ACBF6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C19D0-BCA1-43C9-9606-EE73110C33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70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</a:rPr>
              <a:t>Example:  the materials used in the manufacturing processes and their properties are stored in the life cycle record and made available for material recovery – i.e. for sorting, recycling, and subsequent reuse.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C19D0-BCA1-43C9-9606-EE73110C337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69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C19D0-BCA1-43C9-9606-EE73110C33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7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50" dirty="0">
                <a:solidFill>
                  <a:srgbClr val="2B2C2C"/>
                </a:solidFill>
                <a:latin typeface="Work Sans" pitchFamily="2" charset="0"/>
                <a:ea typeface="Work Sans" pitchFamily="2" charset="0"/>
                <a:cs typeface="Times New Roman (Titoli CS)"/>
              </a:rPr>
              <a:t>(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These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are the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characteristics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that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need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to be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achieved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by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all</a:t>
            </a:r>
            <a:r>
              <a:rPr lang="it-IT" dirty="0">
                <a:solidFill>
                  <a:srgbClr val="2B2C2C"/>
                </a:solidFill>
                <a:latin typeface="Work Sans" pitchFamily="2" charset="0"/>
                <a:ea typeface="Work Sans" pitchFamily="2" charset="0"/>
                <a:cs typeface="Times New Roman (Titoli CS)"/>
              </a:rPr>
              <a:t> </a:t>
            </a:r>
            <a:r>
              <a:rPr lang="it-IT" dirty="0" err="1">
                <a:solidFill>
                  <a:srgbClr val="2B2C2C"/>
                </a:solidFill>
                <a:latin typeface="Work Sans" pitchFamily="2" charset="0"/>
                <a:ea typeface="Work Sans" pitchFamily="2" charset="0"/>
                <a:cs typeface="Times New Roman (Titoli CS)"/>
              </a:rPr>
              <a:t>compared</a:t>
            </a:r>
            <a:r>
              <a:rPr lang="it-IT" dirty="0">
                <a:solidFill>
                  <a:srgbClr val="2B2C2C"/>
                </a:solidFill>
                <a:latin typeface="Work Sans" pitchFamily="2" charset="0"/>
                <a:ea typeface="Work Sans" pitchFamily="2" charset="0"/>
                <a:cs typeface="Times New Roman (Titoli CS)"/>
              </a:rPr>
              <a:t> </a:t>
            </a:r>
            <a:r>
              <a:rPr lang="it-IT" dirty="0" err="1">
                <a:solidFill>
                  <a:srgbClr val="2B2C2C"/>
                </a:solidFill>
                <a:latin typeface="Work Sans" pitchFamily="2" charset="0"/>
                <a:ea typeface="Work Sans" pitchFamily="2" charset="0"/>
                <a:cs typeface="Times New Roman (Titoli CS)"/>
              </a:rPr>
              <a:t>renovated</a:t>
            </a:r>
            <a:r>
              <a:rPr lang="it-IT" dirty="0">
                <a:solidFill>
                  <a:srgbClr val="2B2C2C"/>
                </a:solidFill>
                <a:latin typeface="Work Sans" pitchFamily="2" charset="0"/>
                <a:ea typeface="Work Sans" pitchFamily="2" charset="0"/>
                <a:cs typeface="Times New Roman (Titoli CS)"/>
              </a:rPr>
              <a:t> buildings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,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either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with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materials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or with </a:t>
            </a:r>
            <a:r>
              <a:rPr lang="it-IT" sz="1200" dirty="0" err="1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additional</a:t>
            </a:r>
            <a:r>
              <a:rPr lang="it-IT" sz="1200" dirty="0">
                <a:solidFill>
                  <a:srgbClr val="2B2C2C"/>
                </a:solidFill>
                <a:effectLst/>
                <a:latin typeface="Work Sans" pitchFamily="2" charset="0"/>
                <a:ea typeface="Work Sans" pitchFamily="2" charset="0"/>
                <a:cs typeface="Times New Roman (Titoli CS)"/>
              </a:rPr>
              <a:t> energy use)</a:t>
            </a:r>
            <a:endParaRPr lang="en-GB" sz="1200" dirty="0">
              <a:solidFill>
                <a:srgbClr val="2B2C2C"/>
              </a:solidFill>
              <a:effectLst/>
              <a:latin typeface="Work Sans" pitchFamily="2" charset="0"/>
              <a:ea typeface="Work Sans" pitchFamily="2" charset="0"/>
              <a:cs typeface="Times New Roman (Titoli CS)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C19D0-BCA1-43C9-9606-EE73110C337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0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05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17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91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63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A9EA2-42AD-4047-33B9-12BBF91AE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46" y="6213949"/>
            <a:ext cx="921854" cy="10541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E8AC03-D65B-2E95-3C54-4907F2FD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62DEA5-29BB-B5B9-6A12-9AF9484E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DBFC2B-DF96-8FD3-F817-507B86EB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551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95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34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36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91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99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69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30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14EA9-71C2-400E-AFD0-95540855E92D}" type="datetimeFigureOut">
              <a:rPr lang="it-IT" smtClean="0"/>
              <a:t>13/12/2022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F727F-BC97-4E44-A6C8-E047F06A4B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68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circe.de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nexus.openlca.org/database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edocs.unep.org/20.500.11822/3455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lenmacarthurfoundation.org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initebuildingrenovation.eu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vironment.ec.europa.eu/topics/circular-economy/levels_en" TargetMode="External"/><Relationship Id="rId4" Type="http://schemas.openxmlformats.org/officeDocument/2006/relationships/hyperlink" Target="https://finance.ec.europa.eu/sustainable-finance/tools-and-standards/eu-taxonomy-sustainable-activities_e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environment/eussd/smgp/initiative_on_green_claims.ht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oneear.2020.10.010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ekobaudat.de/" TargetMode="External"/><Relationship Id="rId4" Type="http://schemas.openxmlformats.org/officeDocument/2006/relationships/hyperlink" Target="https://nexus.openlca.org/database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xus.openlca.org/database/%C3%96kobaudat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hyperlink" Target="https://nexus.openlca.org/database/%C3%96kobaud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9F07A0CF-1093-48E2-B2AF-3BCCB9B8D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237508" y="116891"/>
            <a:ext cx="2093097" cy="2011345"/>
          </a:xfrm>
          <a:prstGeom prst="rect">
            <a:avLst/>
          </a:prstGeom>
        </p:spPr>
      </p:pic>
      <p:pic>
        <p:nvPicPr>
          <p:cNvPr id="10" name="Picture 6" descr="logo">
            <a:extLst>
              <a:ext uri="{FF2B5EF4-FFF2-40B4-BE49-F238E27FC236}">
                <a16:creationId xmlns:a16="http://schemas.microsoft.com/office/drawing/2014/main" id="{F36BF831-DFAD-47D7-A8D3-88E6F999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772" y="760501"/>
            <a:ext cx="2314080" cy="5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B890CE0-D283-415E-BFE5-9ADA70A7AB32}"/>
              </a:ext>
            </a:extLst>
          </p:cNvPr>
          <p:cNvSpPr txBox="1"/>
          <p:nvPr/>
        </p:nvSpPr>
        <p:spPr>
          <a:xfrm>
            <a:off x="2668154" y="338259"/>
            <a:ext cx="7144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THE FUTURE ENVELOPE</a:t>
            </a: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TOWARDS ZERO CARBON BUILDINGS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15‐16 December 2022 Bolzano/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Bozen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C8E5C14-157E-1B3E-2D0D-BFB571AD0E18}"/>
              </a:ext>
            </a:extLst>
          </p:cNvPr>
          <p:cNvSpPr txBox="1"/>
          <p:nvPr/>
        </p:nvSpPr>
        <p:spPr>
          <a:xfrm>
            <a:off x="1622954" y="2623435"/>
            <a:ext cx="8888696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</a:rPr>
              <a:t>Sustainability as a design parameter: tools, metrics, know-how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rgbClr val="77A191"/>
                </a:solidFill>
              </a:rPr>
              <a:t>Claudia Di Noi</a:t>
            </a:r>
            <a:endParaRPr lang="en-US" sz="3600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algn="ct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GreenDelta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GmbH, Berlin, Germany</a:t>
            </a:r>
            <a:endParaRPr lang="en-US" sz="2400" dirty="0">
              <a:solidFill>
                <a:schemeClr val="bg2">
                  <a:lumMod val="25000"/>
                </a:schemeClr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1CC23-AAB8-BF8B-1333-D892F46C8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61" y="5059068"/>
            <a:ext cx="2671022" cy="305434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726188D3-FCFF-4DBE-9245-DD889172A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67" y="6279908"/>
            <a:ext cx="1088141" cy="3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3E6869A-9273-47F4-AF09-C355199B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12" y="6223027"/>
            <a:ext cx="626598" cy="4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E5E14E58-8808-47BD-9753-CD2C7D06C4C0}"/>
              </a:ext>
            </a:extLst>
          </p:cNvPr>
          <p:cNvSpPr txBox="1"/>
          <p:nvPr/>
        </p:nvSpPr>
        <p:spPr>
          <a:xfrm>
            <a:off x="9669334" y="5874045"/>
            <a:ext cx="161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Organized by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1C3EB892-A4F6-43B0-A3E1-5984D09D4F67}"/>
              </a:ext>
            </a:extLst>
          </p:cNvPr>
          <p:cNvSpPr/>
          <p:nvPr/>
        </p:nvSpPr>
        <p:spPr>
          <a:xfrm>
            <a:off x="4896762" y="5840592"/>
            <a:ext cx="3976465" cy="93753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D2AFA2AB-53FE-4AE0-9CC7-8CB2F6F48CFC}"/>
              </a:ext>
            </a:extLst>
          </p:cNvPr>
          <p:cNvSpPr/>
          <p:nvPr/>
        </p:nvSpPr>
        <p:spPr>
          <a:xfrm>
            <a:off x="99143" y="5840592"/>
            <a:ext cx="4689921" cy="93753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4607AE53-B308-42EE-90E1-25E20D454FD5}"/>
              </a:ext>
            </a:extLst>
          </p:cNvPr>
          <p:cNvSpPr/>
          <p:nvPr/>
        </p:nvSpPr>
        <p:spPr>
          <a:xfrm>
            <a:off x="9015616" y="5840592"/>
            <a:ext cx="3062602" cy="937530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4266F16-9B14-479D-8D05-4D7DB15A6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24" t="-7928" r="624" b="7928"/>
          <a:stretch/>
        </p:blipFill>
        <p:spPr>
          <a:xfrm>
            <a:off x="4958572" y="6033811"/>
            <a:ext cx="3769112" cy="703283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96BA2D90-1ACD-485D-8E57-06A967776DF3}"/>
              </a:ext>
            </a:extLst>
          </p:cNvPr>
          <p:cNvSpPr txBox="1"/>
          <p:nvPr/>
        </p:nvSpPr>
        <p:spPr>
          <a:xfrm>
            <a:off x="6243841" y="5818764"/>
            <a:ext cx="121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Sponsors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27B3380-038C-43E9-AE8A-37B4599F8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00" y="6178342"/>
            <a:ext cx="4589408" cy="544985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36236835-C85D-4D9A-B5A7-54499B806561}"/>
              </a:ext>
            </a:extLst>
          </p:cNvPr>
          <p:cNvSpPr txBox="1"/>
          <p:nvPr/>
        </p:nvSpPr>
        <p:spPr>
          <a:xfrm>
            <a:off x="1603908" y="5840592"/>
            <a:ext cx="166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Collaborations</a:t>
            </a:r>
          </a:p>
        </p:txBody>
      </p:sp>
    </p:spTree>
    <p:extLst>
      <p:ext uri="{BB962C8B-B14F-4D97-AF65-F5344CB8AC3E}">
        <p14:creationId xmlns:p14="http://schemas.microsoft.com/office/powerpoint/2010/main" val="130269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4AAA2B2-A218-5167-B434-037014135C7F}"/>
              </a:ext>
            </a:extLst>
          </p:cNvPr>
          <p:cNvSpPr txBox="1"/>
          <p:nvPr/>
        </p:nvSpPr>
        <p:spPr>
          <a:xfrm>
            <a:off x="1087640" y="1225484"/>
            <a:ext cx="105640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End of life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is one of the most uncertain stages of building component life cycles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Construction and demolition waste is a major problem (1/3 of all waste in EU)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Proposal: 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combining a digital product description – </a:t>
            </a: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the “Digital Product Passport”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– with intelligent sorting technologies supported by artificial intelligence (AI)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Example 2: LCA and artificial intelligence tool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0562C-A8D7-AA96-5303-3EF3A7247CC6}"/>
              </a:ext>
            </a:extLst>
          </p:cNvPr>
          <p:cNvSpPr txBox="1"/>
          <p:nvPr/>
        </p:nvSpPr>
        <p:spPr>
          <a:xfrm>
            <a:off x="1518064" y="622310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https://environment.ec.europa.eu/topics/waste-and-recycling/construction-and-demolition-waste_en</a:t>
            </a:r>
          </a:p>
        </p:txBody>
      </p:sp>
    </p:spTree>
    <p:extLst>
      <p:ext uri="{BB962C8B-B14F-4D97-AF65-F5344CB8AC3E}">
        <p14:creationId xmlns:p14="http://schemas.microsoft.com/office/powerpoint/2010/main" val="295860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85A5BEA-B83B-67A3-F4FE-351D9CEA53DE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Example 2: LCA and artificial intelligence tool </a:t>
            </a:r>
          </a:p>
        </p:txBody>
      </p:sp>
      <p:pic>
        <p:nvPicPr>
          <p:cNvPr id="3" name="Picture 6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F7606C04-51CC-BBDC-C772-41C5F3E1D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512" y="4992230"/>
            <a:ext cx="1672054" cy="3657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3F8685-428F-902D-6630-D3A3EE4002D9}"/>
              </a:ext>
            </a:extLst>
          </p:cNvPr>
          <p:cNvSpPr txBox="1"/>
          <p:nvPr/>
        </p:nvSpPr>
        <p:spPr>
          <a:xfrm>
            <a:off x="6209986" y="499754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6"/>
              </a:rPr>
              <a:t>https://www.recirce.de/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11" name="Textfeld 3">
            <a:extLst>
              <a:ext uri="{FF2B5EF4-FFF2-40B4-BE49-F238E27FC236}">
                <a16:creationId xmlns:a16="http://schemas.microsoft.com/office/drawing/2014/main" id="{C7598CE1-E51E-8129-81D4-A5288B5548A9}"/>
              </a:ext>
            </a:extLst>
          </p:cNvPr>
          <p:cNvSpPr txBox="1"/>
          <p:nvPr/>
        </p:nvSpPr>
        <p:spPr>
          <a:xfrm rot="16200000">
            <a:off x="11041997" y="4354845"/>
            <a:ext cx="127150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67" dirty="0"/>
              <a:t>© Fraunhofer IWKS</a:t>
            </a:r>
          </a:p>
        </p:txBody>
      </p:sp>
      <p:pic>
        <p:nvPicPr>
          <p:cNvPr id="13" name="Grafik 5">
            <a:extLst>
              <a:ext uri="{FF2B5EF4-FFF2-40B4-BE49-F238E27FC236}">
                <a16:creationId xmlns:a16="http://schemas.microsoft.com/office/drawing/2014/main" id="{EF6229E3-AC95-9906-CB15-D428DDBB2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353" y="1293413"/>
            <a:ext cx="5146639" cy="359510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0183A6-26D5-0568-FE8D-FE5EA73C1E26}"/>
              </a:ext>
            </a:extLst>
          </p:cNvPr>
          <p:cNvSpPr/>
          <p:nvPr/>
        </p:nvSpPr>
        <p:spPr>
          <a:xfrm>
            <a:off x="775855" y="1224207"/>
            <a:ext cx="2258290" cy="942459"/>
          </a:xfrm>
          <a:prstGeom prst="roundRect">
            <a:avLst/>
          </a:prstGeom>
          <a:solidFill>
            <a:srgbClr val="647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Digital Product Passport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6C46D2-16E8-F5C7-5E32-0ECE04027A25}"/>
              </a:ext>
            </a:extLst>
          </p:cNvPr>
          <p:cNvSpPr/>
          <p:nvPr/>
        </p:nvSpPr>
        <p:spPr>
          <a:xfrm>
            <a:off x="3394363" y="1223627"/>
            <a:ext cx="2469257" cy="2586377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GB" dirty="0"/>
              <a:t>Materials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Joining techniques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Disassembly effort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Harmful materials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Durability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Users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….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DF8F1B-C36E-A921-0AF6-05EE29CC1200}"/>
              </a:ext>
            </a:extLst>
          </p:cNvPr>
          <p:cNvSpPr/>
          <p:nvPr/>
        </p:nvSpPr>
        <p:spPr>
          <a:xfrm>
            <a:off x="775855" y="4425797"/>
            <a:ext cx="2258290" cy="44784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Sorting plant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3EFB93C-976A-0636-0E5C-AC4BB1EBA420}"/>
              </a:ext>
            </a:extLst>
          </p:cNvPr>
          <p:cNvSpPr/>
          <p:nvPr/>
        </p:nvSpPr>
        <p:spPr>
          <a:xfrm>
            <a:off x="3619184" y="4261275"/>
            <a:ext cx="1364673" cy="736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Artificial Intelligence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C501AAF-293A-C4C9-1F54-F8534C377CEF}"/>
              </a:ext>
            </a:extLst>
          </p:cNvPr>
          <p:cNvSpPr/>
          <p:nvPr/>
        </p:nvSpPr>
        <p:spPr>
          <a:xfrm>
            <a:off x="775855" y="5498854"/>
            <a:ext cx="2258290" cy="94245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1. Sorted waste</a:t>
            </a:r>
          </a:p>
          <a:p>
            <a:pPr algn="ctr"/>
            <a:r>
              <a:rPr lang="en-GB" dirty="0"/>
              <a:t>2. Best end of life pathway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D50625-961A-36EC-32A7-7D038E4CC03A}"/>
              </a:ext>
            </a:extLst>
          </p:cNvPr>
          <p:cNvSpPr/>
          <p:nvPr/>
        </p:nvSpPr>
        <p:spPr>
          <a:xfrm>
            <a:off x="3571012" y="5557766"/>
            <a:ext cx="2258290" cy="942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LCA tool to calculate impacts of different end of life pathways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D7B54C4-F3B5-DCE1-0E9C-7691B052AB23}"/>
              </a:ext>
            </a:extLst>
          </p:cNvPr>
          <p:cNvSpPr/>
          <p:nvPr/>
        </p:nvSpPr>
        <p:spPr>
          <a:xfrm>
            <a:off x="775855" y="3476671"/>
            <a:ext cx="2258290" cy="447843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Waste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F7C83E-2912-6183-8615-281D2142F3D9}"/>
              </a:ext>
            </a:extLst>
          </p:cNvPr>
          <p:cNvSpPr/>
          <p:nvPr/>
        </p:nvSpPr>
        <p:spPr>
          <a:xfrm>
            <a:off x="775855" y="2580429"/>
            <a:ext cx="2258290" cy="447843"/>
          </a:xfrm>
          <a:prstGeom prst="roundRect">
            <a:avLst/>
          </a:prstGeom>
          <a:solidFill>
            <a:srgbClr val="B165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021FFAC-2B87-A742-9F5F-953FEA84E7A1}"/>
              </a:ext>
            </a:extLst>
          </p:cNvPr>
          <p:cNvSpPr/>
          <p:nvPr/>
        </p:nvSpPr>
        <p:spPr>
          <a:xfrm>
            <a:off x="1724892" y="2197887"/>
            <a:ext cx="394853" cy="351321"/>
          </a:xfrm>
          <a:prstGeom prst="downArrow">
            <a:avLst/>
          </a:prstGeom>
          <a:solidFill>
            <a:srgbClr val="647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742DB400-32DF-711E-86B4-97C798ACC977}"/>
              </a:ext>
            </a:extLst>
          </p:cNvPr>
          <p:cNvSpPr/>
          <p:nvPr/>
        </p:nvSpPr>
        <p:spPr>
          <a:xfrm>
            <a:off x="1724892" y="3070345"/>
            <a:ext cx="394853" cy="351321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D42403C-E017-0D7A-6D1C-CA0CA5502977}"/>
              </a:ext>
            </a:extLst>
          </p:cNvPr>
          <p:cNvSpPr/>
          <p:nvPr/>
        </p:nvSpPr>
        <p:spPr>
          <a:xfrm rot="5400000">
            <a:off x="2998524" y="1528064"/>
            <a:ext cx="394853" cy="351321"/>
          </a:xfrm>
          <a:prstGeom prst="downArrow">
            <a:avLst/>
          </a:prstGeom>
          <a:solidFill>
            <a:srgbClr val="647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0F505C5-1342-123E-611F-0B639539C637}"/>
              </a:ext>
            </a:extLst>
          </p:cNvPr>
          <p:cNvSpPr/>
          <p:nvPr/>
        </p:nvSpPr>
        <p:spPr>
          <a:xfrm>
            <a:off x="1707573" y="3999495"/>
            <a:ext cx="394853" cy="351321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9F7E763-E358-7684-1056-1D16FD66AC00}"/>
              </a:ext>
            </a:extLst>
          </p:cNvPr>
          <p:cNvSpPr/>
          <p:nvPr/>
        </p:nvSpPr>
        <p:spPr>
          <a:xfrm>
            <a:off x="1724892" y="5016935"/>
            <a:ext cx="394853" cy="351321"/>
          </a:xfrm>
          <a:prstGeom prst="down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743A77F-B4AD-7F8B-7DCD-542201D4FBA3}"/>
              </a:ext>
            </a:extLst>
          </p:cNvPr>
          <p:cNvSpPr/>
          <p:nvPr/>
        </p:nvSpPr>
        <p:spPr>
          <a:xfrm rot="5400000">
            <a:off x="3111331" y="4474057"/>
            <a:ext cx="394853" cy="35132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5A88922E-10EB-C9AE-2ED2-E7A97C451B47}"/>
              </a:ext>
            </a:extLst>
          </p:cNvPr>
          <p:cNvSpPr/>
          <p:nvPr/>
        </p:nvSpPr>
        <p:spPr>
          <a:xfrm>
            <a:off x="4139046" y="3835308"/>
            <a:ext cx="394853" cy="351321"/>
          </a:xfrm>
          <a:prstGeom prst="downArrow">
            <a:avLst/>
          </a:prstGeom>
          <a:solidFill>
            <a:srgbClr val="647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C4A72F9F-3005-C721-1742-CE934E9C3B0D}"/>
              </a:ext>
            </a:extLst>
          </p:cNvPr>
          <p:cNvSpPr/>
          <p:nvPr/>
        </p:nvSpPr>
        <p:spPr>
          <a:xfrm rot="5400000">
            <a:off x="3105152" y="5794422"/>
            <a:ext cx="394853" cy="35132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1148DF7A-950B-DE08-F9F2-8978EB25FE9C}"/>
              </a:ext>
            </a:extLst>
          </p:cNvPr>
          <p:cNvSpPr/>
          <p:nvPr/>
        </p:nvSpPr>
        <p:spPr>
          <a:xfrm>
            <a:off x="5007700" y="3848676"/>
            <a:ext cx="394853" cy="1650178"/>
          </a:xfrm>
          <a:prstGeom prst="downArrow">
            <a:avLst/>
          </a:prstGeom>
          <a:solidFill>
            <a:srgbClr val="647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8765C53F-3C14-7782-44B1-76DF2BBD5667}"/>
              </a:ext>
            </a:extLst>
          </p:cNvPr>
          <p:cNvSpPr/>
          <p:nvPr/>
        </p:nvSpPr>
        <p:spPr>
          <a:xfrm rot="10800000">
            <a:off x="5436221" y="3848676"/>
            <a:ext cx="394853" cy="1650178"/>
          </a:xfrm>
          <a:prstGeom prst="downArrow">
            <a:avLst/>
          </a:prstGeom>
          <a:solidFill>
            <a:srgbClr val="647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76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leichschenkliges Dreieck 1">
            <a:extLst>
              <a:ext uri="{FF2B5EF4-FFF2-40B4-BE49-F238E27FC236}">
                <a16:creationId xmlns:a16="http://schemas.microsoft.com/office/drawing/2014/main" id="{D61E6F9E-890D-782B-B1DE-6BD429319A46}"/>
              </a:ext>
            </a:extLst>
          </p:cNvPr>
          <p:cNvSpPr/>
          <p:nvPr/>
        </p:nvSpPr>
        <p:spPr>
          <a:xfrm>
            <a:off x="5131351" y="2072481"/>
            <a:ext cx="1991868" cy="1717128"/>
          </a:xfrm>
          <a:prstGeom prst="triangle">
            <a:avLst/>
          </a:prstGeom>
          <a:noFill/>
          <a:ln w="7620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E52E6-DB34-04E5-4FF1-A598699A670F}"/>
              </a:ext>
            </a:extLst>
          </p:cNvPr>
          <p:cNvSpPr txBox="1">
            <a:spLocks/>
          </p:cNvSpPr>
          <p:nvPr/>
        </p:nvSpPr>
        <p:spPr>
          <a:xfrm>
            <a:off x="3264450" y="3243470"/>
            <a:ext cx="373380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sz="4000" dirty="0">
                <a:solidFill>
                  <a:srgbClr val="7F7F7F"/>
                </a:solidFill>
                <a:latin typeface="TheSans-Plain"/>
                <a:cs typeface="Microsoft Sans Serif" pitchFamily="34" charset="0"/>
                <a:sym typeface="Wingdings" pitchFamily="2" charset="2"/>
              </a:rPr>
              <a:t>Metrics</a:t>
            </a:r>
            <a:endParaRPr lang="de-DE" sz="4000" dirty="0">
              <a:solidFill>
                <a:srgbClr val="7F7F7F"/>
              </a:solidFill>
              <a:latin typeface="TheSans-Plain"/>
              <a:cs typeface="Microsoft Sans Serif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2799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Areas of protection</a:t>
            </a:r>
          </a:p>
        </p:txBody>
      </p:sp>
      <p:sp>
        <p:nvSpPr>
          <p:cNvPr id="15" name="Rechteck 3">
            <a:extLst>
              <a:ext uri="{FF2B5EF4-FFF2-40B4-BE49-F238E27FC236}">
                <a16:creationId xmlns:a16="http://schemas.microsoft.com/office/drawing/2014/main" id="{EE5FB793-497C-B82B-A4FF-89A565703972}"/>
              </a:ext>
            </a:extLst>
          </p:cNvPr>
          <p:cNvSpPr/>
          <p:nvPr/>
        </p:nvSpPr>
        <p:spPr>
          <a:xfrm>
            <a:off x="4227248" y="948252"/>
            <a:ext cx="2064323" cy="754174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Resource depletion</a:t>
            </a:r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9C102393-B452-D3EC-2917-7FB1246A4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537" y="956016"/>
            <a:ext cx="1714500" cy="461665"/>
          </a:xfrm>
          <a:prstGeom prst="rect">
            <a:avLst/>
          </a:prstGeom>
          <a:solidFill>
            <a:srgbClr val="874C3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inventory</a:t>
            </a:r>
          </a:p>
        </p:txBody>
      </p:sp>
      <p:sp>
        <p:nvSpPr>
          <p:cNvPr id="17" name="Textfeld 13">
            <a:extLst>
              <a:ext uri="{FF2B5EF4-FFF2-40B4-BE49-F238E27FC236}">
                <a16:creationId xmlns:a16="http://schemas.microsoft.com/office/drawing/2014/main" id="{B62546A5-548F-B42A-8838-935977CF5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311" y="1517438"/>
            <a:ext cx="1714500" cy="4801314"/>
          </a:xfrm>
          <a:prstGeom prst="rect">
            <a:avLst/>
          </a:prstGeom>
          <a:solidFill>
            <a:srgbClr val="874C3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commodity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Land use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CO2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HFE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P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SO2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NOx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CFC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Cd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PAK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Σ DDT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…</a:t>
            </a:r>
          </a:p>
        </p:txBody>
      </p:sp>
      <p:cxnSp>
        <p:nvCxnSpPr>
          <p:cNvPr id="18" name="Gerade Verbindung mit Pfeil 7">
            <a:extLst>
              <a:ext uri="{FF2B5EF4-FFF2-40B4-BE49-F238E27FC236}">
                <a16:creationId xmlns:a16="http://schemas.microsoft.com/office/drawing/2014/main" id="{9E9D2260-13DF-B560-B8B7-07268F795148}"/>
              </a:ext>
            </a:extLst>
          </p:cNvPr>
          <p:cNvCxnSpPr/>
          <p:nvPr/>
        </p:nvCxnSpPr>
        <p:spPr>
          <a:xfrm flipV="1">
            <a:off x="3084249" y="2118976"/>
            <a:ext cx="1060450" cy="220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8">
            <a:extLst>
              <a:ext uri="{FF2B5EF4-FFF2-40B4-BE49-F238E27FC236}">
                <a16:creationId xmlns:a16="http://schemas.microsoft.com/office/drawing/2014/main" id="{3BF2223C-0B46-7636-83BC-D6E6D6619686}"/>
              </a:ext>
            </a:extLst>
          </p:cNvPr>
          <p:cNvCxnSpPr/>
          <p:nvPr/>
        </p:nvCxnSpPr>
        <p:spPr>
          <a:xfrm flipV="1">
            <a:off x="3084249" y="2622214"/>
            <a:ext cx="106045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9">
            <a:extLst>
              <a:ext uri="{FF2B5EF4-FFF2-40B4-BE49-F238E27FC236}">
                <a16:creationId xmlns:a16="http://schemas.microsoft.com/office/drawing/2014/main" id="{9B5DBAF7-09A3-A387-CEFC-C50E7FC9E5DC}"/>
              </a:ext>
            </a:extLst>
          </p:cNvPr>
          <p:cNvCxnSpPr/>
          <p:nvPr/>
        </p:nvCxnSpPr>
        <p:spPr>
          <a:xfrm>
            <a:off x="3084249" y="3196889"/>
            <a:ext cx="1060450" cy="865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10">
            <a:extLst>
              <a:ext uri="{FF2B5EF4-FFF2-40B4-BE49-F238E27FC236}">
                <a16:creationId xmlns:a16="http://schemas.microsoft.com/office/drawing/2014/main" id="{7E45F3DC-5ED9-A8C8-2D44-CD30BC5FEAA1}"/>
              </a:ext>
            </a:extLst>
          </p:cNvPr>
          <p:cNvCxnSpPr/>
          <p:nvPr/>
        </p:nvCxnSpPr>
        <p:spPr>
          <a:xfrm flipV="1">
            <a:off x="3084249" y="1614151"/>
            <a:ext cx="1060450" cy="368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11">
            <a:extLst>
              <a:ext uri="{FF2B5EF4-FFF2-40B4-BE49-F238E27FC236}">
                <a16:creationId xmlns:a16="http://schemas.microsoft.com/office/drawing/2014/main" id="{A05DF46F-F252-25B8-B91E-FDC2E60A95C4}"/>
              </a:ext>
            </a:extLst>
          </p:cNvPr>
          <p:cNvSpPr/>
          <p:nvPr/>
        </p:nvSpPr>
        <p:spPr>
          <a:xfrm>
            <a:off x="4205358" y="1785367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Land use</a:t>
            </a:r>
          </a:p>
        </p:txBody>
      </p:sp>
      <p:sp>
        <p:nvSpPr>
          <p:cNvPr id="23" name="Rechteck 12">
            <a:extLst>
              <a:ext uri="{FF2B5EF4-FFF2-40B4-BE49-F238E27FC236}">
                <a16:creationId xmlns:a16="http://schemas.microsoft.com/office/drawing/2014/main" id="{33E78BD9-850F-008A-A138-A605D84E701C}"/>
              </a:ext>
            </a:extLst>
          </p:cNvPr>
          <p:cNvSpPr/>
          <p:nvPr/>
        </p:nvSpPr>
        <p:spPr>
          <a:xfrm>
            <a:off x="4216137" y="2504324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Global warming</a:t>
            </a:r>
          </a:p>
        </p:txBody>
      </p:sp>
      <p:sp>
        <p:nvSpPr>
          <p:cNvPr id="24" name="Rechteck 13">
            <a:extLst>
              <a:ext uri="{FF2B5EF4-FFF2-40B4-BE49-F238E27FC236}">
                <a16:creationId xmlns:a16="http://schemas.microsoft.com/office/drawing/2014/main" id="{4D8E5020-6C1B-F6E4-034A-FCBB0D13EDA8}"/>
              </a:ext>
            </a:extLst>
          </p:cNvPr>
          <p:cNvSpPr/>
          <p:nvPr/>
        </p:nvSpPr>
        <p:spPr>
          <a:xfrm>
            <a:off x="4227248" y="3950951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Acidification</a:t>
            </a:r>
          </a:p>
        </p:txBody>
      </p:sp>
      <p:sp>
        <p:nvSpPr>
          <p:cNvPr id="25" name="Rechteck 14">
            <a:extLst>
              <a:ext uri="{FF2B5EF4-FFF2-40B4-BE49-F238E27FC236}">
                <a16:creationId xmlns:a16="http://schemas.microsoft.com/office/drawing/2014/main" id="{223814E2-D405-6A75-66CB-E677FD0D13F2}"/>
              </a:ext>
            </a:extLst>
          </p:cNvPr>
          <p:cNvSpPr/>
          <p:nvPr/>
        </p:nvSpPr>
        <p:spPr>
          <a:xfrm>
            <a:off x="4205357" y="4680693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Eutrophication</a:t>
            </a:r>
          </a:p>
        </p:txBody>
      </p:sp>
      <p:sp>
        <p:nvSpPr>
          <p:cNvPr id="26" name="Rechteck 15">
            <a:extLst>
              <a:ext uri="{FF2B5EF4-FFF2-40B4-BE49-F238E27FC236}">
                <a16:creationId xmlns:a16="http://schemas.microsoft.com/office/drawing/2014/main" id="{6DC4B981-6D3A-B3B8-BB42-0A71BC977C34}"/>
              </a:ext>
            </a:extLst>
          </p:cNvPr>
          <p:cNvSpPr/>
          <p:nvPr/>
        </p:nvSpPr>
        <p:spPr>
          <a:xfrm>
            <a:off x="4216136" y="5421463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Ecotoxicity</a:t>
            </a:r>
          </a:p>
        </p:txBody>
      </p:sp>
      <p:cxnSp>
        <p:nvCxnSpPr>
          <p:cNvPr id="27" name="Gerade Verbindung mit Pfeil 16">
            <a:extLst>
              <a:ext uri="{FF2B5EF4-FFF2-40B4-BE49-F238E27FC236}">
                <a16:creationId xmlns:a16="http://schemas.microsoft.com/office/drawing/2014/main" id="{F72BC7C9-9875-2D24-97F9-F7D0B88B3CBA}"/>
              </a:ext>
            </a:extLst>
          </p:cNvPr>
          <p:cNvCxnSpPr/>
          <p:nvPr/>
        </p:nvCxnSpPr>
        <p:spPr>
          <a:xfrm>
            <a:off x="3084249" y="3482639"/>
            <a:ext cx="106045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17">
            <a:extLst>
              <a:ext uri="{FF2B5EF4-FFF2-40B4-BE49-F238E27FC236}">
                <a16:creationId xmlns:a16="http://schemas.microsoft.com/office/drawing/2014/main" id="{63665CDA-1FF8-5EEE-48EE-EB4C0E994451}"/>
              </a:ext>
            </a:extLst>
          </p:cNvPr>
          <p:cNvCxnSpPr/>
          <p:nvPr/>
        </p:nvCxnSpPr>
        <p:spPr>
          <a:xfrm>
            <a:off x="3084249" y="3482639"/>
            <a:ext cx="1060450" cy="579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18">
            <a:extLst>
              <a:ext uri="{FF2B5EF4-FFF2-40B4-BE49-F238E27FC236}">
                <a16:creationId xmlns:a16="http://schemas.microsoft.com/office/drawing/2014/main" id="{D3546C40-FF08-F276-C983-0E792B0E815E}"/>
              </a:ext>
            </a:extLst>
          </p:cNvPr>
          <p:cNvCxnSpPr/>
          <p:nvPr/>
        </p:nvCxnSpPr>
        <p:spPr>
          <a:xfrm rot="16200000" flipH="1">
            <a:off x="2856443" y="3710445"/>
            <a:ext cx="1516062" cy="1060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19">
            <a:extLst>
              <a:ext uri="{FF2B5EF4-FFF2-40B4-BE49-F238E27FC236}">
                <a16:creationId xmlns:a16="http://schemas.microsoft.com/office/drawing/2014/main" id="{106A4076-2CA1-CABA-5A37-66CA75BBB9E6}"/>
              </a:ext>
            </a:extLst>
          </p:cNvPr>
          <p:cNvCxnSpPr/>
          <p:nvPr/>
        </p:nvCxnSpPr>
        <p:spPr>
          <a:xfrm>
            <a:off x="3084249" y="5054264"/>
            <a:ext cx="1060450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20">
            <a:extLst>
              <a:ext uri="{FF2B5EF4-FFF2-40B4-BE49-F238E27FC236}">
                <a16:creationId xmlns:a16="http://schemas.microsoft.com/office/drawing/2014/main" id="{EC58378B-5AB2-06B5-394E-A575487CEACF}"/>
              </a:ext>
            </a:extLst>
          </p:cNvPr>
          <p:cNvCxnSpPr/>
          <p:nvPr/>
        </p:nvCxnSpPr>
        <p:spPr>
          <a:xfrm flipV="1">
            <a:off x="3084249" y="4495464"/>
            <a:ext cx="1060450" cy="55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21">
            <a:extLst>
              <a:ext uri="{FF2B5EF4-FFF2-40B4-BE49-F238E27FC236}">
                <a16:creationId xmlns:a16="http://schemas.microsoft.com/office/drawing/2014/main" id="{F337DCC4-627A-9A7A-3F81-80D8532580B3}"/>
              </a:ext>
            </a:extLst>
          </p:cNvPr>
          <p:cNvSpPr/>
          <p:nvPr/>
        </p:nvSpPr>
        <p:spPr>
          <a:xfrm>
            <a:off x="4227248" y="6147878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Human-toxicity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…..</a:t>
            </a:r>
          </a:p>
        </p:txBody>
      </p:sp>
      <p:cxnSp>
        <p:nvCxnSpPr>
          <p:cNvPr id="33" name="Gerade Verbindung mit Pfeil 22">
            <a:extLst>
              <a:ext uri="{FF2B5EF4-FFF2-40B4-BE49-F238E27FC236}">
                <a16:creationId xmlns:a16="http://schemas.microsoft.com/office/drawing/2014/main" id="{FD0D8656-E18A-ECA2-9F25-DB45ECE26AF5}"/>
              </a:ext>
            </a:extLst>
          </p:cNvPr>
          <p:cNvCxnSpPr/>
          <p:nvPr/>
        </p:nvCxnSpPr>
        <p:spPr>
          <a:xfrm>
            <a:off x="3084249" y="4839951"/>
            <a:ext cx="1060450" cy="230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23">
            <a:extLst>
              <a:ext uri="{FF2B5EF4-FFF2-40B4-BE49-F238E27FC236}">
                <a16:creationId xmlns:a16="http://schemas.microsoft.com/office/drawing/2014/main" id="{5A8C24A1-99ED-21B4-4A06-4BD8BDA85C4C}"/>
              </a:ext>
            </a:extLst>
          </p:cNvPr>
          <p:cNvCxnSpPr/>
          <p:nvPr/>
        </p:nvCxnSpPr>
        <p:spPr>
          <a:xfrm>
            <a:off x="3084249" y="4482764"/>
            <a:ext cx="106045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24">
            <a:extLst>
              <a:ext uri="{FF2B5EF4-FFF2-40B4-BE49-F238E27FC236}">
                <a16:creationId xmlns:a16="http://schemas.microsoft.com/office/drawing/2014/main" id="{70B7E731-F8EE-CABB-F714-40F626C9DBEF}"/>
              </a:ext>
            </a:extLst>
          </p:cNvPr>
          <p:cNvCxnSpPr/>
          <p:nvPr/>
        </p:nvCxnSpPr>
        <p:spPr>
          <a:xfrm>
            <a:off x="3084249" y="4482764"/>
            <a:ext cx="1060450" cy="5873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25">
            <a:extLst>
              <a:ext uri="{FF2B5EF4-FFF2-40B4-BE49-F238E27FC236}">
                <a16:creationId xmlns:a16="http://schemas.microsoft.com/office/drawing/2014/main" id="{BAC7E861-C296-B207-43B2-1AC7BB919DB6}"/>
              </a:ext>
            </a:extLst>
          </p:cNvPr>
          <p:cNvCxnSpPr/>
          <p:nvPr/>
        </p:nvCxnSpPr>
        <p:spPr>
          <a:xfrm rot="5400000" flipH="1" flipV="1">
            <a:off x="2862793" y="2843670"/>
            <a:ext cx="1503362" cy="1060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26">
            <a:extLst>
              <a:ext uri="{FF2B5EF4-FFF2-40B4-BE49-F238E27FC236}">
                <a16:creationId xmlns:a16="http://schemas.microsoft.com/office/drawing/2014/main" id="{3AA384AA-A64F-23D9-2DDD-59CC3C8E5B5A}"/>
              </a:ext>
            </a:extLst>
          </p:cNvPr>
          <p:cNvCxnSpPr/>
          <p:nvPr/>
        </p:nvCxnSpPr>
        <p:spPr>
          <a:xfrm flipV="1">
            <a:off x="3084249" y="3127039"/>
            <a:ext cx="1060450" cy="712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27">
            <a:extLst>
              <a:ext uri="{FF2B5EF4-FFF2-40B4-BE49-F238E27FC236}">
                <a16:creationId xmlns:a16="http://schemas.microsoft.com/office/drawing/2014/main" id="{CD8FE8BB-8ABF-EBB9-67C5-40F77D927FDD}"/>
              </a:ext>
            </a:extLst>
          </p:cNvPr>
          <p:cNvCxnSpPr/>
          <p:nvPr/>
        </p:nvCxnSpPr>
        <p:spPr>
          <a:xfrm>
            <a:off x="3084249" y="3839826"/>
            <a:ext cx="1060450" cy="6556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28">
            <a:extLst>
              <a:ext uri="{FF2B5EF4-FFF2-40B4-BE49-F238E27FC236}">
                <a16:creationId xmlns:a16="http://schemas.microsoft.com/office/drawing/2014/main" id="{9B1DFB77-0CB0-B648-7A9D-AC2272668095}"/>
              </a:ext>
            </a:extLst>
          </p:cNvPr>
          <p:cNvCxnSpPr/>
          <p:nvPr/>
        </p:nvCxnSpPr>
        <p:spPr>
          <a:xfrm rot="16200000" flipH="1">
            <a:off x="2999317" y="3924758"/>
            <a:ext cx="1230313" cy="1060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29">
            <a:extLst>
              <a:ext uri="{FF2B5EF4-FFF2-40B4-BE49-F238E27FC236}">
                <a16:creationId xmlns:a16="http://schemas.microsoft.com/office/drawing/2014/main" id="{B792C895-F289-6383-5130-63DF1B23A6FD}"/>
              </a:ext>
            </a:extLst>
          </p:cNvPr>
          <p:cNvSpPr/>
          <p:nvPr/>
        </p:nvSpPr>
        <p:spPr>
          <a:xfrm>
            <a:off x="4227248" y="3223281"/>
            <a:ext cx="2064323" cy="636016"/>
          </a:xfrm>
          <a:prstGeom prst="rect">
            <a:avLst/>
          </a:prstGeom>
          <a:solidFill>
            <a:srgbClr val="70BB28"/>
          </a:solidFill>
          <a:ln w="635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/>
              <a:t>Ozone depletion</a:t>
            </a:r>
          </a:p>
        </p:txBody>
      </p:sp>
      <p:cxnSp>
        <p:nvCxnSpPr>
          <p:cNvPr id="41" name="Gerade Verbindung mit Pfeil 30">
            <a:extLst>
              <a:ext uri="{FF2B5EF4-FFF2-40B4-BE49-F238E27FC236}">
                <a16:creationId xmlns:a16="http://schemas.microsoft.com/office/drawing/2014/main" id="{E46E141B-98C0-9B24-CDBF-23D0C6AB5DAF}"/>
              </a:ext>
            </a:extLst>
          </p:cNvPr>
          <p:cNvCxnSpPr/>
          <p:nvPr/>
        </p:nvCxnSpPr>
        <p:spPr>
          <a:xfrm flipV="1">
            <a:off x="3084249" y="3127039"/>
            <a:ext cx="1060450" cy="998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31">
            <a:extLst>
              <a:ext uri="{FF2B5EF4-FFF2-40B4-BE49-F238E27FC236}">
                <a16:creationId xmlns:a16="http://schemas.microsoft.com/office/drawing/2014/main" id="{B8C5FA5E-0A89-B099-C4F4-3111C7698C0B}"/>
              </a:ext>
            </a:extLst>
          </p:cNvPr>
          <p:cNvCxnSpPr/>
          <p:nvPr/>
        </p:nvCxnSpPr>
        <p:spPr>
          <a:xfrm flipV="1">
            <a:off x="3084249" y="2622214"/>
            <a:ext cx="1060450" cy="2174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32">
            <a:extLst>
              <a:ext uri="{FF2B5EF4-FFF2-40B4-BE49-F238E27FC236}">
                <a16:creationId xmlns:a16="http://schemas.microsoft.com/office/drawing/2014/main" id="{23677BD2-976E-BF3D-79DA-3DFE9A82A0C8}"/>
              </a:ext>
            </a:extLst>
          </p:cNvPr>
          <p:cNvCxnSpPr/>
          <p:nvPr/>
        </p:nvCxnSpPr>
        <p:spPr>
          <a:xfrm>
            <a:off x="3084249" y="2839701"/>
            <a:ext cx="1060450" cy="2873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33">
            <a:extLst>
              <a:ext uri="{FF2B5EF4-FFF2-40B4-BE49-F238E27FC236}">
                <a16:creationId xmlns:a16="http://schemas.microsoft.com/office/drawing/2014/main" id="{9AA82BBF-96FF-D8E9-0C6B-AE2192D0A4CE}"/>
              </a:ext>
            </a:extLst>
          </p:cNvPr>
          <p:cNvSpPr/>
          <p:nvPr/>
        </p:nvSpPr>
        <p:spPr>
          <a:xfrm>
            <a:off x="8258919" y="1353728"/>
            <a:ext cx="1674789" cy="993775"/>
          </a:xfrm>
          <a:prstGeom prst="rect">
            <a:avLst/>
          </a:prstGeom>
          <a:solidFill>
            <a:srgbClr val="00B1F1"/>
          </a:solidFill>
          <a:ln w="6350">
            <a:solidFill>
              <a:srgbClr val="00B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Damage of resources</a:t>
            </a:r>
          </a:p>
        </p:txBody>
      </p:sp>
      <p:sp>
        <p:nvSpPr>
          <p:cNvPr id="45" name="Rechteck 34">
            <a:extLst>
              <a:ext uri="{FF2B5EF4-FFF2-40B4-BE49-F238E27FC236}">
                <a16:creationId xmlns:a16="http://schemas.microsoft.com/office/drawing/2014/main" id="{2A890068-EC1C-D162-A0F4-5CCBAA4833F2}"/>
              </a:ext>
            </a:extLst>
          </p:cNvPr>
          <p:cNvSpPr/>
          <p:nvPr/>
        </p:nvSpPr>
        <p:spPr>
          <a:xfrm>
            <a:off x="8258919" y="2716918"/>
            <a:ext cx="1674789" cy="993775"/>
          </a:xfrm>
          <a:prstGeom prst="rect">
            <a:avLst/>
          </a:prstGeom>
          <a:solidFill>
            <a:srgbClr val="00B1F1"/>
          </a:solidFill>
          <a:ln w="6350">
            <a:solidFill>
              <a:srgbClr val="00B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Damage of ecological system</a:t>
            </a:r>
          </a:p>
        </p:txBody>
      </p:sp>
      <p:sp>
        <p:nvSpPr>
          <p:cNvPr id="46" name="Rechteck 35">
            <a:extLst>
              <a:ext uri="{FF2B5EF4-FFF2-40B4-BE49-F238E27FC236}">
                <a16:creationId xmlns:a16="http://schemas.microsoft.com/office/drawing/2014/main" id="{87B794CB-BC08-B4B6-6B5B-B96C11CB14FE}"/>
              </a:ext>
            </a:extLst>
          </p:cNvPr>
          <p:cNvSpPr/>
          <p:nvPr/>
        </p:nvSpPr>
        <p:spPr>
          <a:xfrm>
            <a:off x="8258919" y="4032114"/>
            <a:ext cx="1674789" cy="993775"/>
          </a:xfrm>
          <a:prstGeom prst="rect">
            <a:avLst/>
          </a:prstGeom>
          <a:solidFill>
            <a:srgbClr val="00B1F1"/>
          </a:solidFill>
          <a:ln w="6350">
            <a:solidFill>
              <a:srgbClr val="00B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Damage of health</a:t>
            </a:r>
          </a:p>
        </p:txBody>
      </p:sp>
      <p:cxnSp>
        <p:nvCxnSpPr>
          <p:cNvPr id="47" name="Gerade Verbindung mit Pfeil 36">
            <a:extLst>
              <a:ext uri="{FF2B5EF4-FFF2-40B4-BE49-F238E27FC236}">
                <a16:creationId xmlns:a16="http://schemas.microsoft.com/office/drawing/2014/main" id="{17C1C4F7-29FD-887F-4316-191D9EE0BD0A}"/>
              </a:ext>
            </a:extLst>
          </p:cNvPr>
          <p:cNvCxnSpPr>
            <a:cxnSpLocks/>
          </p:cNvCxnSpPr>
          <p:nvPr/>
        </p:nvCxnSpPr>
        <p:spPr>
          <a:xfrm>
            <a:off x="6374119" y="1570311"/>
            <a:ext cx="1884800" cy="215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37">
            <a:extLst>
              <a:ext uri="{FF2B5EF4-FFF2-40B4-BE49-F238E27FC236}">
                <a16:creationId xmlns:a16="http://schemas.microsoft.com/office/drawing/2014/main" id="{7111874D-A744-7B66-126E-5BB2F06642E6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6329037" y="1850616"/>
            <a:ext cx="1929882" cy="1777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38">
            <a:extLst>
              <a:ext uri="{FF2B5EF4-FFF2-40B4-BE49-F238E27FC236}">
                <a16:creationId xmlns:a16="http://schemas.microsoft.com/office/drawing/2014/main" id="{08933D62-C840-BB7F-6ECC-42D421EB1F6D}"/>
              </a:ext>
            </a:extLst>
          </p:cNvPr>
          <p:cNvCxnSpPr>
            <a:cxnSpLocks/>
          </p:cNvCxnSpPr>
          <p:nvPr/>
        </p:nvCxnSpPr>
        <p:spPr>
          <a:xfrm>
            <a:off x="6374119" y="2781764"/>
            <a:ext cx="1786208" cy="513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39">
            <a:extLst>
              <a:ext uri="{FF2B5EF4-FFF2-40B4-BE49-F238E27FC236}">
                <a16:creationId xmlns:a16="http://schemas.microsoft.com/office/drawing/2014/main" id="{3B174034-D0BC-1BB8-2BCB-467319284422}"/>
              </a:ext>
            </a:extLst>
          </p:cNvPr>
          <p:cNvCxnSpPr>
            <a:cxnSpLocks/>
          </p:cNvCxnSpPr>
          <p:nvPr/>
        </p:nvCxnSpPr>
        <p:spPr>
          <a:xfrm>
            <a:off x="6428804" y="2148306"/>
            <a:ext cx="1731523" cy="9920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40">
            <a:extLst>
              <a:ext uri="{FF2B5EF4-FFF2-40B4-BE49-F238E27FC236}">
                <a16:creationId xmlns:a16="http://schemas.microsoft.com/office/drawing/2014/main" id="{BEA8CDDE-D0F1-4FFA-44EE-D93BAF7DF6A8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6390162" y="2867193"/>
            <a:ext cx="1868757" cy="16618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41">
            <a:extLst>
              <a:ext uri="{FF2B5EF4-FFF2-40B4-BE49-F238E27FC236}">
                <a16:creationId xmlns:a16="http://schemas.microsoft.com/office/drawing/2014/main" id="{52373020-B1BB-9A7C-3B2F-E07EC3A080CF}"/>
              </a:ext>
            </a:extLst>
          </p:cNvPr>
          <p:cNvCxnSpPr>
            <a:cxnSpLocks/>
          </p:cNvCxnSpPr>
          <p:nvPr/>
        </p:nvCxnSpPr>
        <p:spPr>
          <a:xfrm>
            <a:off x="6478557" y="3451346"/>
            <a:ext cx="1593377" cy="15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42">
            <a:extLst>
              <a:ext uri="{FF2B5EF4-FFF2-40B4-BE49-F238E27FC236}">
                <a16:creationId xmlns:a16="http://schemas.microsoft.com/office/drawing/2014/main" id="{562FFC17-F5BC-AA08-84F3-E1A2AA574DC9}"/>
              </a:ext>
            </a:extLst>
          </p:cNvPr>
          <p:cNvCxnSpPr>
            <a:cxnSpLocks/>
          </p:cNvCxnSpPr>
          <p:nvPr/>
        </p:nvCxnSpPr>
        <p:spPr>
          <a:xfrm>
            <a:off x="6478557" y="3451346"/>
            <a:ext cx="1681770" cy="11562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43">
            <a:extLst>
              <a:ext uri="{FF2B5EF4-FFF2-40B4-BE49-F238E27FC236}">
                <a16:creationId xmlns:a16="http://schemas.microsoft.com/office/drawing/2014/main" id="{A720C760-4ACA-0B92-6BF8-82FCAD23C616}"/>
              </a:ext>
            </a:extLst>
          </p:cNvPr>
          <p:cNvCxnSpPr>
            <a:cxnSpLocks/>
          </p:cNvCxnSpPr>
          <p:nvPr/>
        </p:nvCxnSpPr>
        <p:spPr>
          <a:xfrm flipV="1">
            <a:off x="6401855" y="2047483"/>
            <a:ext cx="1808224" cy="28968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44">
            <a:extLst>
              <a:ext uri="{FF2B5EF4-FFF2-40B4-BE49-F238E27FC236}">
                <a16:creationId xmlns:a16="http://schemas.microsoft.com/office/drawing/2014/main" id="{990810EE-0888-D8FC-2E5A-D096548D7289}"/>
              </a:ext>
            </a:extLst>
          </p:cNvPr>
          <p:cNvCxnSpPr>
            <a:cxnSpLocks/>
          </p:cNvCxnSpPr>
          <p:nvPr/>
        </p:nvCxnSpPr>
        <p:spPr>
          <a:xfrm flipV="1">
            <a:off x="6401855" y="3432274"/>
            <a:ext cx="1758472" cy="836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45">
            <a:extLst>
              <a:ext uri="{FF2B5EF4-FFF2-40B4-BE49-F238E27FC236}">
                <a16:creationId xmlns:a16="http://schemas.microsoft.com/office/drawing/2014/main" id="{1F6DC503-FC32-17FE-8E91-59076ECD76D2}"/>
              </a:ext>
            </a:extLst>
          </p:cNvPr>
          <p:cNvCxnSpPr>
            <a:cxnSpLocks/>
          </p:cNvCxnSpPr>
          <p:nvPr/>
        </p:nvCxnSpPr>
        <p:spPr>
          <a:xfrm flipV="1">
            <a:off x="6368272" y="2017719"/>
            <a:ext cx="1841807" cy="2251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46">
            <a:extLst>
              <a:ext uri="{FF2B5EF4-FFF2-40B4-BE49-F238E27FC236}">
                <a16:creationId xmlns:a16="http://schemas.microsoft.com/office/drawing/2014/main" id="{5E4E5B13-9999-73D0-1497-7120FB472D5E}"/>
              </a:ext>
            </a:extLst>
          </p:cNvPr>
          <p:cNvCxnSpPr>
            <a:cxnSpLocks/>
          </p:cNvCxnSpPr>
          <p:nvPr/>
        </p:nvCxnSpPr>
        <p:spPr>
          <a:xfrm flipV="1">
            <a:off x="6401854" y="3541289"/>
            <a:ext cx="1758473" cy="1356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47">
            <a:extLst>
              <a:ext uri="{FF2B5EF4-FFF2-40B4-BE49-F238E27FC236}">
                <a16:creationId xmlns:a16="http://schemas.microsoft.com/office/drawing/2014/main" id="{5E8925B1-33F3-EBC3-5C76-6A5E99ADEBFB}"/>
              </a:ext>
            </a:extLst>
          </p:cNvPr>
          <p:cNvCxnSpPr>
            <a:cxnSpLocks/>
          </p:cNvCxnSpPr>
          <p:nvPr/>
        </p:nvCxnSpPr>
        <p:spPr>
          <a:xfrm flipV="1">
            <a:off x="6352101" y="3654728"/>
            <a:ext cx="1879869" cy="2084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48">
            <a:extLst>
              <a:ext uri="{FF2B5EF4-FFF2-40B4-BE49-F238E27FC236}">
                <a16:creationId xmlns:a16="http://schemas.microsoft.com/office/drawing/2014/main" id="{A208A4D8-E65F-213D-23BA-ED6F65287790}"/>
              </a:ext>
            </a:extLst>
          </p:cNvPr>
          <p:cNvCxnSpPr>
            <a:cxnSpLocks/>
          </p:cNvCxnSpPr>
          <p:nvPr/>
        </p:nvCxnSpPr>
        <p:spPr>
          <a:xfrm flipV="1">
            <a:off x="6352102" y="4716621"/>
            <a:ext cx="1884926" cy="9810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49">
            <a:extLst>
              <a:ext uri="{FF2B5EF4-FFF2-40B4-BE49-F238E27FC236}">
                <a16:creationId xmlns:a16="http://schemas.microsoft.com/office/drawing/2014/main" id="{6D43B482-956E-11BB-5D8C-1C2BB9D81129}"/>
              </a:ext>
            </a:extLst>
          </p:cNvPr>
          <p:cNvCxnSpPr>
            <a:cxnSpLocks/>
          </p:cNvCxnSpPr>
          <p:nvPr/>
        </p:nvCxnSpPr>
        <p:spPr>
          <a:xfrm flipV="1">
            <a:off x="6428804" y="4774864"/>
            <a:ext cx="1781275" cy="16910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56">
            <a:extLst>
              <a:ext uri="{FF2B5EF4-FFF2-40B4-BE49-F238E27FC236}">
                <a16:creationId xmlns:a16="http://schemas.microsoft.com/office/drawing/2014/main" id="{526C5F3E-B4BB-DBA1-0C03-CCA4DA90B2E4}"/>
              </a:ext>
            </a:extLst>
          </p:cNvPr>
          <p:cNvCxnSpPr/>
          <p:nvPr/>
        </p:nvCxnSpPr>
        <p:spPr>
          <a:xfrm rot="5400000" flipH="1" flipV="1">
            <a:off x="3005668" y="2700795"/>
            <a:ext cx="1217612" cy="1060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57">
            <a:extLst>
              <a:ext uri="{FF2B5EF4-FFF2-40B4-BE49-F238E27FC236}">
                <a16:creationId xmlns:a16="http://schemas.microsoft.com/office/drawing/2014/main" id="{950E8052-46AD-2C52-50E6-A89337D80DDE}"/>
              </a:ext>
            </a:extLst>
          </p:cNvPr>
          <p:cNvCxnSpPr/>
          <p:nvPr/>
        </p:nvCxnSpPr>
        <p:spPr>
          <a:xfrm>
            <a:off x="3084249" y="3839826"/>
            <a:ext cx="1060450" cy="222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58">
            <a:extLst>
              <a:ext uri="{FF2B5EF4-FFF2-40B4-BE49-F238E27FC236}">
                <a16:creationId xmlns:a16="http://schemas.microsoft.com/office/drawing/2014/main" id="{9478B497-87AB-2553-33DF-3D368335161A}"/>
              </a:ext>
            </a:extLst>
          </p:cNvPr>
          <p:cNvCxnSpPr/>
          <p:nvPr/>
        </p:nvCxnSpPr>
        <p:spPr>
          <a:xfrm flipV="1">
            <a:off x="3084249" y="3558839"/>
            <a:ext cx="1060450" cy="280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hteck 35">
            <a:extLst>
              <a:ext uri="{FF2B5EF4-FFF2-40B4-BE49-F238E27FC236}">
                <a16:creationId xmlns:a16="http://schemas.microsoft.com/office/drawing/2014/main" id="{6849DE1D-7B4C-46BF-6328-09F48ABE4B9C}"/>
              </a:ext>
            </a:extLst>
          </p:cNvPr>
          <p:cNvSpPr/>
          <p:nvPr/>
        </p:nvSpPr>
        <p:spPr>
          <a:xfrm>
            <a:off x="8258919" y="5347310"/>
            <a:ext cx="1674789" cy="594705"/>
          </a:xfrm>
          <a:prstGeom prst="rect">
            <a:avLst/>
          </a:prstGeom>
          <a:solidFill>
            <a:srgbClr val="00B1F1"/>
          </a:solidFill>
          <a:ln w="6350">
            <a:solidFill>
              <a:srgbClr val="00B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…..</a:t>
            </a:r>
          </a:p>
        </p:txBody>
      </p:sp>
      <p:cxnSp>
        <p:nvCxnSpPr>
          <p:cNvPr id="81" name="Gerade Verbindung mit Pfeil 22">
            <a:extLst>
              <a:ext uri="{FF2B5EF4-FFF2-40B4-BE49-F238E27FC236}">
                <a16:creationId xmlns:a16="http://schemas.microsoft.com/office/drawing/2014/main" id="{38B9CB93-40A7-899C-04A3-DA2BFEE9D923}"/>
              </a:ext>
            </a:extLst>
          </p:cNvPr>
          <p:cNvCxnSpPr>
            <a:cxnSpLocks/>
          </p:cNvCxnSpPr>
          <p:nvPr/>
        </p:nvCxnSpPr>
        <p:spPr>
          <a:xfrm>
            <a:off x="3089804" y="5782927"/>
            <a:ext cx="998607" cy="968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24">
            <a:extLst>
              <a:ext uri="{FF2B5EF4-FFF2-40B4-BE49-F238E27FC236}">
                <a16:creationId xmlns:a16="http://schemas.microsoft.com/office/drawing/2014/main" id="{48E9FB67-AD99-8FDA-E91B-B1287BA20FB9}"/>
              </a:ext>
            </a:extLst>
          </p:cNvPr>
          <p:cNvCxnSpPr>
            <a:cxnSpLocks/>
          </p:cNvCxnSpPr>
          <p:nvPr/>
        </p:nvCxnSpPr>
        <p:spPr>
          <a:xfrm>
            <a:off x="3027961" y="6164320"/>
            <a:ext cx="1060450" cy="5873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27">
            <a:extLst>
              <a:ext uri="{FF2B5EF4-FFF2-40B4-BE49-F238E27FC236}">
                <a16:creationId xmlns:a16="http://schemas.microsoft.com/office/drawing/2014/main" id="{C7FF34F5-C959-EB69-C3AA-4DF60C11B117}"/>
              </a:ext>
            </a:extLst>
          </p:cNvPr>
          <p:cNvCxnSpPr>
            <a:cxnSpLocks/>
          </p:cNvCxnSpPr>
          <p:nvPr/>
        </p:nvCxnSpPr>
        <p:spPr>
          <a:xfrm>
            <a:off x="3027961" y="5521382"/>
            <a:ext cx="1060450" cy="6556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58">
            <a:extLst>
              <a:ext uri="{FF2B5EF4-FFF2-40B4-BE49-F238E27FC236}">
                <a16:creationId xmlns:a16="http://schemas.microsoft.com/office/drawing/2014/main" id="{41C99B74-7F83-9FAA-B1CC-9F647F737226}"/>
              </a:ext>
            </a:extLst>
          </p:cNvPr>
          <p:cNvCxnSpPr>
            <a:cxnSpLocks/>
          </p:cNvCxnSpPr>
          <p:nvPr/>
        </p:nvCxnSpPr>
        <p:spPr>
          <a:xfrm flipV="1">
            <a:off x="3027961" y="5240395"/>
            <a:ext cx="1060450" cy="280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26">
            <a:extLst>
              <a:ext uri="{FF2B5EF4-FFF2-40B4-BE49-F238E27FC236}">
                <a16:creationId xmlns:a16="http://schemas.microsoft.com/office/drawing/2014/main" id="{2D30C930-9E31-CB87-4A0E-6B70742B679A}"/>
              </a:ext>
            </a:extLst>
          </p:cNvPr>
          <p:cNvCxnSpPr/>
          <p:nvPr/>
        </p:nvCxnSpPr>
        <p:spPr>
          <a:xfrm flipV="1">
            <a:off x="3043111" y="4722870"/>
            <a:ext cx="1060450" cy="712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28">
            <a:extLst>
              <a:ext uri="{FF2B5EF4-FFF2-40B4-BE49-F238E27FC236}">
                <a16:creationId xmlns:a16="http://schemas.microsoft.com/office/drawing/2014/main" id="{B46970D3-936A-893E-5773-40A744DD65A3}"/>
              </a:ext>
            </a:extLst>
          </p:cNvPr>
          <p:cNvCxnSpPr/>
          <p:nvPr/>
        </p:nvCxnSpPr>
        <p:spPr>
          <a:xfrm rot="16200000" flipH="1">
            <a:off x="2958179" y="5520589"/>
            <a:ext cx="1230313" cy="1060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57">
            <a:extLst>
              <a:ext uri="{FF2B5EF4-FFF2-40B4-BE49-F238E27FC236}">
                <a16:creationId xmlns:a16="http://schemas.microsoft.com/office/drawing/2014/main" id="{E0BFD013-55C0-5CBD-39C6-55D710BCCE64}"/>
              </a:ext>
            </a:extLst>
          </p:cNvPr>
          <p:cNvCxnSpPr/>
          <p:nvPr/>
        </p:nvCxnSpPr>
        <p:spPr>
          <a:xfrm>
            <a:off x="3043111" y="5435657"/>
            <a:ext cx="1060450" cy="222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3F99C8-50EA-F08E-D147-D85407D147F5}"/>
              </a:ext>
            </a:extLst>
          </p:cNvPr>
          <p:cNvSpPr/>
          <p:nvPr/>
        </p:nvSpPr>
        <p:spPr>
          <a:xfrm>
            <a:off x="10554170" y="1376782"/>
            <a:ext cx="1504353" cy="295430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Impact assessment methods: Environmental Footprint, Recipe, CML…</a:t>
            </a:r>
          </a:p>
        </p:txBody>
      </p:sp>
    </p:spTree>
    <p:extLst>
      <p:ext uri="{BB962C8B-B14F-4D97-AF65-F5344CB8AC3E}">
        <p14:creationId xmlns:p14="http://schemas.microsoft.com/office/powerpoint/2010/main" val="32405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Metrics beyond carbon and LCA indicators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57F441AD-00AA-FBD8-3004-BFCB4645A4CE}"/>
              </a:ext>
            </a:extLst>
          </p:cNvPr>
          <p:cNvSpPr txBox="1"/>
          <p:nvPr/>
        </p:nvSpPr>
        <p:spPr>
          <a:xfrm>
            <a:off x="785405" y="1310248"/>
            <a:ext cx="103873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Circularity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: Material Circularity Indicator (Ellen MacArthur Foundation), Circularity Index (Cullen, 2017)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Criticality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: raw materials important for the EU economy but with high supply risks (e.g. PV cells)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Costs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: Life Cycle Costing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Social impacts and risks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: Guidelines for social Life Cycle Assessment of Products and Organizations (UNEP/2020)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DB5992F-097D-BA82-F87E-A86D5EC47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96" y="4530302"/>
            <a:ext cx="2482277" cy="6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1E62ECB-94F7-5FFD-A39E-FF6E23A6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73" y="4410998"/>
            <a:ext cx="2907996" cy="8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F594E-75BE-BC6C-DC4F-12D55E6DC5CD}"/>
              </a:ext>
            </a:extLst>
          </p:cNvPr>
          <p:cNvSpPr txBox="1"/>
          <p:nvPr/>
        </p:nvSpPr>
        <p:spPr>
          <a:xfrm>
            <a:off x="788196" y="5939171"/>
            <a:ext cx="10686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6"/>
              </a:rPr>
              <a:t>https://ellenmacarthurfoundation.org/</a:t>
            </a:r>
            <a:endParaRPr lang="en-GB" sz="11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Cullen, Jonathan M. 2017. “Circular Economy: Theoretical Benchmark or Perpetual Motion Machine?” Journal of Industrial Ecology 21 (3): 483–86. doi:10.1111/jiec.12599. </a:t>
            </a:r>
          </a:p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United Nations Environment Programme (2020). Guidelines for Social Life Cycle Assessment of Products and Organisations 2020. 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https://wedocs.unep.org/20.500.11822/34554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 </a:t>
            </a:r>
          </a:p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8"/>
              </a:rPr>
              <a:t>https://nexus.openlca.org/databases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98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leichschenkliges Dreieck 1">
            <a:extLst>
              <a:ext uri="{FF2B5EF4-FFF2-40B4-BE49-F238E27FC236}">
                <a16:creationId xmlns:a16="http://schemas.microsoft.com/office/drawing/2014/main" id="{D61E6F9E-890D-782B-B1DE-6BD429319A46}"/>
              </a:ext>
            </a:extLst>
          </p:cNvPr>
          <p:cNvSpPr/>
          <p:nvPr/>
        </p:nvSpPr>
        <p:spPr>
          <a:xfrm>
            <a:off x="5131351" y="2072481"/>
            <a:ext cx="1991868" cy="1717128"/>
          </a:xfrm>
          <a:prstGeom prst="triangle">
            <a:avLst/>
          </a:prstGeom>
          <a:noFill/>
          <a:ln w="7620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E52E6-DB34-04E5-4FF1-A598699A670F}"/>
              </a:ext>
            </a:extLst>
          </p:cNvPr>
          <p:cNvSpPr txBox="1">
            <a:spLocks/>
          </p:cNvSpPr>
          <p:nvPr/>
        </p:nvSpPr>
        <p:spPr>
          <a:xfrm>
            <a:off x="4872005" y="1268896"/>
            <a:ext cx="373380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sz="4000" dirty="0">
                <a:solidFill>
                  <a:srgbClr val="7F7F7F"/>
                </a:solidFill>
                <a:latin typeface="TheSans-Plain"/>
                <a:cs typeface="Microsoft Sans Serif" pitchFamily="34" charset="0"/>
                <a:sym typeface="Wingdings" pitchFamily="2" charset="2"/>
              </a:rPr>
              <a:t>Know-how</a:t>
            </a:r>
            <a:endParaRPr lang="de-DE" sz="4000" dirty="0">
              <a:solidFill>
                <a:srgbClr val="7F7F7F"/>
              </a:solidFill>
              <a:latin typeface="TheSans-Plain"/>
              <a:cs typeface="Microsoft Sans Serif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478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27301B4-775A-3D65-498A-DA5720E06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" r="4657"/>
          <a:stretch/>
        </p:blipFill>
        <p:spPr>
          <a:xfrm>
            <a:off x="6631398" y="1496436"/>
            <a:ext cx="4775197" cy="4917821"/>
          </a:xfrm>
          <a:prstGeom prst="rect">
            <a:avLst/>
          </a:prstGeom>
        </p:spPr>
      </p:pic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Life Cycle Assessment in practice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57F441AD-00AA-FBD8-3004-BFCB4645A4CE}"/>
              </a:ext>
            </a:extLst>
          </p:cNvPr>
          <p:cNvSpPr txBox="1"/>
          <p:nvPr/>
        </p:nvSpPr>
        <p:spPr>
          <a:xfrm>
            <a:off x="785405" y="949180"/>
            <a:ext cx="1093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Application of LCA for the design of building envelopes for renovation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ECE61A-30D6-0816-EB4B-8213FC85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12" y="1702289"/>
            <a:ext cx="9858366" cy="452500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H2020 EU project: INFINITE (2020-25)</a:t>
            </a:r>
          </a:p>
          <a:p>
            <a:r>
              <a:rPr lang="en-US" sz="2600" dirty="0"/>
              <a:t>Industrialized retrofitting principles:</a:t>
            </a:r>
          </a:p>
          <a:p>
            <a:pPr>
              <a:buFontTx/>
              <a:buChar char="-"/>
            </a:pPr>
            <a:r>
              <a:rPr lang="en-US" sz="2600" b="1" dirty="0"/>
              <a:t>OFF-SITE PREFABRICATION</a:t>
            </a:r>
          </a:p>
          <a:p>
            <a:pPr>
              <a:buFontTx/>
              <a:buChar char="-"/>
            </a:pPr>
            <a:r>
              <a:rPr lang="en-US" sz="2600" b="1" dirty="0"/>
              <a:t>MULTI-FUNCTIONAL ENVELOPE</a:t>
            </a:r>
          </a:p>
          <a:p>
            <a:pPr>
              <a:buFontTx/>
              <a:buChar char="-"/>
            </a:pPr>
            <a:r>
              <a:rPr lang="en-US" sz="2600" b="1" dirty="0"/>
              <a:t>DIGITALIZATION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3 case studies (residential buildings):</a:t>
            </a:r>
          </a:p>
          <a:p>
            <a:pPr>
              <a:buFontTx/>
              <a:buChar char="-"/>
            </a:pPr>
            <a:r>
              <a:rPr lang="en-US" sz="2600" b="1" dirty="0"/>
              <a:t>ITALY</a:t>
            </a:r>
          </a:p>
          <a:p>
            <a:pPr>
              <a:buFontTx/>
              <a:buChar char="-"/>
            </a:pPr>
            <a:r>
              <a:rPr lang="en-US" sz="2600" b="1" dirty="0"/>
              <a:t>SLOVENIA</a:t>
            </a:r>
          </a:p>
          <a:p>
            <a:pPr>
              <a:buFontTx/>
              <a:buChar char="-"/>
            </a:pPr>
            <a:r>
              <a:rPr lang="en-US" sz="2600" b="1" dirty="0"/>
              <a:t>FRANCE</a:t>
            </a:r>
          </a:p>
          <a:p>
            <a:pPr>
              <a:buFontTx/>
              <a:buChar char="-"/>
            </a:pPr>
            <a:endParaRPr lang="en-US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F8004C-B290-2125-6B9E-77081C6678CC}"/>
              </a:ext>
            </a:extLst>
          </p:cNvPr>
          <p:cNvSpPr/>
          <p:nvPr/>
        </p:nvSpPr>
        <p:spPr>
          <a:xfrm>
            <a:off x="5416367" y="2644922"/>
            <a:ext cx="1841326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Green </a:t>
            </a:r>
            <a:r>
              <a:rPr lang="de-DE" b="1" dirty="0" err="1">
                <a:solidFill>
                  <a:schemeClr val="tx1"/>
                </a:solidFill>
              </a:rPr>
              <a:t>envelope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65E206-5F2F-6AFF-AFD4-C1357188A769}"/>
              </a:ext>
            </a:extLst>
          </p:cNvPr>
          <p:cNvSpPr/>
          <p:nvPr/>
        </p:nvSpPr>
        <p:spPr>
          <a:xfrm>
            <a:off x="5399799" y="3569603"/>
            <a:ext cx="1841326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Energy and </a:t>
            </a:r>
            <a:r>
              <a:rPr lang="de-DE" b="1" dirty="0" err="1">
                <a:solidFill>
                  <a:schemeClr val="tx1"/>
                </a:solidFill>
              </a:rPr>
              <a:t>fresh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air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distribution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69C88F-B350-6E85-CB0D-CB40A27BDA63}"/>
              </a:ext>
            </a:extLst>
          </p:cNvPr>
          <p:cNvSpPr/>
          <p:nvPr/>
        </p:nvSpPr>
        <p:spPr>
          <a:xfrm>
            <a:off x="5449208" y="4690840"/>
            <a:ext cx="1841326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Smart </a:t>
            </a:r>
            <a:r>
              <a:rPr lang="de-DE" b="1" dirty="0" err="1">
                <a:solidFill>
                  <a:schemeClr val="tx1"/>
                </a:solidFill>
              </a:rPr>
              <a:t>glazing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B82419-A0F0-25B9-722C-8F0002323024}"/>
              </a:ext>
            </a:extLst>
          </p:cNvPr>
          <p:cNvSpPr/>
          <p:nvPr/>
        </p:nvSpPr>
        <p:spPr>
          <a:xfrm>
            <a:off x="7583290" y="5383880"/>
            <a:ext cx="1841326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Solar-thermal </a:t>
            </a:r>
            <a:r>
              <a:rPr lang="de-DE" b="1" dirty="0" err="1">
                <a:solidFill>
                  <a:schemeClr val="tx1"/>
                </a:solidFill>
              </a:rPr>
              <a:t>generation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FE4F7F-FF4C-3173-B9B9-EA1642252AF2}"/>
              </a:ext>
            </a:extLst>
          </p:cNvPr>
          <p:cNvSpPr/>
          <p:nvPr/>
        </p:nvSpPr>
        <p:spPr>
          <a:xfrm>
            <a:off x="7583290" y="5999859"/>
            <a:ext cx="2182733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Photovoltaic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energy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generation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474371-2ECF-087D-4D6B-F29C61429B32}"/>
              </a:ext>
            </a:extLst>
          </p:cNvPr>
          <p:cNvSpPr/>
          <p:nvPr/>
        </p:nvSpPr>
        <p:spPr>
          <a:xfrm>
            <a:off x="10951534" y="3120911"/>
            <a:ext cx="971069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BIM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3D44A1-33D1-6BB1-EBDE-ADF19B348677}"/>
              </a:ext>
            </a:extLst>
          </p:cNvPr>
          <p:cNvSpPr/>
          <p:nvPr/>
        </p:nvSpPr>
        <p:spPr>
          <a:xfrm>
            <a:off x="10081277" y="4638137"/>
            <a:ext cx="1841326" cy="4759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Building </a:t>
            </a:r>
            <a:r>
              <a:rPr lang="de-DE" b="1" dirty="0" err="1">
                <a:solidFill>
                  <a:schemeClr val="tx1"/>
                </a:solidFill>
              </a:rPr>
              <a:t>management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" name="Picture Placeholder 3" descr="Logo&#10;&#10;Description automatically generated">
            <a:extLst>
              <a:ext uri="{FF2B5EF4-FFF2-40B4-BE49-F238E27FC236}">
                <a16:creationId xmlns:a16="http://schemas.microsoft.com/office/drawing/2014/main" id="{FCE6862B-A5EF-550F-1DDF-BDB35B25B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25872" r="10600" b="21437"/>
          <a:stretch/>
        </p:blipFill>
        <p:spPr>
          <a:xfrm>
            <a:off x="10145144" y="6227293"/>
            <a:ext cx="1572387" cy="5479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03D742-0546-CBA8-42BB-C41E93F6712B}"/>
              </a:ext>
            </a:extLst>
          </p:cNvPr>
          <p:cNvSpPr txBox="1"/>
          <p:nvPr/>
        </p:nvSpPr>
        <p:spPr>
          <a:xfrm>
            <a:off x="7764886" y="654246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6"/>
              </a:rPr>
              <a:t>https://infinitebuildingrenovation.eu/</a:t>
            </a:r>
            <a:r>
              <a:rPr lang="en-GB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34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The Italian case</a:t>
            </a:r>
          </a:p>
        </p:txBody>
      </p:sp>
      <p:pic>
        <p:nvPicPr>
          <p:cNvPr id="4" name="Picture 3" descr="A picture containing building, outdoor, brick, house&#10;&#10;Description automatically generated">
            <a:extLst>
              <a:ext uri="{FF2B5EF4-FFF2-40B4-BE49-F238E27FC236}">
                <a16:creationId xmlns:a16="http://schemas.microsoft.com/office/drawing/2014/main" id="{068B6288-FA34-9119-930E-90E4163B8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r="10120"/>
          <a:stretch/>
        </p:blipFill>
        <p:spPr>
          <a:xfrm>
            <a:off x="5926697" y="1411768"/>
            <a:ext cx="6367080" cy="4570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994E4-5524-BE4A-65F5-1C663BBB2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753" y="3863300"/>
            <a:ext cx="2001437" cy="1975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39E8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966152-AD23-1105-7FDA-F9548C348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97" y="1411768"/>
            <a:ext cx="5177839" cy="465524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Location: Greve in Chianti, Tuscany, Italy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Destination: social housing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2 twin buildings with 4+4 dwellings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Year of edification: 1978-79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Reinforced concrete frame structure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Autonomous heating and domestic hot water systems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Number of residents: 15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Residents: elderly, retired (most residents have lived there for 30-40 years)</a:t>
            </a:r>
          </a:p>
        </p:txBody>
      </p:sp>
    </p:spTree>
    <p:extLst>
      <p:ext uri="{BB962C8B-B14F-4D97-AF65-F5344CB8AC3E}">
        <p14:creationId xmlns:p14="http://schemas.microsoft.com/office/powerpoint/2010/main" val="3333004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313384" y="150461"/>
            <a:ext cx="914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Comparative LCA: industrialized vs traditional retrofit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EA9D4A7-ADD4-C291-55C8-808F93C228E1}"/>
              </a:ext>
            </a:extLst>
          </p:cNvPr>
          <p:cNvSpPr txBox="1"/>
          <p:nvPr/>
        </p:nvSpPr>
        <p:spPr>
          <a:xfrm>
            <a:off x="785405" y="1297456"/>
            <a:ext cx="10387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Traditional and industrialized retrofit need to achieve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the same function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providing a living environment to the inhabitants of the Italian demo building over a reference study period of 50 years and achieving the following performance</a:t>
            </a:r>
            <a:r>
              <a:rPr lang="de-DE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endParaRPr lang="it-IT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6BF68F-261E-2435-3003-52765915F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151217"/>
              </p:ext>
            </p:extLst>
          </p:nvPr>
        </p:nvGraphicFramePr>
        <p:xfrm>
          <a:off x="1313384" y="3429000"/>
          <a:ext cx="9946551" cy="251820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682357">
                  <a:extLst>
                    <a:ext uri="{9D8B030D-6E8A-4147-A177-3AD203B41FA5}">
                      <a16:colId xmlns:a16="http://schemas.microsoft.com/office/drawing/2014/main" val="1824849021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3746324780"/>
                    </a:ext>
                  </a:extLst>
                </a:gridCol>
                <a:gridCol w="2410635">
                  <a:extLst>
                    <a:ext uri="{9D8B030D-6E8A-4147-A177-3AD203B41FA5}">
                      <a16:colId xmlns:a16="http://schemas.microsoft.com/office/drawing/2014/main" val="298205184"/>
                    </a:ext>
                  </a:extLst>
                </a:gridCol>
              </a:tblGrid>
              <a:tr h="3628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Unit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96929"/>
                  </a:ext>
                </a:extLst>
              </a:tr>
              <a:tr h="3628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Indoor air temperature (winter)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19-21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°C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593664"/>
                  </a:ext>
                </a:extLst>
              </a:tr>
              <a:tr h="3628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Indoor air temperature (summer)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25-27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°C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583415"/>
                  </a:ext>
                </a:extLst>
              </a:tr>
              <a:tr h="3628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Indoor humidity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30 winter, 50 summer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771898"/>
                  </a:ext>
                </a:extLst>
              </a:tr>
              <a:tr h="3628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Max CO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concentration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 1000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ppm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0257"/>
                  </a:ext>
                </a:extLst>
              </a:tr>
              <a:tr h="3628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Illuminance</a:t>
                      </a:r>
                      <a:endParaRPr lang="en-GB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lux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Work Sans" pitchFamily="2" charset="0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372089"/>
                  </a:ext>
                </a:extLst>
              </a:tr>
              <a:tr h="18506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Self-sufficiency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de-DE" sz="20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48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+mn-lt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de-DE" sz="20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%</a:t>
                      </a:r>
                      <a:endParaRPr lang="en-GB" sz="2000" dirty="0">
                        <a:solidFill>
                          <a:srgbClr val="2B2C2C"/>
                        </a:solidFill>
                        <a:effectLst/>
                        <a:latin typeface="+mn-lt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7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9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Setting a comparative LCA study: data collection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EA9D4A7-ADD4-C291-55C8-808F93C228E1}"/>
              </a:ext>
            </a:extLst>
          </p:cNvPr>
          <p:cNvSpPr txBox="1"/>
          <p:nvPr/>
        </p:nvSpPr>
        <p:spPr>
          <a:xfrm>
            <a:off x="785404" y="926811"/>
            <a:ext cx="11184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Industrialized retrofit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: primary data from technology providers and energy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Traditional retrofit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: bill of quantities adapted to the specific building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480B5B-D81E-463C-5904-4D428FEC0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52399"/>
              </p:ext>
            </p:extLst>
          </p:nvPr>
        </p:nvGraphicFramePr>
        <p:xfrm>
          <a:off x="106875" y="2473207"/>
          <a:ext cx="11862622" cy="4203568"/>
        </p:xfrm>
        <a:graphic>
          <a:graphicData uri="http://schemas.openxmlformats.org/drawingml/2006/table">
            <a:tbl>
              <a:tblPr firstRow="1" firstCol="1" bandRow="1"/>
              <a:tblGrid>
                <a:gridCol w="1581931">
                  <a:extLst>
                    <a:ext uri="{9D8B030D-6E8A-4147-A177-3AD203B41FA5}">
                      <a16:colId xmlns:a16="http://schemas.microsoft.com/office/drawing/2014/main" val="629638918"/>
                    </a:ext>
                  </a:extLst>
                </a:gridCol>
                <a:gridCol w="5405677">
                  <a:extLst>
                    <a:ext uri="{9D8B030D-6E8A-4147-A177-3AD203B41FA5}">
                      <a16:colId xmlns:a16="http://schemas.microsoft.com/office/drawing/2014/main" val="326554410"/>
                    </a:ext>
                  </a:extLst>
                </a:gridCol>
                <a:gridCol w="4875014">
                  <a:extLst>
                    <a:ext uri="{9D8B030D-6E8A-4147-A177-3AD203B41FA5}">
                      <a16:colId xmlns:a16="http://schemas.microsoft.com/office/drawing/2014/main" val="3815303984"/>
                    </a:ext>
                  </a:extLst>
                </a:gridCol>
              </a:tblGrid>
              <a:tr h="27592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GB" sz="1800" dirty="0">
                        <a:solidFill>
                          <a:srgbClr val="2B2C2C"/>
                        </a:solidFill>
                        <a:effectLst/>
                        <a:latin typeface="+mn-lt"/>
                        <a:ea typeface="Work Sans" pitchFamily="2" charset="0"/>
                        <a:cs typeface="Times New Roman (Titoli CS)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latin typeface="+mn-lt"/>
                        </a:rPr>
                        <a:t>Industrialized retrofitting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latin typeface="+mn-lt"/>
                        </a:rPr>
                        <a:t>Traditional retrofitting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98712"/>
                  </a:ext>
                </a:extLst>
              </a:tr>
              <a:tr h="11239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Envelope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noProof="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Timber-based insulated façade (ventilated)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noProof="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Timber-based insulated roof (ventilated)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noProof="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New windows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Insulated façade (ventilated)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 Insulated roof (ventilated)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New windows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585444"/>
                  </a:ext>
                </a:extLst>
              </a:tr>
              <a:tr h="244423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Systems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Centralized heat pump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Semi-decentralized ventilation, heating and cooling per dwelling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PV panels (integrated in roof and façade)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Solar thermal panels (integrated in façade)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Centralized heat pump connected to split units per dwelling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Centralized ventilation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PV panels (roof)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200" dirty="0">
                          <a:solidFill>
                            <a:srgbClr val="2B2C2C"/>
                          </a:solidFill>
                          <a:effectLst/>
                          <a:latin typeface="+mn-lt"/>
                          <a:ea typeface="Work Sans" pitchFamily="2" charset="0"/>
                          <a:cs typeface="Times New Roman (Titoli CS)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40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0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597257" y="1605601"/>
            <a:ext cx="11223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Classification system to guide sustainable investments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Highly affecting the building sector (directly and indirectly): new construction, renovation, installation, maintenance and repair, and acquisition &amp; ownership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Life Cycle Assessment of the whole building according to Level(s) and EN15978 is required to comply with circular economy criteria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3" y="166251"/>
            <a:ext cx="971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Demand for sustainability: the EU Taxonomy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BF90B-6A08-6B8A-DA1A-5B9BD8D4C34D}"/>
              </a:ext>
            </a:extLst>
          </p:cNvPr>
          <p:cNvSpPr txBox="1"/>
          <p:nvPr/>
        </p:nvSpPr>
        <p:spPr>
          <a:xfrm>
            <a:off x="597257" y="6076762"/>
            <a:ext cx="96240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4"/>
              </a:rPr>
              <a:t>https://finance.ec.europa.eu/sustainable-finance/tools-and-standards/eu-taxonomy-sustainable-activities_en</a:t>
            </a:r>
            <a:endParaRPr lang="en-GB" sz="11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5"/>
              </a:rPr>
              <a:t>https://environment.ec.europa.eu/topics/circular-economy/levels_en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1966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Life cycle stages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038D3C-2FB5-1BCA-1E0A-B86673676622}"/>
              </a:ext>
            </a:extLst>
          </p:cNvPr>
          <p:cNvSpPr/>
          <p:nvPr/>
        </p:nvSpPr>
        <p:spPr>
          <a:xfrm>
            <a:off x="1700006" y="1940778"/>
            <a:ext cx="1504353" cy="471488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Component production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A0096-DCD9-C06B-C023-CD0E71C8C3EF}"/>
              </a:ext>
            </a:extLst>
          </p:cNvPr>
          <p:cNvSpPr/>
          <p:nvPr/>
        </p:nvSpPr>
        <p:spPr>
          <a:xfrm>
            <a:off x="3777248" y="1792903"/>
            <a:ext cx="1504353" cy="766242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Component assembly off-site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1393EB-970D-041D-0FB5-D743508296AD}"/>
              </a:ext>
            </a:extLst>
          </p:cNvPr>
          <p:cNvSpPr/>
          <p:nvPr/>
        </p:nvSpPr>
        <p:spPr>
          <a:xfrm>
            <a:off x="5813163" y="1792903"/>
            <a:ext cx="1400616" cy="766242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Installation on-site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BA6582-AB71-4D87-7C61-FBE3183D6AD0}"/>
              </a:ext>
            </a:extLst>
          </p:cNvPr>
          <p:cNvSpPr/>
          <p:nvPr/>
        </p:nvSpPr>
        <p:spPr>
          <a:xfrm>
            <a:off x="1700006" y="4679576"/>
            <a:ext cx="1504353" cy="4714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Component production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B198D2-C6AB-AD4C-40E4-F43CD3F4BE8D}"/>
              </a:ext>
            </a:extLst>
          </p:cNvPr>
          <p:cNvSpPr/>
          <p:nvPr/>
        </p:nvSpPr>
        <p:spPr>
          <a:xfrm>
            <a:off x="5813163" y="4531701"/>
            <a:ext cx="1328538" cy="7662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Installation on-site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9A344-A56C-D3D9-D26D-AE869F2BC67C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3204359" y="2176024"/>
            <a:ext cx="572889" cy="49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BF2DEB-3692-1AD1-10E0-E339E4ACFBB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3204359" y="4914822"/>
            <a:ext cx="2608804" cy="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26B4A1-BBD1-1B90-69A0-AF2430FD046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5281601" y="2176024"/>
            <a:ext cx="531562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21981C2-E41C-0868-2B12-B99D0B4DE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989" y="1880174"/>
            <a:ext cx="482931" cy="282184"/>
          </a:xfrm>
          <a:prstGeom prst="rect">
            <a:avLst/>
          </a:prstGeom>
          <a:solidFill>
            <a:srgbClr val="A5B592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87C72-1E00-4942-4DCE-734B93EE5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231" y="1859611"/>
            <a:ext cx="482931" cy="282184"/>
          </a:xfrm>
          <a:prstGeom prst="rect">
            <a:avLst/>
          </a:prstGeom>
          <a:solidFill>
            <a:srgbClr val="A5B592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FCB1D7-2F1E-D367-0AEC-F6AC89371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822" y="4598025"/>
            <a:ext cx="482931" cy="282184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C82CA96-C017-9F7C-1BF9-1A794B13AAFC}"/>
              </a:ext>
            </a:extLst>
          </p:cNvPr>
          <p:cNvSpPr/>
          <p:nvPr/>
        </p:nvSpPr>
        <p:spPr>
          <a:xfrm>
            <a:off x="7763055" y="1792903"/>
            <a:ext cx="882999" cy="766242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Operation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1E4D82-7E4B-9C3E-0078-4B0951F5B193}"/>
              </a:ext>
            </a:extLst>
          </p:cNvPr>
          <p:cNvSpPr/>
          <p:nvPr/>
        </p:nvSpPr>
        <p:spPr>
          <a:xfrm>
            <a:off x="9173523" y="1792903"/>
            <a:ext cx="1504353" cy="766242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Maintenance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166031-8612-AD57-2B47-68C8FB309509}"/>
              </a:ext>
            </a:extLst>
          </p:cNvPr>
          <p:cNvSpPr/>
          <p:nvPr/>
        </p:nvSpPr>
        <p:spPr>
          <a:xfrm>
            <a:off x="11231009" y="1758674"/>
            <a:ext cx="817850" cy="766242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End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life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8437BE-C6FB-0D5E-F1FC-4768E7A30A0E}"/>
              </a:ext>
            </a:extLst>
          </p:cNvPr>
          <p:cNvSpPr/>
          <p:nvPr/>
        </p:nvSpPr>
        <p:spPr>
          <a:xfrm>
            <a:off x="7694072" y="4526076"/>
            <a:ext cx="882999" cy="76624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Operation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1AC532-0741-661F-C5A3-04ABF15F87BA}"/>
              </a:ext>
            </a:extLst>
          </p:cNvPr>
          <p:cNvSpPr/>
          <p:nvPr/>
        </p:nvSpPr>
        <p:spPr>
          <a:xfrm>
            <a:off x="9129443" y="4497088"/>
            <a:ext cx="1504353" cy="76624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Maintenance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2113BA-AD81-257A-BF18-C5343B32233C}"/>
              </a:ext>
            </a:extLst>
          </p:cNvPr>
          <p:cNvSpPr/>
          <p:nvPr/>
        </p:nvSpPr>
        <p:spPr>
          <a:xfrm>
            <a:off x="11220399" y="4538553"/>
            <a:ext cx="828460" cy="76624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End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life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833147-C688-EFE0-FCA7-3407D89DC4A3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7205235" y="2155851"/>
            <a:ext cx="349730" cy="473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1E84E1-1F43-8DF0-7A76-EE7A0679B94B}"/>
              </a:ext>
            </a:extLst>
          </p:cNvPr>
          <p:cNvCxnSpPr>
            <a:cxnSpLocks/>
          </p:cNvCxnSpPr>
          <p:nvPr/>
        </p:nvCxnSpPr>
        <p:spPr>
          <a:xfrm>
            <a:off x="10840039" y="2176024"/>
            <a:ext cx="39328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276FFD-5611-80AB-EE87-2E4C6098656E}"/>
              </a:ext>
            </a:extLst>
          </p:cNvPr>
          <p:cNvCxnSpPr/>
          <p:nvPr/>
        </p:nvCxnSpPr>
        <p:spPr>
          <a:xfrm>
            <a:off x="8646054" y="1997930"/>
            <a:ext cx="53156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80C443-3122-8833-DC53-9D1ADBE499B5}"/>
              </a:ext>
            </a:extLst>
          </p:cNvPr>
          <p:cNvCxnSpPr>
            <a:cxnSpLocks/>
          </p:cNvCxnSpPr>
          <p:nvPr/>
        </p:nvCxnSpPr>
        <p:spPr>
          <a:xfrm flipH="1">
            <a:off x="8646054" y="2176024"/>
            <a:ext cx="53156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2A7045-E877-9080-D990-7D2670150487}"/>
              </a:ext>
            </a:extLst>
          </p:cNvPr>
          <p:cNvCxnSpPr>
            <a:cxnSpLocks/>
            <a:stCxn id="7" idx="3"/>
            <a:endCxn id="29" idx="1"/>
          </p:cNvCxnSpPr>
          <p:nvPr/>
        </p:nvCxnSpPr>
        <p:spPr>
          <a:xfrm>
            <a:off x="7141701" y="4914822"/>
            <a:ext cx="389285" cy="685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894FF15-EDAA-8A39-A6AA-35B606C73D68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10816060" y="4921674"/>
            <a:ext cx="404339" cy="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7A92FA-FF71-C2C2-DED9-E09AC186A2F6}"/>
              </a:ext>
            </a:extLst>
          </p:cNvPr>
          <p:cNvCxnSpPr/>
          <p:nvPr/>
        </p:nvCxnSpPr>
        <p:spPr>
          <a:xfrm>
            <a:off x="8597882" y="4717166"/>
            <a:ext cx="531561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4B0A7F3-8CE7-2899-C3AF-7C8CE549E95C}"/>
              </a:ext>
            </a:extLst>
          </p:cNvPr>
          <p:cNvCxnSpPr>
            <a:cxnSpLocks/>
          </p:cNvCxnSpPr>
          <p:nvPr/>
        </p:nvCxnSpPr>
        <p:spPr>
          <a:xfrm flipH="1">
            <a:off x="8597882" y="4895260"/>
            <a:ext cx="531561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95F879-9B4B-2578-BD37-C45BA84B2250}"/>
              </a:ext>
            </a:extLst>
          </p:cNvPr>
          <p:cNvSpPr/>
          <p:nvPr/>
        </p:nvSpPr>
        <p:spPr>
          <a:xfrm>
            <a:off x="106874" y="1792903"/>
            <a:ext cx="1175663" cy="732013"/>
          </a:xfrm>
          <a:prstGeom prst="roundRect">
            <a:avLst/>
          </a:prstGeom>
          <a:solidFill>
            <a:srgbClr val="A5B5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Raw materials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1B2EB0-DBB9-88F2-36DB-FE0AE6D9DB63}"/>
              </a:ext>
            </a:extLst>
          </p:cNvPr>
          <p:cNvSpPr/>
          <p:nvPr/>
        </p:nvSpPr>
        <p:spPr>
          <a:xfrm>
            <a:off x="106873" y="4529253"/>
            <a:ext cx="1175663" cy="7320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Raw materials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A699E6E-4496-25DA-8EDF-040AAE93D3FA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297218" y="4914822"/>
            <a:ext cx="402788" cy="49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91D060F-F704-4C84-3036-EDEE9BAE3104}"/>
              </a:ext>
            </a:extLst>
          </p:cNvPr>
          <p:cNvCxnSpPr>
            <a:cxnSpLocks/>
          </p:cNvCxnSpPr>
          <p:nvPr/>
        </p:nvCxnSpPr>
        <p:spPr>
          <a:xfrm>
            <a:off x="1291108" y="2158411"/>
            <a:ext cx="402788" cy="49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EE117058-F9E2-45F2-D2B6-5B34F0ED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62" y="1893349"/>
            <a:ext cx="355235" cy="207569"/>
          </a:xfrm>
          <a:prstGeom prst="rect">
            <a:avLst/>
          </a:prstGeom>
          <a:solidFill>
            <a:srgbClr val="A5B592"/>
          </a:solidFill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97718A3-E3F2-1E61-928C-2F9DC1BC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911" y="4673402"/>
            <a:ext cx="355235" cy="207569"/>
          </a:xfrm>
          <a:prstGeom prst="rect">
            <a:avLst/>
          </a:prstGeom>
          <a:solidFill>
            <a:srgbClr val="A5B592"/>
          </a:solidFill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DADC29E-42A6-7E7B-F4D9-7408155169E6}"/>
              </a:ext>
            </a:extLst>
          </p:cNvPr>
          <p:cNvSpPr/>
          <p:nvPr/>
        </p:nvSpPr>
        <p:spPr>
          <a:xfrm>
            <a:off x="106873" y="1585913"/>
            <a:ext cx="5220783" cy="150569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29AE57-AB95-D19D-6CB0-C5184A78191F}"/>
              </a:ext>
            </a:extLst>
          </p:cNvPr>
          <p:cNvSpPr txBox="1"/>
          <p:nvPr/>
        </p:nvSpPr>
        <p:spPr>
          <a:xfrm>
            <a:off x="3777248" y="2687181"/>
            <a:ext cx="23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Manufacturing</a:t>
            </a:r>
            <a:endParaRPr lang="en-GB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D9C347-0D4A-71CE-FD92-9AD02C2C663A}"/>
              </a:ext>
            </a:extLst>
          </p:cNvPr>
          <p:cNvSpPr/>
          <p:nvPr/>
        </p:nvSpPr>
        <p:spPr>
          <a:xfrm>
            <a:off x="115748" y="4300704"/>
            <a:ext cx="3341828" cy="1505691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985C7E-6157-CA08-1A70-5B728E787EC3}"/>
              </a:ext>
            </a:extLst>
          </p:cNvPr>
          <p:cNvSpPr txBox="1"/>
          <p:nvPr/>
        </p:nvSpPr>
        <p:spPr>
          <a:xfrm>
            <a:off x="1882563" y="5470332"/>
            <a:ext cx="23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Manufacturing</a:t>
            </a:r>
            <a:endParaRPr lang="en-GB" dirty="0"/>
          </a:p>
        </p:txBody>
      </p:sp>
      <p:sp>
        <p:nvSpPr>
          <p:cNvPr id="55" name="TextBox 5">
            <a:extLst>
              <a:ext uri="{FF2B5EF4-FFF2-40B4-BE49-F238E27FC236}">
                <a16:creationId xmlns:a16="http://schemas.microsoft.com/office/drawing/2014/main" id="{64F49F92-8CD1-46E7-9751-F83BB0438FBE}"/>
              </a:ext>
            </a:extLst>
          </p:cNvPr>
          <p:cNvSpPr txBox="1"/>
          <p:nvPr/>
        </p:nvSpPr>
        <p:spPr>
          <a:xfrm>
            <a:off x="785404" y="926811"/>
            <a:ext cx="1118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Industrialized retrofit</a:t>
            </a: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5175B69D-D86C-2A3A-3ABD-99BD1D33C712}"/>
              </a:ext>
            </a:extLst>
          </p:cNvPr>
          <p:cNvSpPr txBox="1"/>
          <p:nvPr/>
        </p:nvSpPr>
        <p:spPr>
          <a:xfrm>
            <a:off x="785403" y="3765157"/>
            <a:ext cx="1118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Traditional retrofit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3C01C8-7B5E-FB5D-10BB-A54EE6EF00A2}"/>
              </a:ext>
            </a:extLst>
          </p:cNvPr>
          <p:cNvSpPr/>
          <p:nvPr/>
        </p:nvSpPr>
        <p:spPr>
          <a:xfrm>
            <a:off x="7554965" y="1548907"/>
            <a:ext cx="3285074" cy="121388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482292-487D-8169-04E5-561914321410}"/>
              </a:ext>
            </a:extLst>
          </p:cNvPr>
          <p:cNvSpPr/>
          <p:nvPr/>
        </p:nvSpPr>
        <p:spPr>
          <a:xfrm>
            <a:off x="7530986" y="4314731"/>
            <a:ext cx="3285074" cy="121388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694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LCA results (starting point)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6A2E6C7-B686-40A7-86E0-404B1CA38D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213222"/>
              </p:ext>
            </p:extLst>
          </p:nvPr>
        </p:nvGraphicFramePr>
        <p:xfrm>
          <a:off x="1919316" y="1228725"/>
          <a:ext cx="8767723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0DAB5812-0DB5-CE1B-EE0B-4D2767F10318}"/>
              </a:ext>
            </a:extLst>
          </p:cNvPr>
          <p:cNvSpPr/>
          <p:nvPr/>
        </p:nvSpPr>
        <p:spPr>
          <a:xfrm>
            <a:off x="1474419" y="1646928"/>
            <a:ext cx="444897" cy="39618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935C4-A080-E297-D2BF-D00258B8BFC9}"/>
              </a:ext>
            </a:extLst>
          </p:cNvPr>
          <p:cNvSpPr/>
          <p:nvPr/>
        </p:nvSpPr>
        <p:spPr>
          <a:xfrm>
            <a:off x="276215" y="1259010"/>
            <a:ext cx="1012746" cy="11720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The higher the worse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89FB7B-9469-D36E-02E6-39A60CC46523}"/>
              </a:ext>
            </a:extLst>
          </p:cNvPr>
          <p:cNvSpPr/>
          <p:nvPr/>
        </p:nvSpPr>
        <p:spPr>
          <a:xfrm>
            <a:off x="192258" y="2846891"/>
            <a:ext cx="1504353" cy="295430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Software: </a:t>
            </a:r>
            <a:r>
              <a:rPr lang="de-DE" dirty="0" err="1">
                <a:solidFill>
                  <a:schemeClr val="tx1"/>
                </a:solidFill>
              </a:rPr>
              <a:t>openLCA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Database: </a:t>
            </a:r>
            <a:r>
              <a:rPr lang="de-DE" dirty="0" err="1">
                <a:solidFill>
                  <a:schemeClr val="tx1"/>
                </a:solidFill>
              </a:rPr>
              <a:t>ecoinvent</a:t>
            </a:r>
            <a:r>
              <a:rPr lang="de-DE" dirty="0">
                <a:solidFill>
                  <a:schemeClr val="tx1"/>
                </a:solidFill>
              </a:rPr>
              <a:t> 3.8 </a:t>
            </a:r>
            <a:r>
              <a:rPr lang="de-DE" dirty="0" err="1">
                <a:solidFill>
                  <a:schemeClr val="tx1"/>
                </a:solidFill>
              </a:rPr>
              <a:t>cut</a:t>
            </a:r>
            <a:r>
              <a:rPr lang="de-DE" dirty="0">
                <a:solidFill>
                  <a:schemeClr val="tx1"/>
                </a:solidFill>
              </a:rPr>
              <a:t>-off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Method: EF 3.0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EE5F8-7416-8A90-15EB-48746AB9AA52}"/>
              </a:ext>
            </a:extLst>
          </p:cNvPr>
          <p:cNvSpPr txBox="1"/>
          <p:nvPr/>
        </p:nvSpPr>
        <p:spPr>
          <a:xfrm>
            <a:off x="2112424" y="637222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*Results referred to 1 building, reference life time: 50 years</a:t>
            </a:r>
          </a:p>
        </p:txBody>
      </p:sp>
    </p:spTree>
    <p:extLst>
      <p:ext uri="{BB962C8B-B14F-4D97-AF65-F5344CB8AC3E}">
        <p14:creationId xmlns:p14="http://schemas.microsoft.com/office/powerpoint/2010/main" val="355242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Life cycle stage contribution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41D0CBA-E0EA-E41D-25DD-27DD5446C7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42244"/>
              </p:ext>
            </p:extLst>
          </p:nvPr>
        </p:nvGraphicFramePr>
        <p:xfrm>
          <a:off x="6705772" y="974240"/>
          <a:ext cx="4909966" cy="438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645C6F-1936-3DFC-1AB4-1486AE1E2B8C}"/>
              </a:ext>
            </a:extLst>
          </p:cNvPr>
          <p:cNvCxnSpPr/>
          <p:nvPr/>
        </p:nvCxnSpPr>
        <p:spPr>
          <a:xfrm>
            <a:off x="7561385" y="4794738"/>
            <a:ext cx="234461" cy="0"/>
          </a:xfrm>
          <a:prstGeom prst="line">
            <a:avLst/>
          </a:prstGeom>
          <a:ln>
            <a:solidFill>
              <a:srgbClr val="9C85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6754B-E8F9-EA5B-B857-A0355A159A0C}"/>
              </a:ext>
            </a:extLst>
          </p:cNvPr>
          <p:cNvCxnSpPr/>
          <p:nvPr/>
        </p:nvCxnSpPr>
        <p:spPr>
          <a:xfrm>
            <a:off x="9800493" y="4794738"/>
            <a:ext cx="234461" cy="0"/>
          </a:xfrm>
          <a:prstGeom prst="line">
            <a:avLst/>
          </a:prstGeom>
          <a:ln>
            <a:solidFill>
              <a:srgbClr val="9C85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A170A0-B99A-8215-1EB5-DEA3B54100F2}"/>
              </a:ext>
            </a:extLst>
          </p:cNvPr>
          <p:cNvCxnSpPr/>
          <p:nvPr/>
        </p:nvCxnSpPr>
        <p:spPr>
          <a:xfrm>
            <a:off x="8757139" y="4794738"/>
            <a:ext cx="234461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2CC12-3611-16FF-10EA-B700E2293B82}"/>
              </a:ext>
            </a:extLst>
          </p:cNvPr>
          <p:cNvCxnSpPr/>
          <p:nvPr/>
        </p:nvCxnSpPr>
        <p:spPr>
          <a:xfrm>
            <a:off x="11019693" y="4794738"/>
            <a:ext cx="234461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EB4BD83-A47F-49EE-89C1-D8B3C6DA3CC9}"/>
              </a:ext>
            </a:extLst>
          </p:cNvPr>
          <p:cNvSpPr txBox="1"/>
          <p:nvPr/>
        </p:nvSpPr>
        <p:spPr>
          <a:xfrm>
            <a:off x="518755" y="641119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*Results referred to 1 building, reference life time: 50 years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B705970-374D-26E8-044B-4EAD82209D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019758"/>
              </p:ext>
            </p:extLst>
          </p:nvPr>
        </p:nvGraphicFramePr>
        <p:xfrm>
          <a:off x="393401" y="984971"/>
          <a:ext cx="5950787" cy="555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7082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562BFD5-1704-C57F-B02D-898E73AF7B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14019"/>
              </p:ext>
            </p:extLst>
          </p:nvPr>
        </p:nvGraphicFramePr>
        <p:xfrm>
          <a:off x="2188564" y="1723869"/>
          <a:ext cx="6656091" cy="463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648CF8-F42D-E792-6832-BDBA369A40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435883"/>
              </p:ext>
            </p:extLst>
          </p:nvPr>
        </p:nvGraphicFramePr>
        <p:xfrm>
          <a:off x="1531667" y="942459"/>
          <a:ext cx="7948647" cy="6192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Industrialized retrofit impacts/ analysis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F37692F-C9EA-BD93-CDCA-39545E735447}"/>
              </a:ext>
            </a:extLst>
          </p:cNvPr>
          <p:cNvSpPr txBox="1"/>
          <p:nvPr/>
        </p:nvSpPr>
        <p:spPr>
          <a:xfrm>
            <a:off x="785405" y="926811"/>
            <a:ext cx="2647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2">
                    <a:lumMod val="25000"/>
                  </a:schemeClr>
                </a:solidFill>
              </a:rPr>
              <a:t>Carbon footprint contributions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09A63-FD51-4901-3904-7960D516AE52}"/>
              </a:ext>
            </a:extLst>
          </p:cNvPr>
          <p:cNvSpPr txBox="1"/>
          <p:nvPr/>
        </p:nvSpPr>
        <p:spPr>
          <a:xfrm>
            <a:off x="106875" y="645513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*Results referred to 1 building, reference life time: 50 years</a:t>
            </a:r>
          </a:p>
        </p:txBody>
      </p:sp>
    </p:spTree>
    <p:extLst>
      <p:ext uri="{BB962C8B-B14F-4D97-AF65-F5344CB8AC3E}">
        <p14:creationId xmlns:p14="http://schemas.microsoft.com/office/powerpoint/2010/main" val="739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rrow: Right 48">
            <a:extLst>
              <a:ext uri="{FF2B5EF4-FFF2-40B4-BE49-F238E27FC236}">
                <a16:creationId xmlns:a16="http://schemas.microsoft.com/office/drawing/2014/main" id="{95EC4A51-67EC-F4A4-C4A9-B81439F0ABB0}"/>
              </a:ext>
            </a:extLst>
          </p:cNvPr>
          <p:cNvSpPr/>
          <p:nvPr/>
        </p:nvSpPr>
        <p:spPr>
          <a:xfrm>
            <a:off x="7239509" y="5977513"/>
            <a:ext cx="1447291" cy="72246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FB9274D9-0007-529D-A07C-B3C205B248B0}"/>
              </a:ext>
            </a:extLst>
          </p:cNvPr>
          <p:cNvSpPr/>
          <p:nvPr/>
        </p:nvSpPr>
        <p:spPr>
          <a:xfrm>
            <a:off x="8976137" y="3865254"/>
            <a:ext cx="2999237" cy="72246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F807CFF1-ABE2-BE8E-BB25-86A41599A2D3}"/>
              </a:ext>
            </a:extLst>
          </p:cNvPr>
          <p:cNvSpPr/>
          <p:nvPr/>
        </p:nvSpPr>
        <p:spPr>
          <a:xfrm>
            <a:off x="3753113" y="4824801"/>
            <a:ext cx="8203598" cy="72246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72BDE1C-69FC-A9AF-F20D-39A14FC5C9D3}"/>
              </a:ext>
            </a:extLst>
          </p:cNvPr>
          <p:cNvSpPr/>
          <p:nvPr/>
        </p:nvSpPr>
        <p:spPr>
          <a:xfrm>
            <a:off x="3753113" y="2995134"/>
            <a:ext cx="8203598" cy="72246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23A8836F-B8B2-89A3-8836-505B627AAE2E}"/>
              </a:ext>
            </a:extLst>
          </p:cNvPr>
          <p:cNvSpPr/>
          <p:nvPr/>
        </p:nvSpPr>
        <p:spPr>
          <a:xfrm>
            <a:off x="2009915" y="2114177"/>
            <a:ext cx="9946796" cy="722462"/>
          </a:xfrm>
          <a:prstGeom prst="rightArrow">
            <a:avLst/>
          </a:prstGeom>
          <a:solidFill>
            <a:srgbClr val="A5B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Where to improve in industrialized design?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66E8D98-A651-2417-6E0A-514D329A2DD5}"/>
              </a:ext>
            </a:extLst>
          </p:cNvPr>
          <p:cNvSpPr txBox="1"/>
          <p:nvPr/>
        </p:nvSpPr>
        <p:spPr>
          <a:xfrm>
            <a:off x="235288" y="2085675"/>
            <a:ext cx="1639231" cy="707886"/>
          </a:xfrm>
          <a:prstGeom prst="rect">
            <a:avLst/>
          </a:prstGeom>
          <a:solidFill>
            <a:srgbClr val="A5B592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1. Alternative materials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2E664C-1DDC-BEAD-7851-E6D2C43D312D}"/>
              </a:ext>
            </a:extLst>
          </p:cNvPr>
          <p:cNvSpPr txBox="1"/>
          <p:nvPr/>
        </p:nvSpPr>
        <p:spPr>
          <a:xfrm>
            <a:off x="235287" y="2837204"/>
            <a:ext cx="184170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2. Technological improvement over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368BC-43DF-1C7E-A24F-B3ED131EEF2D}"/>
              </a:ext>
            </a:extLst>
          </p:cNvPr>
          <p:cNvSpPr txBox="1"/>
          <p:nvPr/>
        </p:nvSpPr>
        <p:spPr>
          <a:xfrm>
            <a:off x="229815" y="4692862"/>
            <a:ext cx="175033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4. Design for assembly and disassembly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80622F-F7BA-F2E5-3E58-4112C9CE33CD}"/>
              </a:ext>
            </a:extLst>
          </p:cNvPr>
          <p:cNvSpPr/>
          <p:nvPr/>
        </p:nvSpPr>
        <p:spPr>
          <a:xfrm>
            <a:off x="235289" y="923870"/>
            <a:ext cx="11721422" cy="758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0003A0-9C8B-69C0-D2A2-7E0F34A96AD3}"/>
              </a:ext>
            </a:extLst>
          </p:cNvPr>
          <p:cNvSpPr/>
          <p:nvPr/>
        </p:nvSpPr>
        <p:spPr>
          <a:xfrm>
            <a:off x="5489742" y="1012970"/>
            <a:ext cx="1268135" cy="5918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Technology </a:t>
            </a:r>
            <a:r>
              <a:rPr lang="de-DE" sz="1400" dirty="0" err="1">
                <a:solidFill>
                  <a:schemeClr val="tx1"/>
                </a:solidFill>
              </a:rPr>
              <a:t>installation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6EF39D-E9B7-657A-290E-B5A6E72D2C2E}"/>
              </a:ext>
            </a:extLst>
          </p:cNvPr>
          <p:cNvSpPr/>
          <p:nvPr/>
        </p:nvSpPr>
        <p:spPr>
          <a:xfrm>
            <a:off x="7239509" y="1003416"/>
            <a:ext cx="1268135" cy="6014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Use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680EEB-149A-6484-838B-D38B552AD5E6}"/>
              </a:ext>
            </a:extLst>
          </p:cNvPr>
          <p:cNvSpPr/>
          <p:nvPr/>
        </p:nvSpPr>
        <p:spPr>
          <a:xfrm>
            <a:off x="8976138" y="999085"/>
            <a:ext cx="1268135" cy="6057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Maintenance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6B4043-36A3-2883-EC9B-71D8E43D7864}"/>
              </a:ext>
            </a:extLst>
          </p:cNvPr>
          <p:cNvSpPr/>
          <p:nvPr/>
        </p:nvSpPr>
        <p:spPr>
          <a:xfrm>
            <a:off x="10631003" y="976638"/>
            <a:ext cx="1268135" cy="6281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Technology </a:t>
            </a:r>
            <a:r>
              <a:rPr lang="de-DE" sz="1400" dirty="0" err="1">
                <a:solidFill>
                  <a:schemeClr val="tx1"/>
                </a:solidFill>
              </a:rPr>
              <a:t>EoL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48C962-B234-72BA-4752-DAE6AFAB3828}"/>
              </a:ext>
            </a:extLst>
          </p:cNvPr>
          <p:cNvSpPr/>
          <p:nvPr/>
        </p:nvSpPr>
        <p:spPr>
          <a:xfrm>
            <a:off x="2009915" y="997753"/>
            <a:ext cx="1268135" cy="6070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Raw </a:t>
            </a:r>
            <a:r>
              <a:rPr lang="de-DE" sz="1400" dirty="0" err="1">
                <a:solidFill>
                  <a:schemeClr val="tx1"/>
                </a:solidFill>
              </a:rPr>
              <a:t>materials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acquisition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0C3AA4-F700-96CD-9502-71CA6764F0D1}"/>
              </a:ext>
            </a:extLst>
          </p:cNvPr>
          <p:cNvSpPr/>
          <p:nvPr/>
        </p:nvSpPr>
        <p:spPr>
          <a:xfrm>
            <a:off x="3753113" y="997751"/>
            <a:ext cx="1268135" cy="6070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Technology </a:t>
            </a:r>
            <a:r>
              <a:rPr lang="de-DE" sz="1400" dirty="0" err="1">
                <a:solidFill>
                  <a:schemeClr val="tx1"/>
                </a:solidFill>
              </a:rPr>
              <a:t>production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F20C36-6751-714F-54EC-5C5442580984}"/>
              </a:ext>
            </a:extLst>
          </p:cNvPr>
          <p:cNvSpPr txBox="1"/>
          <p:nvPr/>
        </p:nvSpPr>
        <p:spPr>
          <a:xfrm>
            <a:off x="269976" y="1120413"/>
            <a:ext cx="171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Life cycle stages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6C05961-6731-9B2E-87A3-D01D21CCBDA9}"/>
              </a:ext>
            </a:extLst>
          </p:cNvPr>
          <p:cNvSpPr/>
          <p:nvPr/>
        </p:nvSpPr>
        <p:spPr>
          <a:xfrm>
            <a:off x="2351314" y="225285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F8A3DB-0A4E-2269-B464-922FFE1E4E58}"/>
              </a:ext>
            </a:extLst>
          </p:cNvPr>
          <p:cNvSpPr/>
          <p:nvPr/>
        </p:nvSpPr>
        <p:spPr>
          <a:xfrm>
            <a:off x="4158580" y="225285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F14834A-F790-9FF8-F762-6B543092F0E5}"/>
              </a:ext>
            </a:extLst>
          </p:cNvPr>
          <p:cNvSpPr/>
          <p:nvPr/>
        </p:nvSpPr>
        <p:spPr>
          <a:xfrm>
            <a:off x="11036470" y="225285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2E522E-D43E-A5B3-86F1-B674EC6C0734}"/>
              </a:ext>
            </a:extLst>
          </p:cNvPr>
          <p:cNvSpPr txBox="1"/>
          <p:nvPr/>
        </p:nvSpPr>
        <p:spPr>
          <a:xfrm>
            <a:off x="235288" y="3912531"/>
            <a:ext cx="163923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3. Extended service life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9FB9AB2B-6432-897C-7A2B-30A11022D056}"/>
              </a:ext>
            </a:extLst>
          </p:cNvPr>
          <p:cNvSpPr/>
          <p:nvPr/>
        </p:nvSpPr>
        <p:spPr>
          <a:xfrm>
            <a:off x="9381605" y="3131184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821B239-F7A8-2989-B712-3EB1B9FB0A2C}"/>
              </a:ext>
            </a:extLst>
          </p:cNvPr>
          <p:cNvSpPr/>
          <p:nvPr/>
        </p:nvSpPr>
        <p:spPr>
          <a:xfrm>
            <a:off x="4158580" y="3132070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D9AC6B6-EEC4-E07B-131B-1AF6555F640E}"/>
              </a:ext>
            </a:extLst>
          </p:cNvPr>
          <p:cNvSpPr/>
          <p:nvPr/>
        </p:nvSpPr>
        <p:spPr>
          <a:xfrm>
            <a:off x="7644976" y="3131184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8418D336-7DE7-C66A-A0A6-B6CB175C27BE}"/>
              </a:ext>
            </a:extLst>
          </p:cNvPr>
          <p:cNvSpPr/>
          <p:nvPr/>
        </p:nvSpPr>
        <p:spPr>
          <a:xfrm>
            <a:off x="5872246" y="3131271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1C1AAB2C-3B5E-0C8F-7247-DC2ED3940444}"/>
              </a:ext>
            </a:extLst>
          </p:cNvPr>
          <p:cNvSpPr/>
          <p:nvPr/>
        </p:nvSpPr>
        <p:spPr>
          <a:xfrm>
            <a:off x="11036470" y="3131184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E36CF7B-6430-5345-B32A-6874BF19DE3D}"/>
              </a:ext>
            </a:extLst>
          </p:cNvPr>
          <p:cNvSpPr/>
          <p:nvPr/>
        </p:nvSpPr>
        <p:spPr>
          <a:xfrm>
            <a:off x="9362956" y="3985319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997FAD66-9D5C-6823-CAA5-91DE975F4E22}"/>
              </a:ext>
            </a:extLst>
          </p:cNvPr>
          <p:cNvSpPr/>
          <p:nvPr/>
        </p:nvSpPr>
        <p:spPr>
          <a:xfrm>
            <a:off x="11017821" y="3996649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001037D7-C080-EA68-FEF3-8BEF98A6F556}"/>
              </a:ext>
            </a:extLst>
          </p:cNvPr>
          <p:cNvSpPr/>
          <p:nvPr/>
        </p:nvSpPr>
        <p:spPr>
          <a:xfrm>
            <a:off x="9355726" y="496093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02F3C2EF-DAC1-871A-97F7-A57FE46E67A7}"/>
              </a:ext>
            </a:extLst>
          </p:cNvPr>
          <p:cNvSpPr/>
          <p:nvPr/>
        </p:nvSpPr>
        <p:spPr>
          <a:xfrm>
            <a:off x="11010591" y="497226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CE5312DE-B5A3-13D3-2F6B-EFE38A79E020}"/>
              </a:ext>
            </a:extLst>
          </p:cNvPr>
          <p:cNvSpPr/>
          <p:nvPr/>
        </p:nvSpPr>
        <p:spPr>
          <a:xfrm>
            <a:off x="7637746" y="497226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A172756-53C6-C45D-0132-5B18E90A4510}"/>
              </a:ext>
            </a:extLst>
          </p:cNvPr>
          <p:cNvSpPr/>
          <p:nvPr/>
        </p:nvSpPr>
        <p:spPr>
          <a:xfrm>
            <a:off x="5872246" y="497226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D0444B-D1DA-D9DD-94EF-C83995775181}"/>
              </a:ext>
            </a:extLst>
          </p:cNvPr>
          <p:cNvSpPr txBox="1"/>
          <p:nvPr/>
        </p:nvSpPr>
        <p:spPr>
          <a:xfrm>
            <a:off x="229814" y="1667699"/>
            <a:ext cx="171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Pathways</a:t>
            </a: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49900A90-2F38-0516-AACE-62D9225B36FB}"/>
              </a:ext>
            </a:extLst>
          </p:cNvPr>
          <p:cNvSpPr/>
          <p:nvPr/>
        </p:nvSpPr>
        <p:spPr>
          <a:xfrm>
            <a:off x="4154266" y="4972268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2981BD-5096-440E-19A3-7B8FEE10E4C0}"/>
              </a:ext>
            </a:extLst>
          </p:cNvPr>
          <p:cNvSpPr txBox="1"/>
          <p:nvPr/>
        </p:nvSpPr>
        <p:spPr>
          <a:xfrm>
            <a:off x="229814" y="5780970"/>
            <a:ext cx="175033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5. Refine energy simulations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7C6BD26D-1864-E851-5D3C-80A4589AEF5D}"/>
              </a:ext>
            </a:extLst>
          </p:cNvPr>
          <p:cNvSpPr/>
          <p:nvPr/>
        </p:nvSpPr>
        <p:spPr>
          <a:xfrm>
            <a:off x="7644976" y="6115551"/>
            <a:ext cx="457200" cy="394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8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Testing the pathways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2031D58D-BE5C-28F5-CE5A-CCFEF9840283}"/>
              </a:ext>
            </a:extLst>
          </p:cNvPr>
          <p:cNvSpPr txBox="1"/>
          <p:nvPr/>
        </p:nvSpPr>
        <p:spPr>
          <a:xfrm>
            <a:off x="6938605" y="1022581"/>
            <a:ext cx="4713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Pathway 3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: extended service life -&gt; increased service life of solar panels (10-&gt;25 years)</a:t>
            </a:r>
          </a:p>
          <a:p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AA8E7AA-0C9E-453E-BA6E-7E18FEC24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520654"/>
              </p:ext>
            </p:extLst>
          </p:nvPr>
        </p:nvGraphicFramePr>
        <p:xfrm>
          <a:off x="6804167" y="2364377"/>
          <a:ext cx="5192485" cy="410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C2859C9-3967-D925-C19A-60E8D26E05B0}"/>
              </a:ext>
            </a:extLst>
          </p:cNvPr>
          <p:cNvSpPr txBox="1"/>
          <p:nvPr/>
        </p:nvSpPr>
        <p:spPr>
          <a:xfrm>
            <a:off x="6938605" y="640824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*Results referred to 1 building, reference life time: 50 years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7F8EB88-C30E-280B-69A1-764554B0F812}"/>
              </a:ext>
            </a:extLst>
          </p:cNvPr>
          <p:cNvSpPr txBox="1"/>
          <p:nvPr/>
        </p:nvSpPr>
        <p:spPr>
          <a:xfrm>
            <a:off x="674369" y="1022581"/>
            <a:ext cx="534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Pathway 1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: alternative material-&gt; change compensation layer in timber façade (stone wool -&gt; wood fibre)</a:t>
            </a:r>
          </a:p>
          <a:p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3F07218-931D-31C1-D433-EF8D1C727E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143183"/>
              </p:ext>
            </p:extLst>
          </p:nvPr>
        </p:nvGraphicFramePr>
        <p:xfrm>
          <a:off x="841805" y="2292531"/>
          <a:ext cx="4847070" cy="407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91A7B-FD72-DEED-3FFD-A770F7A3BE4E}"/>
              </a:ext>
            </a:extLst>
          </p:cNvPr>
          <p:cNvSpPr txBox="1"/>
          <p:nvPr/>
        </p:nvSpPr>
        <p:spPr>
          <a:xfrm>
            <a:off x="597258" y="641257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*Results referred to 1 m² of timber façade, without cladding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F0440B3-3438-4BD2-C385-9D795EAA65DA}"/>
              </a:ext>
            </a:extLst>
          </p:cNvPr>
          <p:cNvSpPr/>
          <p:nvPr/>
        </p:nvSpPr>
        <p:spPr>
          <a:xfrm>
            <a:off x="240335" y="1361639"/>
            <a:ext cx="868068" cy="722462"/>
          </a:xfrm>
          <a:prstGeom prst="rightArrow">
            <a:avLst/>
          </a:prstGeom>
          <a:solidFill>
            <a:srgbClr val="A5B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4E3D1FD-8AD8-ED2B-C26B-AB9BA6B0AFCD}"/>
              </a:ext>
            </a:extLst>
          </p:cNvPr>
          <p:cNvSpPr/>
          <p:nvPr/>
        </p:nvSpPr>
        <p:spPr>
          <a:xfrm>
            <a:off x="6514952" y="1328799"/>
            <a:ext cx="847306" cy="72246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3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6" grpId="0">
        <p:bldAsOne/>
      </p:bldGraphic>
      <p:bldP spid="1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Conclusions and the way forward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57F441AD-00AA-FBD8-3004-BFCB4645A4CE}"/>
              </a:ext>
            </a:extLst>
          </p:cNvPr>
          <p:cNvSpPr txBox="1"/>
          <p:nvPr/>
        </p:nvSpPr>
        <p:spPr>
          <a:xfrm>
            <a:off x="785405" y="1310248"/>
            <a:ext cx="103873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We have tools and metrics, we need to apply them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Empower AEC professionals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Empower countries (e.g. national databases)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Work on communication of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Work on setting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Connect sustainability research with industry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5AF74-7633-FE3D-0954-9C516114BE53}"/>
              </a:ext>
            </a:extLst>
          </p:cNvPr>
          <p:cNvSpPr txBox="1"/>
          <p:nvPr/>
        </p:nvSpPr>
        <p:spPr>
          <a:xfrm>
            <a:off x="702808" y="4576216"/>
            <a:ext cx="10789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chemeClr val="accent6"/>
                </a:solidFill>
                <a:effectLst/>
              </a:rPr>
              <a:t> </a:t>
            </a:r>
            <a:r>
              <a:rPr lang="en-GB" sz="2800" dirty="0">
                <a:solidFill>
                  <a:schemeClr val="accent6"/>
                </a:solidFill>
                <a:hlinkClick r:id="rId4"/>
              </a:rPr>
              <a:t>T</a:t>
            </a:r>
            <a:r>
              <a:rPr lang="en-GB" sz="2800" b="0" i="0" u="none" strike="noStrike" dirty="0">
                <a:solidFill>
                  <a:srgbClr val="0563C1"/>
                </a:solidFill>
                <a:effectLst/>
                <a:hlinkClick r:id="rId4"/>
              </a:rPr>
              <a:t>he European Green </a:t>
            </a:r>
            <a:r>
              <a:rPr lang="en-GB" sz="2800" b="0" i="0" u="none" strike="noStrike" dirty="0">
                <a:solidFill>
                  <a:schemeClr val="accent6"/>
                </a:solidFill>
                <a:effectLst/>
                <a:hlinkClick r:id="rId4"/>
              </a:rPr>
              <a:t>Deal</a:t>
            </a:r>
            <a:r>
              <a:rPr lang="en-GB" sz="2800" u="none" strike="noStrike" dirty="0">
                <a:solidFill>
                  <a:schemeClr val="accent6"/>
                </a:solidFill>
              </a:rPr>
              <a:t>:</a:t>
            </a:r>
            <a:r>
              <a:rPr lang="en-GB" sz="2800" b="0" i="0" dirty="0">
                <a:solidFill>
                  <a:schemeClr val="accent6"/>
                </a:solidFill>
                <a:effectLst/>
              </a:rPr>
              <a:t> “Companies making ‘green claims’ should substantiate these against a standard methodology to assess their impact on the environment”.</a:t>
            </a:r>
            <a:endParaRPr lang="en-GB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29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" descr="Ein Bild, das Gras, draußen, Baum, Natur enthält.&#10;&#10;Automatisch generierte Beschreibung">
            <a:extLst>
              <a:ext uri="{FF2B5EF4-FFF2-40B4-BE49-F238E27FC236}">
                <a16:creationId xmlns:a16="http://schemas.microsoft.com/office/drawing/2014/main" id="{B208C894-1FC2-662A-8BBE-E9B2F108A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6"/>
          <a:stretch/>
        </p:blipFill>
        <p:spPr>
          <a:xfrm rot="10800000">
            <a:off x="-168442" y="-1260874"/>
            <a:ext cx="12500810" cy="8446856"/>
          </a:xfrm>
          <a:prstGeom prst="rect">
            <a:avLst/>
          </a:prstGeom>
        </p:spPr>
      </p:pic>
      <p:sp>
        <p:nvSpPr>
          <p:cNvPr id="6" name="Rechteck 4"/>
          <p:cNvSpPr>
            <a:spLocks noChangeArrowheads="1"/>
          </p:cNvSpPr>
          <p:nvPr/>
        </p:nvSpPr>
        <p:spPr bwMode="auto">
          <a:xfrm>
            <a:off x="-168443" y="3102964"/>
            <a:ext cx="12522466" cy="4083018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>
              <a:latin typeface="Times" pitchFamily="18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055440" y="3934198"/>
            <a:ext cx="9144000" cy="2923802"/>
          </a:xfrm>
          <a:prstGeom prst="rect">
            <a:avLst/>
          </a:prstGeom>
          <a:noFill/>
        </p:spPr>
        <p:txBody>
          <a:bodyPr/>
          <a:lstStyle/>
          <a:p>
            <a:pPr eaLnBrk="0" hangingPunct="0"/>
            <a:r>
              <a:rPr lang="de-DE" sz="2400" dirty="0">
                <a:solidFill>
                  <a:schemeClr val="tx2"/>
                </a:solidFill>
                <a:latin typeface="Bookman Old Style" pitchFamily="18" charset="0"/>
              </a:rPr>
              <a:t> </a:t>
            </a:r>
            <a:br>
              <a:rPr lang="de-DE" sz="4800" dirty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de-DE" sz="36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  <a:t>Contact: </a:t>
            </a:r>
            <a:r>
              <a:rPr lang="de-DE" sz="24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  <a:t>Claudia Di Noi, dinoi@greendelta.com</a:t>
            </a:r>
          </a:p>
          <a:p>
            <a:pPr eaLnBrk="0" hangingPunct="0"/>
            <a:r>
              <a:rPr lang="de-DE" sz="2400" dirty="0" err="1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  <a:t>GreenDelta</a:t>
            </a:r>
            <a:r>
              <a:rPr lang="de-DE" sz="24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  <a:t> GmbH</a:t>
            </a:r>
            <a:br>
              <a:rPr lang="de-DE" sz="24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</a:br>
            <a:r>
              <a:rPr lang="de-DE" sz="24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  <a:t>Kaiserdamm 13, 14057 Berlin, Germany</a:t>
            </a:r>
            <a:br>
              <a:rPr lang="de-DE" sz="24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</a:br>
            <a:r>
              <a:rPr lang="de-DE" sz="2400" dirty="0">
                <a:solidFill>
                  <a:schemeClr val="bg1"/>
                </a:solidFill>
                <a:latin typeface="TheSans-Plain" panose="02000503000000000000" pitchFamily="2" charset="0"/>
                <a:cs typeface="Times New Roman" pitchFamily="18" charset="0"/>
              </a:rPr>
              <a:t>www.greendelta.com</a:t>
            </a:r>
            <a:r>
              <a:rPr lang="de-DE" sz="3600" dirty="0">
                <a:solidFill>
                  <a:schemeClr val="bg1"/>
                </a:solidFill>
                <a:latin typeface="TheSans-Plain" panose="02000503000000000000" pitchFamily="2" charset="0"/>
                <a:cs typeface="Microsoft Sans Serif" pitchFamily="34" charset="0"/>
              </a:rPr>
              <a:t>	</a:t>
            </a:r>
            <a:br>
              <a:rPr lang="de-DE" sz="2000" dirty="0">
                <a:solidFill>
                  <a:schemeClr val="bg1"/>
                </a:solidFill>
                <a:latin typeface="TheSans-Plain" panose="02000503000000000000" pitchFamily="2" charset="0"/>
              </a:rPr>
            </a:br>
            <a:endParaRPr lang="de-DE" sz="3200" dirty="0">
              <a:solidFill>
                <a:schemeClr val="bg1"/>
              </a:solidFill>
              <a:latin typeface="TheSans-Plain" panose="02000503000000000000" pitchFamily="2" charset="0"/>
            </a:endParaRPr>
          </a:p>
        </p:txBody>
      </p:sp>
      <p:pic>
        <p:nvPicPr>
          <p:cNvPr id="8" name="Inhaltsplatzhalter 9" descr="Bild1.png"/>
          <p:cNvPicPr>
            <a:picLocks noChangeAspect="1"/>
          </p:cNvPicPr>
          <p:nvPr/>
        </p:nvPicPr>
        <p:blipFill rotWithShape="1">
          <a:blip r:embed="rId4"/>
          <a:srcRect t="43390"/>
          <a:stretch/>
        </p:blipFill>
        <p:spPr bwMode="auto">
          <a:xfrm>
            <a:off x="671006" y="3854873"/>
            <a:ext cx="8229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9" descr="Bild1.png"/>
          <p:cNvPicPr>
            <a:picLocks noChangeAspect="1"/>
          </p:cNvPicPr>
          <p:nvPr/>
        </p:nvPicPr>
        <p:blipFill rotWithShape="1">
          <a:blip r:embed="rId4"/>
          <a:srcRect r="56111" b="58142"/>
          <a:stretch/>
        </p:blipFill>
        <p:spPr bwMode="auto">
          <a:xfrm>
            <a:off x="649352" y="2947369"/>
            <a:ext cx="3611840" cy="85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57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661073F-2B89-4A5A-BD29-5FD753E5315B}"/>
              </a:ext>
            </a:extLst>
          </p:cNvPr>
          <p:cNvSpPr txBox="1"/>
          <p:nvPr/>
        </p:nvSpPr>
        <p:spPr>
          <a:xfrm>
            <a:off x="597257" y="1605601"/>
            <a:ext cx="454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3" y="166251"/>
            <a:ext cx="971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Life Cycle Assessment (LCA)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58A19F-52B4-7B87-621A-7147E693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07" y="1753911"/>
            <a:ext cx="6118506" cy="35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313DD2-FCB3-2F64-1714-6A34DC0CE7D3}"/>
              </a:ext>
            </a:extLst>
          </p:cNvPr>
          <p:cNvSpPr txBox="1"/>
          <p:nvPr/>
        </p:nvSpPr>
        <p:spPr>
          <a:xfrm>
            <a:off x="5498743" y="5590649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b="0" i="0" dirty="0">
                <a:solidFill>
                  <a:schemeClr val="bg2">
                    <a:lumMod val="90000"/>
                  </a:schemeClr>
                </a:solidFill>
                <a:effectLst/>
                <a:latin typeface="NexusSerif"/>
              </a:rPr>
              <a:t>Huang, B. et al. (2020) A Life Cycle Thinking Framework to Mitigate the Environmental Impact of Building Materials </a:t>
            </a:r>
            <a:r>
              <a:rPr lang="en-GB" sz="1100" b="0" i="0" u="none" strike="noStrike" dirty="0">
                <a:solidFill>
                  <a:schemeClr val="bg2">
                    <a:lumMod val="90000"/>
                  </a:schemeClr>
                </a:solidFill>
                <a:effectLst/>
                <a:latin typeface="NexusSans"/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https://doi.org/10.1016/j.oneear.2020.10.010</a:t>
            </a:r>
            <a:endParaRPr lang="en-GB" sz="1100" b="0" i="0" dirty="0">
              <a:solidFill>
                <a:schemeClr val="bg2">
                  <a:lumMod val="90000"/>
                </a:schemeClr>
              </a:solidFill>
              <a:effectLst/>
              <a:latin typeface="NexusSerif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1356006-DD87-B9F7-151B-8CEE8D9669FF}"/>
              </a:ext>
            </a:extLst>
          </p:cNvPr>
          <p:cNvSpPr txBox="1"/>
          <p:nvPr/>
        </p:nvSpPr>
        <p:spPr>
          <a:xfrm>
            <a:off x="597257" y="1605601"/>
            <a:ext cx="48361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Methodology for quantification of environmental impacts of products, processes and services across the life cycle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Based on standards: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ISO 14040, ISO 14044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EN 15804 (construction products)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EN 15978 (buildings)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8914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4AAA2B2-A218-5167-B434-037014135C7F}"/>
              </a:ext>
            </a:extLst>
          </p:cNvPr>
          <p:cNvSpPr txBox="1"/>
          <p:nvPr/>
        </p:nvSpPr>
        <p:spPr>
          <a:xfrm>
            <a:off x="597257" y="1605601"/>
            <a:ext cx="112236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Sustainability should not be isolated from the technical building envelope performance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How to integrate sustainability assessment in the design process and benefit from it?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3" y="166251"/>
            <a:ext cx="90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How to tackle complexity of sustainability</a:t>
            </a:r>
          </a:p>
        </p:txBody>
      </p:sp>
      <p:sp>
        <p:nvSpPr>
          <p:cNvPr id="3" name="Gleichschenkliges Dreieck 1">
            <a:extLst>
              <a:ext uri="{FF2B5EF4-FFF2-40B4-BE49-F238E27FC236}">
                <a16:creationId xmlns:a16="http://schemas.microsoft.com/office/drawing/2014/main" id="{68FE4389-C4DC-3081-7EC1-DB84894EDF58}"/>
              </a:ext>
            </a:extLst>
          </p:cNvPr>
          <p:cNvSpPr/>
          <p:nvPr/>
        </p:nvSpPr>
        <p:spPr>
          <a:xfrm>
            <a:off x="5131351" y="4365107"/>
            <a:ext cx="1991868" cy="1717128"/>
          </a:xfrm>
          <a:prstGeom prst="triangle">
            <a:avLst/>
          </a:prstGeom>
          <a:noFill/>
          <a:ln w="7620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E0AF304-2539-8617-084A-B52F3E647016}"/>
              </a:ext>
            </a:extLst>
          </p:cNvPr>
          <p:cNvSpPr txBox="1">
            <a:spLocks/>
          </p:cNvSpPr>
          <p:nvPr/>
        </p:nvSpPr>
        <p:spPr>
          <a:xfrm>
            <a:off x="7347006" y="5536096"/>
            <a:ext cx="373380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dirty="0">
                <a:solidFill>
                  <a:srgbClr val="7F7F7F"/>
                </a:solidFill>
                <a:latin typeface="TheSans-Plain"/>
                <a:cs typeface="Microsoft Sans Serif" pitchFamily="34" charset="0"/>
                <a:sym typeface="Wingdings" pitchFamily="2" charset="2"/>
              </a:rPr>
              <a:t>Tool development for data management and sustainability assessment</a:t>
            </a:r>
            <a:endParaRPr lang="de-DE" dirty="0">
              <a:solidFill>
                <a:srgbClr val="7F7F7F"/>
              </a:solidFill>
              <a:latin typeface="TheSans-Plain"/>
              <a:cs typeface="Microsoft Sans Serif" pitchFamily="34" charset="0"/>
              <a:sym typeface="Wingdings" pitchFamily="2" charset="2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436DD6-4741-86DD-FEA3-DFA79DA42B98}"/>
              </a:ext>
            </a:extLst>
          </p:cNvPr>
          <p:cNvSpPr txBox="1">
            <a:spLocks/>
          </p:cNvSpPr>
          <p:nvPr/>
        </p:nvSpPr>
        <p:spPr>
          <a:xfrm>
            <a:off x="1848476" y="5536096"/>
            <a:ext cx="373380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dirty="0">
                <a:solidFill>
                  <a:srgbClr val="7F7F7F"/>
                </a:solidFill>
                <a:latin typeface="TheSans-Plain"/>
                <a:cs typeface="Microsoft Sans Serif" pitchFamily="34" charset="0"/>
                <a:sym typeface="Wingdings" pitchFamily="2" charset="2"/>
              </a:rPr>
              <a:t>Sustainability metrics</a:t>
            </a:r>
          </a:p>
          <a:p>
            <a:pPr marL="0" indent="0">
              <a:buSzPct val="100000"/>
              <a:buFont typeface="Arial" pitchFamily="34" charset="0"/>
              <a:buNone/>
            </a:pPr>
            <a:endParaRPr lang="de-DE" dirty="0">
              <a:solidFill>
                <a:srgbClr val="7F7F7F"/>
              </a:solidFill>
              <a:latin typeface="TheSans-Plain"/>
              <a:cs typeface="Microsoft Sans Serif" pitchFamily="34" charset="0"/>
              <a:sym typeface="Wingdings" pitchFamily="2" charset="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98EDF-3B31-253D-A3D3-EEC36B74F930}"/>
              </a:ext>
            </a:extLst>
          </p:cNvPr>
          <p:cNvSpPr txBox="1">
            <a:spLocks/>
          </p:cNvSpPr>
          <p:nvPr/>
        </p:nvSpPr>
        <p:spPr>
          <a:xfrm>
            <a:off x="3949833" y="3525993"/>
            <a:ext cx="57150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n-US" dirty="0">
                <a:solidFill>
                  <a:srgbClr val="7F7F7F"/>
                </a:solidFill>
                <a:latin typeface="TheSans-Plain"/>
                <a:cs typeface="Microsoft Sans Serif" pitchFamily="34" charset="0"/>
                <a:sym typeface="Wingdings" pitchFamily="2" charset="2"/>
              </a:rPr>
              <a:t>Know how: Sustainability consultancy and research, and capacity building</a:t>
            </a:r>
            <a:endParaRPr lang="de-DE" dirty="0">
              <a:solidFill>
                <a:srgbClr val="7F7F7F"/>
              </a:solidFill>
              <a:latin typeface="TheSans-Plain"/>
              <a:cs typeface="Microsoft Sans Serif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422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leichschenkliges Dreieck 1">
            <a:extLst>
              <a:ext uri="{FF2B5EF4-FFF2-40B4-BE49-F238E27FC236}">
                <a16:creationId xmlns:a16="http://schemas.microsoft.com/office/drawing/2014/main" id="{D61E6F9E-890D-782B-B1DE-6BD429319A46}"/>
              </a:ext>
            </a:extLst>
          </p:cNvPr>
          <p:cNvSpPr/>
          <p:nvPr/>
        </p:nvSpPr>
        <p:spPr>
          <a:xfrm>
            <a:off x="5131351" y="2072481"/>
            <a:ext cx="1991868" cy="1717128"/>
          </a:xfrm>
          <a:prstGeom prst="triangle">
            <a:avLst/>
          </a:prstGeom>
          <a:noFill/>
          <a:ln w="76200">
            <a:solidFill>
              <a:srgbClr val="70BB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E52E6-DB34-04E5-4FF1-A598699A670F}"/>
              </a:ext>
            </a:extLst>
          </p:cNvPr>
          <p:cNvSpPr txBox="1">
            <a:spLocks/>
          </p:cNvSpPr>
          <p:nvPr/>
        </p:nvSpPr>
        <p:spPr>
          <a:xfrm>
            <a:off x="7347006" y="3243470"/>
            <a:ext cx="373380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TheSans-Plai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sz="4000" dirty="0">
                <a:solidFill>
                  <a:srgbClr val="7F7F7F"/>
                </a:solidFill>
                <a:latin typeface="TheSans-Plain"/>
                <a:cs typeface="Microsoft Sans Serif" pitchFamily="34" charset="0"/>
                <a:sym typeface="Wingdings" pitchFamily="2" charset="2"/>
              </a:rPr>
              <a:t>Tools</a:t>
            </a:r>
            <a:endParaRPr lang="de-DE" sz="4000" dirty="0">
              <a:solidFill>
                <a:srgbClr val="7F7F7F"/>
              </a:solidFill>
              <a:latin typeface="TheSans-Plain"/>
              <a:cs typeface="Microsoft Sans Serif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429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4AAA2B2-A218-5167-B434-037014135C7F}"/>
              </a:ext>
            </a:extLst>
          </p:cNvPr>
          <p:cNvSpPr txBox="1"/>
          <p:nvPr/>
        </p:nvSpPr>
        <p:spPr>
          <a:xfrm>
            <a:off x="1087641" y="1073551"/>
            <a:ext cx="107150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Impacts and risks need to be </a:t>
            </a:r>
            <a:r>
              <a:rPr lang="en-GB" sz="2800" b="1" dirty="0">
                <a:solidFill>
                  <a:schemeClr val="bg2">
                    <a:lumMod val="25000"/>
                  </a:schemeClr>
                </a:solidFill>
              </a:rPr>
              <a:t>calculated</a:t>
            </a: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 across the life cycle</a:t>
            </a:r>
          </a:p>
          <a:p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Professional LCA software, free or licensed</a:t>
            </a:r>
          </a:p>
          <a:p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LCA calculators (e.g. spreadsheets,                           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LCA screening tools (e.g. spreadsheets, rating 1-5)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LCA software linked to a Common Data Environment (e.g. BIM)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Frontiers of LCA software: link with Artificial Intelligence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Calculation of building LCA</a:t>
            </a:r>
          </a:p>
        </p:txBody>
      </p:sp>
      <p:pic>
        <p:nvPicPr>
          <p:cNvPr id="2050" name="Picture 2" descr="openLCA.org">
            <a:extLst>
              <a:ext uri="{FF2B5EF4-FFF2-40B4-BE49-F238E27FC236}">
                <a16:creationId xmlns:a16="http://schemas.microsoft.com/office/drawing/2014/main" id="{805FCDC2-B468-C3DF-FD44-23F4E386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36" y="2874066"/>
            <a:ext cx="1073839" cy="6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ne Click LCA Help Centre Help Center home page">
            <a:extLst>
              <a:ext uri="{FF2B5EF4-FFF2-40B4-BE49-F238E27FC236}">
                <a16:creationId xmlns:a16="http://schemas.microsoft.com/office/drawing/2014/main" id="{E6A0A35C-CE90-B515-084D-746CADA0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45" y="2926479"/>
            <a:ext cx="1073840" cy="50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ustainability and LCA news | March 2021 - SimaPro">
            <a:extLst>
              <a:ext uri="{FF2B5EF4-FFF2-40B4-BE49-F238E27FC236}">
                <a16:creationId xmlns:a16="http://schemas.microsoft.com/office/drawing/2014/main" id="{A1218E28-8F9A-C2A5-0557-95301CA2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55" y="2955945"/>
            <a:ext cx="1655693" cy="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anzheitliche Bilanzierung">
            <a:extLst>
              <a:ext uri="{FF2B5EF4-FFF2-40B4-BE49-F238E27FC236}">
                <a16:creationId xmlns:a16="http://schemas.microsoft.com/office/drawing/2014/main" id="{CDE7DF7C-3E3C-73AA-2F38-73C3C747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30" y="2962792"/>
            <a:ext cx="1391685" cy="54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Umberto - Ökoeffizienz Software">
            <a:extLst>
              <a:ext uri="{FF2B5EF4-FFF2-40B4-BE49-F238E27FC236}">
                <a16:creationId xmlns:a16="http://schemas.microsoft.com/office/drawing/2014/main" id="{01294483-C668-6BCC-0C9C-86540884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41" y="2962792"/>
            <a:ext cx="1689514" cy="5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onstruction calculator — English">
            <a:extLst>
              <a:ext uri="{FF2B5EF4-FFF2-40B4-BE49-F238E27FC236}">
                <a16:creationId xmlns:a16="http://schemas.microsoft.com/office/drawing/2014/main" id="{77FAC4EE-A510-CDAB-FBDA-2F22FEC9C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96" y="3562152"/>
            <a:ext cx="2106291" cy="4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6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4AAA2B2-A218-5167-B434-037014135C7F}"/>
              </a:ext>
            </a:extLst>
          </p:cNvPr>
          <p:cNvSpPr txBox="1"/>
          <p:nvPr/>
        </p:nvSpPr>
        <p:spPr>
          <a:xfrm>
            <a:off x="1087641" y="1056688"/>
            <a:ext cx="10905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Lack of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representative data and benchmarks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is one of the main challenges when performing sustainability assessment of buildings</a:t>
            </a:r>
          </a:p>
          <a:p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Common data sources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(not exhaustive)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Generic LCA databases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with building products: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ecoinvent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GaBi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, PEF…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Standardized LCA database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of building products: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Ökobaudat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(DE)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Environmental Product Declarations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: reports of LCA of specific construction products (usually as PDFs, but can be added to some LCA software: One Click LCA and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openLCA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429673" y="166251"/>
            <a:ext cx="90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Collecting construction data for LCA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2686A-C971-EA18-B6B0-B93495617D28}"/>
              </a:ext>
            </a:extLst>
          </p:cNvPr>
          <p:cNvSpPr txBox="1"/>
          <p:nvPr/>
        </p:nvSpPr>
        <p:spPr>
          <a:xfrm>
            <a:off x="1087641" y="5923980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4"/>
              </a:rPr>
              <a:t>https://nexus.openlca.org/databases</a:t>
            </a:r>
            <a:endParaRPr lang="en-GB" sz="11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5"/>
              </a:rPr>
              <a:t>https://www.oekobaudat.de/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436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4AAA2B2-A218-5167-B434-037014135C7F}"/>
              </a:ext>
            </a:extLst>
          </p:cNvPr>
          <p:cNvSpPr txBox="1"/>
          <p:nvPr/>
        </p:nvSpPr>
        <p:spPr>
          <a:xfrm>
            <a:off x="1087641" y="867675"/>
            <a:ext cx="10494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Construction materials database, provided by the German Federal Ministry of Transport, Building and Urban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13,000 datasets representing EPDs</a:t>
            </a:r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Example 1: </a:t>
            </a:r>
            <a:r>
              <a:rPr lang="en-US" sz="3600" dirty="0" err="1">
                <a:solidFill>
                  <a:srgbClr val="77A191"/>
                </a:solidFill>
              </a:rPr>
              <a:t>Ökobaudat</a:t>
            </a:r>
            <a:r>
              <a:rPr lang="en-US" sz="3600" dirty="0">
                <a:solidFill>
                  <a:srgbClr val="77A191"/>
                </a:solidFill>
              </a:rPr>
              <a:t> in </a:t>
            </a:r>
            <a:r>
              <a:rPr lang="en-US" sz="3600" dirty="0" err="1">
                <a:solidFill>
                  <a:srgbClr val="77A191"/>
                </a:solidFill>
              </a:rPr>
              <a:t>openLCA</a:t>
            </a:r>
            <a:endParaRPr lang="en-US" sz="3600" dirty="0">
              <a:solidFill>
                <a:srgbClr val="77A1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AA91-2937-49F1-E96C-162952DC5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41" y="2309785"/>
            <a:ext cx="4039014" cy="3416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499402-1B12-3241-7807-5E9B602FB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597" y="2309785"/>
            <a:ext cx="5683822" cy="5090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5EAF8B-DF2A-4DC4-CC75-4B4AB89AF77C}"/>
              </a:ext>
            </a:extLst>
          </p:cNvPr>
          <p:cNvSpPr txBox="1"/>
          <p:nvPr/>
        </p:nvSpPr>
        <p:spPr>
          <a:xfrm>
            <a:off x="940904" y="644700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6"/>
              </a:rPr>
              <a:t>https://nexus.openlca.org/database/%C3%96kobaudat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EDBE8-E5AC-B566-ABE6-5E62F338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098" y="1476205"/>
            <a:ext cx="863462" cy="8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openLCA.org">
            <a:extLst>
              <a:ext uri="{FF2B5EF4-FFF2-40B4-BE49-F238E27FC236}">
                <a16:creationId xmlns:a16="http://schemas.microsoft.com/office/drawing/2014/main" id="{04E3CA2C-33DD-8595-AA01-C681AE79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711" y="692220"/>
            <a:ext cx="1073839" cy="6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4AAA2B2-A218-5167-B434-037014135C7F}"/>
              </a:ext>
            </a:extLst>
          </p:cNvPr>
          <p:cNvSpPr txBox="1"/>
          <p:nvPr/>
        </p:nvSpPr>
        <p:spPr>
          <a:xfrm>
            <a:off x="1087641" y="867675"/>
            <a:ext cx="10494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Calculate life cycle stages (production, transport, use, end of life…)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2">
                    <a:lumMod val="25000"/>
                  </a:schemeClr>
                </a:solidFill>
              </a:rPr>
              <a:t>Combine datasets to create your own case studies (building components or full buildings)</a:t>
            </a:r>
          </a:p>
        </p:txBody>
      </p:sp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A0E120BF-B663-493A-817F-D6843421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6" y="280480"/>
            <a:ext cx="1695542" cy="3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4AF6EF1B-F339-45C6-8E23-EBECFD66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r="4232" b="13550"/>
          <a:stretch/>
        </p:blipFill>
        <p:spPr>
          <a:xfrm>
            <a:off x="106875" y="0"/>
            <a:ext cx="980766" cy="942459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BF3DDF7-2DE4-44D7-AD4C-199DA98C99A5}"/>
              </a:ext>
            </a:extLst>
          </p:cNvPr>
          <p:cNvSpPr/>
          <p:nvPr/>
        </p:nvSpPr>
        <p:spPr>
          <a:xfrm>
            <a:off x="1282537" y="106876"/>
            <a:ext cx="9239002" cy="736272"/>
          </a:xfrm>
          <a:prstGeom prst="roundRect">
            <a:avLst/>
          </a:prstGeom>
          <a:noFill/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C155B2-751F-49BB-A02D-80D69EF52DD3}"/>
              </a:ext>
            </a:extLst>
          </p:cNvPr>
          <p:cNvSpPr txBox="1"/>
          <p:nvPr/>
        </p:nvSpPr>
        <p:spPr>
          <a:xfrm>
            <a:off x="1282537" y="149388"/>
            <a:ext cx="1019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7A191"/>
                </a:solidFill>
              </a:rPr>
              <a:t>Example 1: </a:t>
            </a:r>
            <a:r>
              <a:rPr lang="en-US" sz="3600" dirty="0" err="1">
                <a:solidFill>
                  <a:srgbClr val="77A191"/>
                </a:solidFill>
              </a:rPr>
              <a:t>Ökobaudat</a:t>
            </a:r>
            <a:r>
              <a:rPr lang="en-US" sz="3600" dirty="0">
                <a:solidFill>
                  <a:srgbClr val="77A191"/>
                </a:solidFill>
              </a:rPr>
              <a:t> in </a:t>
            </a:r>
            <a:r>
              <a:rPr lang="en-US" sz="3600" dirty="0" err="1">
                <a:solidFill>
                  <a:srgbClr val="77A191"/>
                </a:solidFill>
              </a:rPr>
              <a:t>openLCA</a:t>
            </a:r>
            <a:endParaRPr lang="en-US" sz="3600" dirty="0">
              <a:solidFill>
                <a:srgbClr val="77A19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5EAF8B-DF2A-4DC4-CC75-4B4AB89AF77C}"/>
              </a:ext>
            </a:extLst>
          </p:cNvPr>
          <p:cNvSpPr txBox="1"/>
          <p:nvPr/>
        </p:nvSpPr>
        <p:spPr>
          <a:xfrm>
            <a:off x="940904" y="644700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90000"/>
                  </a:schemeClr>
                </a:solidFill>
                <a:hlinkClick r:id="rId4"/>
              </a:rPr>
              <a:t>https://nexus.openlca.org/database/%C3%96kobaudat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EDBE8-E5AC-B566-ABE6-5E62F338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350" y="1476205"/>
            <a:ext cx="863462" cy="8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openLCA.org">
            <a:extLst>
              <a:ext uri="{FF2B5EF4-FFF2-40B4-BE49-F238E27FC236}">
                <a16:creationId xmlns:a16="http://schemas.microsoft.com/office/drawing/2014/main" id="{04E3CA2C-33DD-8595-AA01-C681AE79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963" y="692220"/>
            <a:ext cx="1073839" cy="6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5F407-0DD1-CC3A-5F37-6AFB68B7C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5" y="2324626"/>
            <a:ext cx="7659757" cy="3919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1DE34-52DB-3C1E-3104-FA6DE83A2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7671" y="2283443"/>
            <a:ext cx="3248184" cy="43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45324045454341AFA1ED4DBDAB8B58" ma:contentTypeVersion="15" ma:contentTypeDescription="Create a new document." ma:contentTypeScope="" ma:versionID="0f68af4ae8e4133d42f3d3e8052fa271">
  <xsd:schema xmlns:xsd="http://www.w3.org/2001/XMLSchema" xmlns:xs="http://www.w3.org/2001/XMLSchema" xmlns:p="http://schemas.microsoft.com/office/2006/metadata/properties" xmlns:ns2="9d827b77-2124-4235-adc1-14338fcf88aa" xmlns:ns3="5b4d1290-6226-4b67-b3ca-2b2800127f26" targetNamespace="http://schemas.microsoft.com/office/2006/metadata/properties" ma:root="true" ma:fieldsID="7f81fdf23a014deb5b62fc7a05ef9eb7" ns2:_="" ns3:_="">
    <xsd:import namespace="9d827b77-2124-4235-adc1-14338fcf88aa"/>
    <xsd:import namespace="5b4d1290-6226-4b67-b3ca-2b2800127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27b77-2124-4235-adc1-14338fcf88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dd1c77-ecac-4adc-8928-a4b79cad4f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d1290-6226-4b67-b3ca-2b2800127f2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87bc3e-a969-4b23-a7fe-a32ce61660e9}" ma:internalName="TaxCatchAll" ma:showField="CatchAllData" ma:web="5b4d1290-6226-4b67-b3ca-2b2800127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827b77-2124-4235-adc1-14338fcf88aa">
      <Terms xmlns="http://schemas.microsoft.com/office/infopath/2007/PartnerControls"/>
    </lcf76f155ced4ddcb4097134ff3c332f>
    <TaxCatchAll xmlns="5b4d1290-6226-4b67-b3ca-2b2800127f26" xsi:nil="true"/>
  </documentManagement>
</p:properties>
</file>

<file path=customXml/itemProps1.xml><?xml version="1.0" encoding="utf-8"?>
<ds:datastoreItem xmlns:ds="http://schemas.openxmlformats.org/officeDocument/2006/customXml" ds:itemID="{894ABE71-2711-4F36-9E6C-2DAE62FB4FDD}"/>
</file>

<file path=customXml/itemProps2.xml><?xml version="1.0" encoding="utf-8"?>
<ds:datastoreItem xmlns:ds="http://schemas.openxmlformats.org/officeDocument/2006/customXml" ds:itemID="{D411BE5C-2C11-4D1B-ADAD-F368FD9D6C1E}"/>
</file>

<file path=customXml/itemProps3.xml><?xml version="1.0" encoding="utf-8"?>
<ds:datastoreItem xmlns:ds="http://schemas.openxmlformats.org/officeDocument/2006/customXml" ds:itemID="{15D83048-2B5F-4C0B-9727-17B3DFB8348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1680</Words>
  <Application>Microsoft Office PowerPoint</Application>
  <PresentationFormat>Widescreen</PresentationFormat>
  <Paragraphs>280</Paragraphs>
  <Slides>27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NexusSans</vt:lpstr>
      <vt:lpstr>NexusSerif</vt:lpstr>
      <vt:lpstr>TheSans-Plain</vt:lpstr>
      <vt:lpstr>Times</vt:lpstr>
      <vt:lpstr>Work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Mazzucchelli</dc:creator>
  <cp:lastModifiedBy>Mazzucchelli</cp:lastModifiedBy>
  <cp:revision>79</cp:revision>
  <dcterms:created xsi:type="dcterms:W3CDTF">2022-10-15T14:54:08Z</dcterms:created>
  <dcterms:modified xsi:type="dcterms:W3CDTF">2022-12-13T12:25:24Z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0x0101007345324045454341AFA1ED4DBDAB8B58</vt:lpwstr>
  </property>
</Properties>
</file>