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1"/>
  </p:notesMasterIdLst>
  <p:sldIdLst>
    <p:sldId id="259" r:id="rId2"/>
    <p:sldId id="277" r:id="rId3"/>
    <p:sldId id="379" r:id="rId4"/>
    <p:sldId id="272" r:id="rId5"/>
    <p:sldId id="285" r:id="rId6"/>
    <p:sldId id="384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4" r:id="rId15"/>
    <p:sldId id="295" r:id="rId16"/>
    <p:sldId id="296" r:id="rId17"/>
    <p:sldId id="297" r:id="rId18"/>
    <p:sldId id="298" r:id="rId19"/>
    <p:sldId id="301" r:id="rId20"/>
    <p:sldId id="303" r:id="rId21"/>
    <p:sldId id="380" r:id="rId22"/>
    <p:sldId id="304" r:id="rId23"/>
    <p:sldId id="383" r:id="rId24"/>
    <p:sldId id="307" r:id="rId25"/>
    <p:sldId id="305" r:id="rId26"/>
    <p:sldId id="306" r:id="rId27"/>
    <p:sldId id="381" r:id="rId28"/>
    <p:sldId id="312" r:id="rId29"/>
    <p:sldId id="313" r:id="rId30"/>
    <p:sldId id="382" r:id="rId31"/>
    <p:sldId id="314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9" r:id="rId54"/>
    <p:sldId id="340" r:id="rId55"/>
    <p:sldId id="341" r:id="rId56"/>
    <p:sldId id="346" r:id="rId57"/>
    <p:sldId id="347" r:id="rId58"/>
    <p:sldId id="348" r:id="rId59"/>
    <p:sldId id="349" r:id="rId60"/>
    <p:sldId id="351" r:id="rId61"/>
    <p:sldId id="263" r:id="rId62"/>
    <p:sldId id="353" r:id="rId63"/>
    <p:sldId id="354" r:id="rId64"/>
    <p:sldId id="355" r:id="rId65"/>
    <p:sldId id="356" r:id="rId66"/>
    <p:sldId id="357" r:id="rId67"/>
    <p:sldId id="358" r:id="rId68"/>
    <p:sldId id="359" r:id="rId69"/>
    <p:sldId id="360" r:id="rId70"/>
    <p:sldId id="361" r:id="rId71"/>
    <p:sldId id="274" r:id="rId72"/>
    <p:sldId id="363" r:id="rId73"/>
    <p:sldId id="364" r:id="rId74"/>
    <p:sldId id="365" r:id="rId75"/>
    <p:sldId id="366" r:id="rId76"/>
    <p:sldId id="367" r:id="rId77"/>
    <p:sldId id="368" r:id="rId78"/>
    <p:sldId id="378" r:id="rId79"/>
    <p:sldId id="258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2" autoAdjust="0"/>
    <p:restoredTop sz="94660" autoAdjust="0"/>
  </p:normalViewPr>
  <p:slideViewPr>
    <p:cSldViewPr snapToGrid="0" showGuides="1">
      <p:cViewPr varScale="1">
        <p:scale>
          <a:sx n="112" d="100"/>
          <a:sy n="112" d="100"/>
        </p:scale>
        <p:origin x="55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7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ustomXml" Target="../customXml/item2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41AA3-1298-4E49-85AC-0ADC3D9670D3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10A8F-93DE-4F9F-9AC9-D932F9F9E6D2}" type="slidenum">
              <a:rPr lang="it-IT" smtClean="0"/>
              <a:pPr/>
              <a:t>‹Nr.›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05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054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054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054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62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63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64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0549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65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66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67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68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69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70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72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73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74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75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0549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76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77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DF68E-F89F-2E48-892D-BA679A178869}" type="slidenum">
              <a:rPr lang="it-IT" smtClean="0"/>
              <a:pPr/>
              <a:t>78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054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054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054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05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054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pPr/>
              <a:t>‹Nr.›</a:t>
            </a:fld>
            <a:endParaRPr lang="it-IT"/>
          </a:p>
        </p:txBody>
      </p:sp>
      <p:pic>
        <p:nvPicPr>
          <p:cNvPr id="7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5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17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3916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514668" y="6450420"/>
            <a:ext cx="423333" cy="241429"/>
          </a:xfrm>
          <a:prstGeom prst="rect">
            <a:avLst/>
          </a:prstGeom>
        </p:spPr>
        <p:txBody>
          <a:bodyPr lIns="76528" tIns="38264" rIns="76528" bIns="38264"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</p:spPr>
        <p:txBody>
          <a:bodyPr lIns="76528" tIns="38264" rIns="76528" bIns="38264"/>
          <a:lstStyle/>
          <a:p>
            <a:r>
              <a:t>Titolo Testo</a:t>
            </a:r>
          </a:p>
        </p:txBody>
      </p:sp>
      <p:sp>
        <p:nvSpPr>
          <p:cNvPr id="5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92969" y="1821657"/>
            <a:ext cx="10406063" cy="4420195"/>
          </a:xfrm>
          <a:prstGeom prst="rect">
            <a:avLst/>
          </a:prstGeom>
        </p:spPr>
        <p:txBody>
          <a:bodyPr lIns="76528" tIns="38264" rIns="76528" bIns="38264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514668" y="6450420"/>
            <a:ext cx="423333" cy="241429"/>
          </a:xfrm>
          <a:prstGeom prst="rect">
            <a:avLst/>
          </a:prstGeom>
        </p:spPr>
        <p:txBody>
          <a:bodyPr lIns="76528" tIns="38264" rIns="76528" bIns="38264"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51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95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345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36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91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99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69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30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14EA9-71C2-400E-AFD0-95540855E92D}" type="datetimeFigureOut">
              <a:rPr lang="it-IT" smtClean="0"/>
              <a:pPr/>
              <a:t>09/12/2022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F727F-BC97-4E44-A6C8-E047F06A4BD1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68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9F07A0CF-1093-48E2-B2AF-3BCCB9B8D7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237508" y="116891"/>
            <a:ext cx="2093097" cy="2011345"/>
          </a:xfrm>
          <a:prstGeom prst="rect">
            <a:avLst/>
          </a:prstGeom>
        </p:spPr>
      </p:pic>
      <p:pic>
        <p:nvPicPr>
          <p:cNvPr id="10" name="Picture 6" descr="logo">
            <a:extLst>
              <a:ext uri="{FF2B5EF4-FFF2-40B4-BE49-F238E27FC236}">
                <a16:creationId xmlns:a16="http://schemas.microsoft.com/office/drawing/2014/main" id="{F36BF831-DFAD-47D7-A8D3-88E6F9997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772" y="760501"/>
            <a:ext cx="2314080" cy="5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CB890CE0-D283-415E-BFE5-9ADA70A7AB32}"/>
              </a:ext>
            </a:extLst>
          </p:cNvPr>
          <p:cNvSpPr txBox="1"/>
          <p:nvPr/>
        </p:nvSpPr>
        <p:spPr>
          <a:xfrm>
            <a:off x="2668154" y="338259"/>
            <a:ext cx="71449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THE FUTURE ENVELOPE</a:t>
            </a:r>
          </a:p>
          <a:p>
            <a:pPr algn="ctr"/>
            <a:r>
              <a:rPr lang="en-US" sz="3600" dirty="0">
                <a:solidFill>
                  <a:srgbClr val="77A191"/>
                </a:solidFill>
              </a:rPr>
              <a:t>TOWARDS ZERO CARBON BUILDINGS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15‐16 December 2022 Bolzano/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Bozen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BCDC9436-60C8-4CFE-B403-7392CEB2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67" y="6335663"/>
            <a:ext cx="1088141" cy="38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AE3D061-376A-42AD-9385-38550DC2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112" y="6278782"/>
            <a:ext cx="626598" cy="45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BC1E1669-AFA4-4B6F-A5CA-FBC87BC98EC6}"/>
              </a:ext>
            </a:extLst>
          </p:cNvPr>
          <p:cNvSpPr txBox="1"/>
          <p:nvPr/>
        </p:nvSpPr>
        <p:spPr>
          <a:xfrm>
            <a:off x="9669334" y="5952102"/>
            <a:ext cx="1612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Organized by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79FCB30-070C-4D71-AC04-46CB101F4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606" y="6265216"/>
            <a:ext cx="5201392" cy="500776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A4A98B91-D042-4461-A93D-B8E0E6C07CA5}"/>
              </a:ext>
            </a:extLst>
          </p:cNvPr>
          <p:cNvSpPr txBox="1"/>
          <p:nvPr/>
        </p:nvSpPr>
        <p:spPr>
          <a:xfrm>
            <a:off x="5440953" y="5986037"/>
            <a:ext cx="121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Sponsors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C33E7E-DE5F-4CE6-AFE0-4C185B3F3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110" y="6186442"/>
            <a:ext cx="2807635" cy="591680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3F2FD9C-3A37-47C4-9D06-F1A20F16D1AB}"/>
              </a:ext>
            </a:extLst>
          </p:cNvPr>
          <p:cNvSpPr/>
          <p:nvPr/>
        </p:nvSpPr>
        <p:spPr>
          <a:xfrm>
            <a:off x="3261376" y="5938536"/>
            <a:ext cx="5611852" cy="839586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8E6C7112-7C40-4FB7-84A7-E34E5F898185}"/>
              </a:ext>
            </a:extLst>
          </p:cNvPr>
          <p:cNvSpPr/>
          <p:nvPr/>
        </p:nvSpPr>
        <p:spPr>
          <a:xfrm>
            <a:off x="99144" y="5952102"/>
            <a:ext cx="3062602" cy="826020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434E0B1F-1B4F-4CA5-9AD9-0F08E7AAA824}"/>
              </a:ext>
            </a:extLst>
          </p:cNvPr>
          <p:cNvSpPr/>
          <p:nvPr/>
        </p:nvSpPr>
        <p:spPr>
          <a:xfrm>
            <a:off x="9015616" y="5952102"/>
            <a:ext cx="3062602" cy="826020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C20DF2F3-454F-472B-BEDF-E74D3E18929D}"/>
              </a:ext>
            </a:extLst>
          </p:cNvPr>
          <p:cNvSpPr txBox="1"/>
          <p:nvPr/>
        </p:nvSpPr>
        <p:spPr>
          <a:xfrm>
            <a:off x="923686" y="5952102"/>
            <a:ext cx="1662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Collaborations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D334C107-C873-41A5-84E6-83372990CC56}"/>
              </a:ext>
            </a:extLst>
          </p:cNvPr>
          <p:cNvSpPr txBox="1"/>
          <p:nvPr/>
        </p:nvSpPr>
        <p:spPr>
          <a:xfrm>
            <a:off x="1540565" y="3010122"/>
            <a:ext cx="917381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THE NEW BIOBASED ARCHITECTURE: PREFABRICATED STRAW BUILDINGS</a:t>
            </a:r>
          </a:p>
          <a:p>
            <a:pPr algn="ctr"/>
            <a:r>
              <a:rPr lang="en-US" sz="3600" b="1" dirty="0">
                <a:solidFill>
                  <a:srgbClr val="77A191"/>
                </a:solidFill>
              </a:rPr>
              <a:t>ARCH. LINDA COMERLATI</a:t>
            </a:r>
            <a:endParaRPr lang="en-US" sz="36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EDIFICI DI PAGLIA ITALIA</a:t>
            </a:r>
          </a:p>
        </p:txBody>
      </p:sp>
    </p:spTree>
    <p:extLst>
      <p:ext uri="{BB962C8B-B14F-4D97-AF65-F5344CB8AC3E}">
        <p14:creationId xmlns:p14="http://schemas.microsoft.com/office/powerpoint/2010/main" val="1302690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2050" name="Picture 2" descr="D:\Dropbox\145-CASTELBELFORTE-FOTO E VIDEO\00- FOTO E VIDEO\35 carpenteria Ferrari 26 11 2019\P_20191125_153734.jpg"/>
          <p:cNvPicPr>
            <a:picLocks noChangeAspect="1" noChangeArrowheads="1"/>
          </p:cNvPicPr>
          <p:nvPr/>
        </p:nvPicPr>
        <p:blipFill>
          <a:blip r:embed="rId2" cstate="print"/>
          <a:srcRect r="12854" b="3990"/>
          <a:stretch>
            <a:fillRect/>
          </a:stretch>
        </p:blipFill>
        <p:spPr bwMode="auto">
          <a:xfrm>
            <a:off x="380960" y="1274299"/>
            <a:ext cx="6224844" cy="5143536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-1" y="47601"/>
            <a:ext cx="12192001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PREFABRICATED WOOD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AND STRAW FRAME</a:t>
            </a:r>
          </a:p>
        </p:txBody>
      </p:sp>
      <p:pic>
        <p:nvPicPr>
          <p:cNvPr id="1026" name="Picture 2" descr="D:\Dropbox\145-CASTELBELFORTE-FOTO E VIDEO\00- FOTO E VIDEO\37 carpenteria Ferrari 6 12 2019\P_20191206_121209.jpg"/>
          <p:cNvPicPr>
            <a:picLocks noChangeAspect="1" noChangeArrowheads="1"/>
          </p:cNvPicPr>
          <p:nvPr/>
        </p:nvPicPr>
        <p:blipFill>
          <a:blip r:embed="rId3" cstate="print"/>
          <a:srcRect l="11164" r="20456"/>
          <a:stretch>
            <a:fillRect/>
          </a:stretch>
        </p:blipFill>
        <p:spPr bwMode="auto">
          <a:xfrm>
            <a:off x="6847385" y="1274299"/>
            <a:ext cx="4667283" cy="511915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0" y="236793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CERTIFICATION OF STRAW BALES</a:t>
            </a:r>
          </a:p>
        </p:txBody>
      </p:sp>
      <p:pic>
        <p:nvPicPr>
          <p:cNvPr id="6" name="Picture 1" descr="C:\Users\Nicola\Downloads\79386391_10221910604780558_349544261540537958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2310" y="1299957"/>
            <a:ext cx="6667547" cy="500066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09AB-2201-4E18-8A34-C31753AD9B06}" type="slidenum">
              <a:rPr lang="en-US" smtClean="0">
                <a:latin typeface="Futura-Book" pitchFamily="2" charset="0"/>
              </a:rPr>
              <a:pPr/>
              <a:t>12</a:t>
            </a:fld>
            <a:endParaRPr lang="en-US" dirty="0">
              <a:latin typeface="Futura-Book" pitchFamily="2" charset="0"/>
            </a:endParaRPr>
          </a:p>
        </p:txBody>
      </p:sp>
      <p:pic>
        <p:nvPicPr>
          <p:cNvPr id="16386" name="Picture 2" descr="C:\Users\Linda\Dropbox\nicola e linda\eventi 2021\03 Convention Arca 2021 7 10 2021\immagini\primo giorn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44" y="1601835"/>
            <a:ext cx="8763061" cy="4568269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110665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WALLS ASSEMBLY: </a:t>
            </a:r>
            <a:r>
              <a:rPr lang="it-IT" sz="4700" b="1" cap="all" dirty="0" err="1">
                <a:latin typeface="Bahnschrift SemiCondensed" pitchFamily="34" charset="0"/>
                <a:ea typeface="Verdana" pitchFamily="34" charset="0"/>
                <a:cs typeface="+mj-cs"/>
              </a:rPr>
              <a:t>I°</a:t>
            </a: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 DAY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16 DECEMBER 2019</a:t>
            </a:r>
          </a:p>
        </p:txBody>
      </p:sp>
    </p:spTree>
    <p:extLst>
      <p:ext uri="{BB962C8B-B14F-4D97-AF65-F5344CB8AC3E}">
        <p14:creationId xmlns:p14="http://schemas.microsoft.com/office/powerpoint/2010/main" val="3474969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09AB-2201-4E18-8A34-C31753AD9B06}" type="slidenum">
              <a:rPr lang="en-US" smtClean="0">
                <a:latin typeface="Futura-Book" pitchFamily="2" charset="0"/>
              </a:rPr>
              <a:pPr/>
              <a:t>13</a:t>
            </a:fld>
            <a:endParaRPr lang="en-US" dirty="0">
              <a:latin typeface="Futura-Book" pitchFamily="2" charset="0"/>
            </a:endParaRPr>
          </a:p>
        </p:txBody>
      </p:sp>
      <p:pic>
        <p:nvPicPr>
          <p:cNvPr id="18434" name="Picture 2" descr="C:\Users\Linda\Dropbox\nicola e linda\eventi 2021\03 Convention Arca 2021 7 10 2021\immagini\radice.png"/>
          <p:cNvPicPr>
            <a:picLocks noChangeAspect="1" noChangeArrowheads="1"/>
          </p:cNvPicPr>
          <p:nvPr/>
        </p:nvPicPr>
        <p:blipFill>
          <a:blip r:embed="rId3"/>
          <a:srcRect r="52323" b="7585"/>
          <a:stretch>
            <a:fillRect/>
          </a:stretch>
        </p:blipFill>
        <p:spPr bwMode="auto">
          <a:xfrm>
            <a:off x="6531915" y="982051"/>
            <a:ext cx="5286412" cy="5381663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61524" t="13542" r="9765" b="7291"/>
          <a:stretch>
            <a:fillRect/>
          </a:stretch>
        </p:blipFill>
        <p:spPr bwMode="auto">
          <a:xfrm rot="5400000">
            <a:off x="-412295" y="1373850"/>
            <a:ext cx="5949412" cy="461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igura a mano libera 6"/>
          <p:cNvSpPr/>
          <p:nvPr/>
        </p:nvSpPr>
        <p:spPr>
          <a:xfrm>
            <a:off x="1956122" y="708670"/>
            <a:ext cx="2974693" cy="1096979"/>
          </a:xfrm>
          <a:custGeom>
            <a:avLst/>
            <a:gdLst>
              <a:gd name="connsiteX0" fmla="*/ 0 w 5151120"/>
              <a:gd name="connsiteY0" fmla="*/ 162560 h 1676400"/>
              <a:gd name="connsiteX1" fmla="*/ 0 w 5151120"/>
              <a:gd name="connsiteY1" fmla="*/ 162560 h 1676400"/>
              <a:gd name="connsiteX2" fmla="*/ 213360 w 5151120"/>
              <a:gd name="connsiteY2" fmla="*/ 406400 h 1676400"/>
              <a:gd name="connsiteX3" fmla="*/ 5049520 w 5151120"/>
              <a:gd name="connsiteY3" fmla="*/ 1676400 h 1676400"/>
              <a:gd name="connsiteX4" fmla="*/ 5151120 w 5151120"/>
              <a:gd name="connsiteY4" fmla="*/ 0 h 1676400"/>
              <a:gd name="connsiteX5" fmla="*/ 30480 w 5151120"/>
              <a:gd name="connsiteY5" fmla="*/ 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1120" h="1676400">
                <a:moveTo>
                  <a:pt x="0" y="162560"/>
                </a:moveTo>
                <a:lnTo>
                  <a:pt x="0" y="162560"/>
                </a:lnTo>
                <a:lnTo>
                  <a:pt x="213360" y="406400"/>
                </a:lnTo>
                <a:lnTo>
                  <a:pt x="5049520" y="1676400"/>
                </a:lnTo>
                <a:lnTo>
                  <a:pt x="5151120" y="0"/>
                </a:lnTo>
                <a:lnTo>
                  <a:pt x="30480" y="0"/>
                </a:lnTo>
              </a:path>
            </a:pathLst>
          </a:custGeom>
          <a:solidFill>
            <a:schemeClr val="bg1"/>
          </a:solidFill>
          <a:ln w="25400" cap="sq">
            <a:noFill/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0" y="189495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WALLS ASSEMBLY: </a:t>
            </a:r>
            <a:r>
              <a:rPr lang="it-IT" sz="4700" b="1" cap="all" dirty="0" err="1">
                <a:latin typeface="Bahnschrift SemiCondensed" pitchFamily="34" charset="0"/>
                <a:ea typeface="Verdana" pitchFamily="34" charset="0"/>
              </a:rPr>
              <a:t>I°</a:t>
            </a: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 DAY</a:t>
            </a:r>
          </a:p>
        </p:txBody>
      </p:sp>
    </p:spTree>
    <p:extLst>
      <p:ext uri="{BB962C8B-B14F-4D97-AF65-F5344CB8AC3E}">
        <p14:creationId xmlns:p14="http://schemas.microsoft.com/office/powerpoint/2010/main" val="3474969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09AB-2201-4E18-8A34-C31753AD9B06}" type="slidenum">
              <a:rPr lang="en-US" smtClean="0">
                <a:latin typeface="Futura-Book" pitchFamily="2" charset="0"/>
              </a:rPr>
              <a:pPr/>
              <a:t>14</a:t>
            </a:fld>
            <a:endParaRPr lang="en-US" dirty="0">
              <a:latin typeface="Futura-Book" pitchFamily="2" charset="0"/>
            </a:endParaRPr>
          </a:p>
        </p:txBody>
      </p:sp>
      <p:pic>
        <p:nvPicPr>
          <p:cNvPr id="20482" name="Picture 2" descr="C:\Users\Linda\Dropbox\nicola e linda\eventi 2021\03 Convention Arca 2021 7 10 2021\immagini\secondo.png"/>
          <p:cNvPicPr>
            <a:picLocks noChangeAspect="1" noChangeArrowheads="1"/>
          </p:cNvPicPr>
          <p:nvPr/>
        </p:nvPicPr>
        <p:blipFill>
          <a:blip r:embed="rId3"/>
          <a:srcRect t="2466" b="3539"/>
          <a:stretch>
            <a:fillRect/>
          </a:stretch>
        </p:blipFill>
        <p:spPr bwMode="auto">
          <a:xfrm>
            <a:off x="428586" y="882042"/>
            <a:ext cx="11334829" cy="5466560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142197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WALLS ASSEMBLY: </a:t>
            </a:r>
            <a:r>
              <a:rPr lang="it-IT" sz="4700" b="1" cap="all" dirty="0" err="1">
                <a:latin typeface="Bahnschrift SemiCondensed" pitchFamily="34" charset="0"/>
                <a:ea typeface="Verdana" pitchFamily="34" charset="0"/>
              </a:rPr>
              <a:t>II°</a:t>
            </a: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 DAY</a:t>
            </a:r>
          </a:p>
        </p:txBody>
      </p:sp>
    </p:spTree>
    <p:extLst>
      <p:ext uri="{BB962C8B-B14F-4D97-AF65-F5344CB8AC3E}">
        <p14:creationId xmlns:p14="http://schemas.microsoft.com/office/powerpoint/2010/main" val="3474969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09AB-2201-4E18-8A34-C31753AD9B06}" type="slidenum">
              <a:rPr lang="en-US" smtClean="0">
                <a:latin typeface="Futura-Book" pitchFamily="2" charset="0"/>
              </a:rPr>
              <a:pPr/>
              <a:t>15</a:t>
            </a:fld>
            <a:endParaRPr lang="en-US" dirty="0">
              <a:latin typeface="Futura-Book" pitchFamily="2" charset="0"/>
            </a:endParaRPr>
          </a:p>
        </p:txBody>
      </p:sp>
      <p:pic>
        <p:nvPicPr>
          <p:cNvPr id="21506" name="Picture 2" descr="C:\Users\Linda\Dropbox\nicola e linda\eventi 2021\03 Convention Arca 2021 7 10 2021\immagini\terzo giorno.png"/>
          <p:cNvPicPr>
            <a:picLocks noChangeAspect="1" noChangeArrowheads="1"/>
          </p:cNvPicPr>
          <p:nvPr/>
        </p:nvPicPr>
        <p:blipFill>
          <a:blip r:embed="rId3"/>
          <a:srcRect t="5494" b="2752"/>
          <a:stretch>
            <a:fillRect/>
          </a:stretch>
        </p:blipFill>
        <p:spPr bwMode="auto">
          <a:xfrm>
            <a:off x="428586" y="1617273"/>
            <a:ext cx="11334829" cy="4714908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0" y="142197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WALLS ASSEMBLY: </a:t>
            </a:r>
            <a:r>
              <a:rPr lang="it-IT" sz="4700" b="1" cap="all" dirty="0" err="1">
                <a:latin typeface="Bahnschrift SemiCondensed" pitchFamily="34" charset="0"/>
                <a:ea typeface="Verdana" pitchFamily="34" charset="0"/>
                <a:cs typeface="+mj-cs"/>
              </a:rPr>
              <a:t>III°</a:t>
            </a: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 DAY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18 DECEMBER 2019</a:t>
            </a:r>
          </a:p>
        </p:txBody>
      </p:sp>
    </p:spTree>
    <p:extLst>
      <p:ext uri="{BB962C8B-B14F-4D97-AF65-F5344CB8AC3E}">
        <p14:creationId xmlns:p14="http://schemas.microsoft.com/office/powerpoint/2010/main" val="347496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09AB-2201-4E18-8A34-C31753AD9B06}" type="slidenum">
              <a:rPr lang="en-US" smtClean="0">
                <a:latin typeface="Futura-Book" pitchFamily="2" charset="0"/>
              </a:rPr>
              <a:pPr/>
              <a:t>16</a:t>
            </a:fld>
            <a:endParaRPr lang="en-US" dirty="0">
              <a:latin typeface="Futura-Book" pitchFamily="2" charset="0"/>
            </a:endParaRPr>
          </a:p>
        </p:txBody>
      </p:sp>
      <p:pic>
        <p:nvPicPr>
          <p:cNvPr id="22530" name="Picture 2" descr="C:\Users\Linda\Dropbox\nicola e linda\eventi 2021\03 Convention Arca 2021 7 10 2021\immagini\terzo.png"/>
          <p:cNvPicPr>
            <a:picLocks noChangeAspect="1" noChangeArrowheads="1"/>
          </p:cNvPicPr>
          <p:nvPr/>
        </p:nvPicPr>
        <p:blipFill>
          <a:blip r:embed="rId3"/>
          <a:srcRect t="6997"/>
          <a:stretch>
            <a:fillRect/>
          </a:stretch>
        </p:blipFill>
        <p:spPr bwMode="auto">
          <a:xfrm>
            <a:off x="582082" y="928990"/>
            <a:ext cx="11086082" cy="5387753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157963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WALLS ASSEMBLY: </a:t>
            </a:r>
            <a:r>
              <a:rPr lang="it-IT" sz="4700" b="1" cap="all" dirty="0" err="1">
                <a:latin typeface="Bahnschrift SemiCondensed" pitchFamily="34" charset="0"/>
                <a:ea typeface="Verdana" pitchFamily="34" charset="0"/>
              </a:rPr>
              <a:t>III°</a:t>
            </a: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 DAY</a:t>
            </a:r>
          </a:p>
        </p:txBody>
      </p:sp>
    </p:spTree>
    <p:extLst>
      <p:ext uri="{BB962C8B-B14F-4D97-AF65-F5344CB8AC3E}">
        <p14:creationId xmlns:p14="http://schemas.microsoft.com/office/powerpoint/2010/main" val="3474969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09AB-2201-4E18-8A34-C31753AD9B06}" type="slidenum">
              <a:rPr lang="en-US" smtClean="0">
                <a:latin typeface="Futura-Book" pitchFamily="2" charset="0"/>
              </a:rPr>
              <a:pPr/>
              <a:t>17</a:t>
            </a:fld>
            <a:endParaRPr lang="en-US" dirty="0">
              <a:latin typeface="Futura-Book" pitchFamily="2" charset="0"/>
            </a:endParaRPr>
          </a:p>
        </p:txBody>
      </p:sp>
      <p:pic>
        <p:nvPicPr>
          <p:cNvPr id="23554" name="Picture 2" descr="C:\Users\Linda\Dropbox\nicola e linda\eventi 2021\03 Convention Arca 2021 7 10 2021\immagini\quarto giorn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85" y="1648806"/>
            <a:ext cx="11430080" cy="4591063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0" y="173729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ROOF ASSEMBLY: </a:t>
            </a:r>
            <a:r>
              <a:rPr lang="it-IT" sz="4700" b="1" cap="all" dirty="0" err="1">
                <a:latin typeface="Bahnschrift SemiCondensed" pitchFamily="34" charset="0"/>
                <a:ea typeface="Verdana" pitchFamily="34" charset="0"/>
                <a:cs typeface="+mj-cs"/>
              </a:rPr>
              <a:t>IV°</a:t>
            </a: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 DAY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19 DECEMBER 2019</a:t>
            </a:r>
          </a:p>
        </p:txBody>
      </p:sp>
    </p:spTree>
    <p:extLst>
      <p:ext uri="{BB962C8B-B14F-4D97-AF65-F5344CB8AC3E}">
        <p14:creationId xmlns:p14="http://schemas.microsoft.com/office/powerpoint/2010/main" val="3474969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09AB-2201-4E18-8A34-C31753AD9B06}" type="slidenum">
              <a:rPr lang="en-US" smtClean="0">
                <a:latin typeface="Futura-Book" pitchFamily="2" charset="0"/>
              </a:rPr>
              <a:pPr/>
              <a:t>18</a:t>
            </a:fld>
            <a:endParaRPr lang="en-US" dirty="0">
              <a:latin typeface="Futura-Book" pitchFamily="2" charset="0"/>
            </a:endParaRPr>
          </a:p>
        </p:txBody>
      </p:sp>
      <p:pic>
        <p:nvPicPr>
          <p:cNvPr id="24578" name="Picture 2" descr="C:\Users\Linda\Dropbox\nicola e linda\eventi 2021\03 Convention Arca 2021 7 10 2021\immagini\quarto.png"/>
          <p:cNvPicPr>
            <a:picLocks noChangeAspect="1" noChangeArrowheads="1"/>
          </p:cNvPicPr>
          <p:nvPr/>
        </p:nvPicPr>
        <p:blipFill>
          <a:blip r:embed="rId3"/>
          <a:srcRect l="49165"/>
          <a:stretch>
            <a:fillRect/>
          </a:stretch>
        </p:blipFill>
        <p:spPr bwMode="auto">
          <a:xfrm>
            <a:off x="451413" y="983370"/>
            <a:ext cx="5650656" cy="5394113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126431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ROOF ASSEMBLY: </a:t>
            </a:r>
            <a:r>
              <a:rPr lang="it-IT" sz="4700" b="1" cap="all" dirty="0" err="1">
                <a:latin typeface="Bahnschrift SemiCondensed" pitchFamily="34" charset="0"/>
                <a:ea typeface="Verdana" pitchFamily="34" charset="0"/>
              </a:rPr>
              <a:t>IV°</a:t>
            </a: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 DAY</a:t>
            </a:r>
          </a:p>
        </p:txBody>
      </p:sp>
      <p:pic>
        <p:nvPicPr>
          <p:cNvPr id="6" name="Picture 2" descr="C:\Users\Linda\Dropbox\nicola e linda\eventi 2021\03 Convention Arca 2021 7 10 2021\immagini\tetto.png"/>
          <p:cNvPicPr>
            <a:picLocks noChangeAspect="1" noChangeArrowheads="1"/>
          </p:cNvPicPr>
          <p:nvPr/>
        </p:nvPicPr>
        <p:blipFill>
          <a:blip r:embed="rId4"/>
          <a:srcRect l="51271" t="5203"/>
          <a:stretch>
            <a:fillRect/>
          </a:stretch>
        </p:blipFill>
        <p:spPr bwMode="auto">
          <a:xfrm>
            <a:off x="6377651" y="976028"/>
            <a:ext cx="5396012" cy="5372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4969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09AB-2201-4E18-8A34-C31753AD9B06}" type="slidenum">
              <a:rPr lang="en-US" smtClean="0">
                <a:latin typeface="Futura-Book" pitchFamily="2" charset="0"/>
              </a:rPr>
              <a:pPr/>
              <a:t>19</a:t>
            </a:fld>
            <a:endParaRPr lang="en-US" dirty="0">
              <a:latin typeface="Futura-Book" pitchFamily="2" charset="0"/>
            </a:endParaRPr>
          </a:p>
        </p:txBody>
      </p:sp>
      <p:pic>
        <p:nvPicPr>
          <p:cNvPr id="8" name="Picture 3" descr="C:\Users\Linda\Dropbox\nicola e linda\eventi 2021\03 Convention Arca 2021 7 10 2021\immagini\quinto giorno.png"/>
          <p:cNvPicPr>
            <a:picLocks noChangeAspect="1" noChangeArrowheads="1"/>
          </p:cNvPicPr>
          <p:nvPr/>
        </p:nvPicPr>
        <p:blipFill>
          <a:blip r:embed="rId3"/>
          <a:srcRect l="12185" t="3599" r="21429" b="7152"/>
          <a:stretch>
            <a:fillRect/>
          </a:stretch>
        </p:blipFill>
        <p:spPr bwMode="auto">
          <a:xfrm>
            <a:off x="2265707" y="1585099"/>
            <a:ext cx="8075020" cy="4804126"/>
          </a:xfrm>
          <a:prstGeom prst="rect">
            <a:avLst/>
          </a:prstGeom>
          <a:noFill/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0" y="189495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ROOF ASSEMBLY: </a:t>
            </a:r>
            <a:r>
              <a:rPr lang="it-IT" sz="4700" b="1" cap="all" dirty="0" err="1">
                <a:latin typeface="Bahnschrift SemiCondensed" pitchFamily="34" charset="0"/>
                <a:ea typeface="Verdana" pitchFamily="34" charset="0"/>
                <a:cs typeface="+mj-cs"/>
              </a:rPr>
              <a:t>V°</a:t>
            </a: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 DAY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20 DECEMBER 2019</a:t>
            </a:r>
          </a:p>
        </p:txBody>
      </p:sp>
    </p:spTree>
    <p:extLst>
      <p:ext uri="{BB962C8B-B14F-4D97-AF65-F5344CB8AC3E}">
        <p14:creationId xmlns:p14="http://schemas.microsoft.com/office/powerpoint/2010/main" val="3474969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8E644-5AF8-8F43-AD03-672FE27CCCDD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" y="95227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64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STRAW HOUSES: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4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FROM THE story of three little pigs…</a:t>
            </a:r>
            <a:endParaRPr lang="it-IT" sz="4400" b="1" cap="all" dirty="0">
              <a:latin typeface="Bahnschrift SemiCondensed" pitchFamily="34" charset="0"/>
              <a:ea typeface="Verdana" pitchFamily="34" charset="0"/>
              <a:cs typeface="+mj-cs"/>
            </a:endParaRPr>
          </a:p>
        </p:txBody>
      </p:sp>
      <p:pic>
        <p:nvPicPr>
          <p:cNvPr id="9218" name="Picture 2" descr="C:\Users\Nicola\Downloads\i-tre-porcelli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69" y="1693576"/>
            <a:ext cx="8953563" cy="497420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09AB-2201-4E18-8A34-C31753AD9B06}" type="slidenum">
              <a:rPr lang="en-US" smtClean="0">
                <a:latin typeface="Futura-Book" pitchFamily="2" charset="0"/>
              </a:rPr>
              <a:pPr/>
              <a:t>20</a:t>
            </a:fld>
            <a:endParaRPr lang="en-US" dirty="0">
              <a:latin typeface="Futura-Book" pitchFamily="2" charset="0"/>
            </a:endParaRPr>
          </a:p>
        </p:txBody>
      </p:sp>
      <p:pic>
        <p:nvPicPr>
          <p:cNvPr id="27651" name="Picture 3" descr="C:\Users\Linda\Dropbox\nicola e linda\eventi 2021\03 Convention Arca 2021 7 10 2021\immagini\tetto 3.png"/>
          <p:cNvPicPr>
            <a:picLocks noChangeAspect="1" noChangeArrowheads="1"/>
          </p:cNvPicPr>
          <p:nvPr/>
        </p:nvPicPr>
        <p:blipFill>
          <a:blip r:embed="rId3"/>
          <a:srcRect t="2953" b="4315"/>
          <a:stretch>
            <a:fillRect/>
          </a:stretch>
        </p:blipFill>
        <p:spPr bwMode="auto">
          <a:xfrm>
            <a:off x="586246" y="1022322"/>
            <a:ext cx="10906201" cy="5231029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222009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ROOF ASSEMBLY: </a:t>
            </a:r>
            <a:r>
              <a:rPr lang="it-IT" sz="4700" b="1" cap="all" dirty="0" err="1">
                <a:latin typeface="Bahnschrift SemiCondensed" pitchFamily="34" charset="0"/>
                <a:ea typeface="Verdana" pitchFamily="34" charset="0"/>
              </a:rPr>
              <a:t>V°</a:t>
            </a: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 DAY</a:t>
            </a:r>
          </a:p>
        </p:txBody>
      </p:sp>
    </p:spTree>
    <p:extLst>
      <p:ext uri="{BB962C8B-B14F-4D97-AF65-F5344CB8AC3E}">
        <p14:creationId xmlns:p14="http://schemas.microsoft.com/office/powerpoint/2010/main" val="3474969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Linda\Dropbox\nicola e linda\eventi 2021\03 Convention Arca 2021 7 10 2021\immagini\interno grezzo.png"/>
          <p:cNvPicPr>
            <a:picLocks noChangeAspect="1" noChangeArrowheads="1"/>
          </p:cNvPicPr>
          <p:nvPr/>
        </p:nvPicPr>
        <p:blipFill>
          <a:blip r:embed="rId2" cstate="print"/>
          <a:srcRect r="2101"/>
          <a:stretch>
            <a:fillRect/>
          </a:stretch>
        </p:blipFill>
        <p:spPr bwMode="auto">
          <a:xfrm>
            <a:off x="712046" y="1251245"/>
            <a:ext cx="10620449" cy="5119815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206243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ROOF ASSEMBLY: THE END</a:t>
            </a:r>
          </a:p>
        </p:txBody>
      </p:sp>
    </p:spTree>
    <p:extLst>
      <p:ext uri="{BB962C8B-B14F-4D97-AF65-F5344CB8AC3E}">
        <p14:creationId xmlns:p14="http://schemas.microsoft.com/office/powerpoint/2010/main" val="125297789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09AB-2201-4E18-8A34-C31753AD9B06}" type="slidenum">
              <a:rPr lang="en-US" smtClean="0">
                <a:latin typeface="Futura-Book" pitchFamily="2" charset="0"/>
              </a:rPr>
              <a:pPr/>
              <a:t>22</a:t>
            </a:fld>
            <a:endParaRPr lang="en-US" dirty="0">
              <a:latin typeface="Futura-Book" pitchFamily="2" charset="0"/>
            </a:endParaRPr>
          </a:p>
        </p:txBody>
      </p:sp>
      <p:pic>
        <p:nvPicPr>
          <p:cNvPr id="28674" name="Picture 2" descr="C:\Users\Linda\Dropbox\nicola e linda\eventi 2021\03 Convention Arca 2021 7 10 2021\immagini\tetto copert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86" y="1006143"/>
            <a:ext cx="11086082" cy="5279068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206243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ROOF ASSEMBLY: THE END</a:t>
            </a:r>
          </a:p>
        </p:txBody>
      </p:sp>
    </p:spTree>
    <p:extLst>
      <p:ext uri="{BB962C8B-B14F-4D97-AF65-F5344CB8AC3E}">
        <p14:creationId xmlns:p14="http://schemas.microsoft.com/office/powerpoint/2010/main" val="3474969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09AB-2201-4E18-8A34-C31753AD9B06}" type="slidenum">
              <a:rPr lang="en-US" smtClean="0">
                <a:latin typeface="Futura-Book" pitchFamily="2" charset="0"/>
              </a:rPr>
              <a:pPr/>
              <a:t>23</a:t>
            </a:fld>
            <a:endParaRPr lang="en-US" dirty="0">
              <a:latin typeface="Futura-Book" pitchFamily="2" charset="0"/>
            </a:endParaRPr>
          </a:p>
        </p:txBody>
      </p:sp>
      <p:pic>
        <p:nvPicPr>
          <p:cNvPr id="11266" name="Picture 2" descr="C:\Users\Linda\Dropbox\nicola e linda\eventi 2021\03 Convention Arca 2021 7 10 2021\immagini\screenshot gazza.png"/>
          <p:cNvPicPr>
            <a:picLocks noChangeAspect="1" noChangeArrowheads="1"/>
          </p:cNvPicPr>
          <p:nvPr/>
        </p:nvPicPr>
        <p:blipFill>
          <a:blip r:embed="rId3"/>
          <a:srcRect t="49987" r="37550" b="1087"/>
          <a:stretch>
            <a:fillRect/>
          </a:stretch>
        </p:blipFill>
        <p:spPr bwMode="auto">
          <a:xfrm>
            <a:off x="6186073" y="1095359"/>
            <a:ext cx="5767843" cy="4763376"/>
          </a:xfrm>
          <a:prstGeom prst="rect">
            <a:avLst/>
          </a:prstGeom>
          <a:noFill/>
        </p:spPr>
      </p:pic>
      <p:pic>
        <p:nvPicPr>
          <p:cNvPr id="8" name="Picture 2" descr="C:\Users\Linda\Dropbox\nicola e linda\eventi 2021\03 Convention Arca 2021 7 10 2021\immagini\screenshot gazza.png"/>
          <p:cNvPicPr>
            <a:picLocks noChangeAspect="1" noChangeArrowheads="1"/>
          </p:cNvPicPr>
          <p:nvPr/>
        </p:nvPicPr>
        <p:blipFill>
          <a:blip r:embed="rId3"/>
          <a:srcRect t="544" r="37550" b="50013"/>
          <a:stretch>
            <a:fillRect/>
          </a:stretch>
        </p:blipFill>
        <p:spPr bwMode="auto">
          <a:xfrm>
            <a:off x="238084" y="1091169"/>
            <a:ext cx="5767844" cy="4813703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0" y="189168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THE CLIENT FEEDBACK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98699" y="6098977"/>
            <a:ext cx="5472896" cy="475444"/>
          </a:xfrm>
          <a:prstGeom prst="rect">
            <a:avLst/>
          </a:prstGeom>
        </p:spPr>
        <p:txBody>
          <a:bodyPr lIns="60954" tIns="30477" rIns="60954" bIns="30477"/>
          <a:lstStyle/>
          <a:p>
            <a:pPr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28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ON 16th DECEMBER THERE IS NOTHING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254204" y="6100902"/>
            <a:ext cx="5472896" cy="475444"/>
          </a:xfrm>
          <a:prstGeom prst="rect">
            <a:avLst/>
          </a:prstGeom>
        </p:spPr>
        <p:txBody>
          <a:bodyPr lIns="60954" tIns="30477" rIns="60954" bIns="30477"/>
          <a:lstStyle/>
          <a:p>
            <a:pPr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28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ON 19th DECEMBER THERE IS A HOUSE</a:t>
            </a:r>
          </a:p>
        </p:txBody>
      </p:sp>
    </p:spTree>
    <p:extLst>
      <p:ext uri="{BB962C8B-B14F-4D97-AF65-F5344CB8AC3E}">
        <p14:creationId xmlns:p14="http://schemas.microsoft.com/office/powerpoint/2010/main" val="3474969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8E644-5AF8-8F43-AD03-672FE27CCCDD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761962" y="2047865"/>
            <a:ext cx="1809763" cy="428628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54" tIns="30477" rIns="60954" bIns="304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900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Dropbox\145-CASTELBELFORTE-FOTO E VIDEO\00- FOTO E VIDEO\94-foto ale canteri 23 03 2021\DSC_2845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2039" y="994952"/>
            <a:ext cx="3557803" cy="5334038"/>
          </a:xfrm>
          <a:prstGeom prst="rect">
            <a:avLst/>
          </a:prstGeom>
          <a:noFill/>
        </p:spPr>
      </p:pic>
      <p:pic>
        <p:nvPicPr>
          <p:cNvPr id="1027" name="Picture 3" descr="D:\Dropbox\145-CASTELBELFORTE-FOTO E VIDEO\00- FOTO E VIDEO\94-foto ale canteri 23 03 2021\DSC_2861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4631" y="1029676"/>
            <a:ext cx="3557803" cy="5334038"/>
          </a:xfrm>
          <a:prstGeom prst="rect">
            <a:avLst/>
          </a:prstGeom>
          <a:noFill/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0" y="157636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EAVES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inda\Dropbox\nicola e linda\eventi 2021\03 Convention Arca 2021 7 10 2021\immagini\canel 2.png"/>
          <p:cNvPicPr>
            <a:picLocks noChangeAspect="1" noChangeArrowheads="1"/>
          </p:cNvPicPr>
          <p:nvPr/>
        </p:nvPicPr>
        <p:blipFill>
          <a:blip r:embed="rId2" cstate="print"/>
          <a:srcRect t="1559" b="3326"/>
          <a:stretch>
            <a:fillRect/>
          </a:stretch>
        </p:blipFill>
        <p:spPr bwMode="auto">
          <a:xfrm>
            <a:off x="791531" y="1153092"/>
            <a:ext cx="10620449" cy="5085658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0" y="189168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EXTERNAL COATING OF STRAW PANEL</a:t>
            </a:r>
          </a:p>
        </p:txBody>
      </p:sp>
    </p:spTree>
    <p:extLst>
      <p:ext uri="{BB962C8B-B14F-4D97-AF65-F5344CB8AC3E}">
        <p14:creationId xmlns:p14="http://schemas.microsoft.com/office/powerpoint/2010/main" val="125297789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inda\Dropbox\nicola e linda\eventi 2021\03 Convention Arca 2021 7 10 2021\immagini\garage.png"/>
          <p:cNvPicPr>
            <a:picLocks noChangeAspect="1" noChangeArrowheads="1"/>
          </p:cNvPicPr>
          <p:nvPr/>
        </p:nvPicPr>
        <p:blipFill>
          <a:blip r:embed="rId2" cstate="print"/>
          <a:srcRect t="6622"/>
          <a:stretch>
            <a:fillRect/>
          </a:stretch>
        </p:blipFill>
        <p:spPr bwMode="auto">
          <a:xfrm>
            <a:off x="1011600" y="1141020"/>
            <a:ext cx="10239447" cy="5118116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0" y="141870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STRAW WALL DETAIL</a:t>
            </a:r>
          </a:p>
        </p:txBody>
      </p:sp>
    </p:spTree>
    <p:extLst>
      <p:ext uri="{BB962C8B-B14F-4D97-AF65-F5344CB8AC3E}">
        <p14:creationId xmlns:p14="http://schemas.microsoft.com/office/powerpoint/2010/main" val="125297789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Linda\Dropbox\nicola e linda\eventi 2021\03 Convention Arca 2021 7 10 2021\immagini\canna interna.png"/>
          <p:cNvPicPr>
            <a:picLocks noChangeAspect="1" noChangeArrowheads="1"/>
          </p:cNvPicPr>
          <p:nvPr/>
        </p:nvPicPr>
        <p:blipFill>
          <a:blip r:embed="rId2" cstate="print"/>
          <a:srcRect t="18386"/>
          <a:stretch>
            <a:fillRect/>
          </a:stretch>
        </p:blipFill>
        <p:spPr bwMode="auto">
          <a:xfrm>
            <a:off x="680514" y="1124599"/>
            <a:ext cx="10715657" cy="5166743"/>
          </a:xfrm>
          <a:prstGeom prst="rect">
            <a:avLst/>
          </a:prstGeom>
          <a:noFill/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-141894" y="267998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INTERNAL REED CLADDING</a:t>
            </a:r>
          </a:p>
        </p:txBody>
      </p:sp>
    </p:spTree>
    <p:extLst>
      <p:ext uri="{BB962C8B-B14F-4D97-AF65-F5344CB8AC3E}">
        <p14:creationId xmlns:p14="http://schemas.microsoft.com/office/powerpoint/2010/main" val="125297789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ropbox\145-CASTELBELFORTE-FOTO E VIDEO\00- FOTO E VIDEO\FOTO ALESSANDRA CANTERI\DSC_9151.jpg"/>
          <p:cNvPicPr>
            <a:picLocks noChangeAspect="1" noChangeArrowheads="1"/>
          </p:cNvPicPr>
          <p:nvPr/>
        </p:nvPicPr>
        <p:blipFill>
          <a:blip r:embed="rId2" cstate="print"/>
          <a:srcRect t="31193" b="14219"/>
          <a:stretch>
            <a:fillRect/>
          </a:stretch>
        </p:blipFill>
        <p:spPr bwMode="auto">
          <a:xfrm>
            <a:off x="1696412" y="983617"/>
            <a:ext cx="8763061" cy="5380424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0" y="141870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REED PANEL CLADDING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ropbox\145-CASTELBELFORTE-FOTO E VIDEO\00- FOTO E VIDEO\FOTO ALESSANDRA CANTERI\DSC_9132.jpg"/>
          <p:cNvPicPr>
            <a:picLocks noChangeAspect="1" noChangeArrowheads="1"/>
          </p:cNvPicPr>
          <p:nvPr/>
        </p:nvPicPr>
        <p:blipFill>
          <a:blip r:embed="rId2" cstate="print"/>
          <a:srcRect l="7267" r="1678"/>
          <a:stretch>
            <a:fillRect/>
          </a:stretch>
        </p:blipFill>
        <p:spPr bwMode="auto">
          <a:xfrm>
            <a:off x="1166778" y="1036892"/>
            <a:ext cx="9858444" cy="5421034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110362" y="189168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INFRARED RADIATION HEATING ON CLAY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ropbox\03- COLLABORAZIONI PROGETTISTA\16-EVENTI\08-Articolo ingenio\immagini\nicola-preti-fondazioni-sche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910" y="833378"/>
            <a:ext cx="10554664" cy="6024622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" y="95227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4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… TO PREFABRICATED HIGH TECH SYSTEM</a:t>
            </a:r>
            <a:endParaRPr lang="it-IT" sz="4400" b="1" cap="all" dirty="0">
              <a:latin typeface="Bahnschrift SemiCondensed" pitchFamily="34" charset="0"/>
              <a:ea typeface="Verdana" pitchFamily="34" charset="0"/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09AB-2201-4E18-8A34-C31753AD9B06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2" name="Picture 3" descr="C:\Users\Linda\Dropbox\145-CASTELBELFORTE-FOTO E VIDEO\00- FOTO E VIDEO\94-foto ale canteri 23 03 2021\Selesion foto\edifici-di-paglia-italia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750468"/>
            <a:ext cx="4020845" cy="4524407"/>
          </a:xfrm>
          <a:prstGeom prst="rect">
            <a:avLst/>
          </a:prstGeom>
          <a:noFill/>
        </p:spPr>
      </p:pic>
      <p:pic>
        <p:nvPicPr>
          <p:cNvPr id="13" name="Picture 5" descr="C:\Users\Linda\Dropbox\145-CASTELBELFORTE-FOTO E VIDEO\00- FOTO E VIDEO\94-foto ale canteri 23 03 2021\Selesion foto\edifici-di-paglia-italia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4168" y="1750467"/>
            <a:ext cx="4017833" cy="4524407"/>
          </a:xfrm>
          <a:prstGeom prst="rect">
            <a:avLst/>
          </a:prstGeom>
          <a:noFill/>
        </p:spPr>
      </p:pic>
      <p:pic>
        <p:nvPicPr>
          <p:cNvPr id="14" name="Picture 6" descr="C:\Users\Linda\Dropbox\145-CASTELBELFORTE-FOTO E VIDEO\00- FOTO E VIDEO\94-foto ale canteri 23 03 2021\Selesion foto\edifici-di-paglia-italia-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8432" y="1750467"/>
            <a:ext cx="4017833" cy="4524407"/>
          </a:xfrm>
          <a:prstGeom prst="rect">
            <a:avLst/>
          </a:prstGeom>
          <a:noFill/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-189192" y="252232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INTERIOR FINISHING</a:t>
            </a:r>
          </a:p>
        </p:txBody>
      </p:sp>
    </p:spTree>
    <p:extLst>
      <p:ext uri="{BB962C8B-B14F-4D97-AF65-F5344CB8AC3E}">
        <p14:creationId xmlns:p14="http://schemas.microsoft.com/office/powerpoint/2010/main" val="125297789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8E644-5AF8-8F43-AD03-672FE27CCCDD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  <p:pic>
        <p:nvPicPr>
          <p:cNvPr id="3074" name="Picture 2" descr="C:\Users\Nicola\Dropbox\01_LAVORO\145-CASTELBELFORTE-FOTO E VIDEO\00- FOTO E VIDEO\94-foto ale canteri 23 03 2021\Foto selezionate finito\edifici-di-paglia-italia-04.jpg"/>
          <p:cNvPicPr>
            <a:picLocks noChangeAspect="1" noChangeArrowheads="1"/>
          </p:cNvPicPr>
          <p:nvPr/>
        </p:nvPicPr>
        <p:blipFill>
          <a:blip r:embed="rId2"/>
          <a:srcRect b="18841"/>
          <a:stretch>
            <a:fillRect/>
          </a:stretch>
        </p:blipFill>
        <p:spPr bwMode="auto">
          <a:xfrm>
            <a:off x="1333466" y="1234947"/>
            <a:ext cx="9525067" cy="5160067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-189192" y="252232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EXTERIOR FINISHING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>
          <a:xfrm>
            <a:off x="412750" y="290075"/>
            <a:ext cx="11366500" cy="820737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>
                <a:latin typeface="Bahnschrift SemiCondensed" pitchFamily="34" charset="0"/>
                <a:ea typeface="Verdana" pitchFamily="34" charset="0"/>
              </a:rPr>
              <a:t>THE FIRST ITALIAN </a:t>
            </a:r>
            <a:br>
              <a:rPr lang="it-IT" sz="4800" b="1" dirty="0">
                <a:latin typeface="Bahnschrift SemiCondensed" pitchFamily="34" charset="0"/>
                <a:ea typeface="Verdana" pitchFamily="34" charset="0"/>
              </a:rPr>
            </a:br>
            <a:r>
              <a:rPr lang="it-IT" sz="4800" b="1" dirty="0">
                <a:latin typeface="Bahnschrift SemiCondensed" pitchFamily="34" charset="0"/>
                <a:ea typeface="Verdana" pitchFamily="34" charset="0"/>
              </a:rPr>
              <a:t>CERTIFICATED STRAW HOUSE</a:t>
            </a:r>
          </a:p>
        </p:txBody>
      </p:sp>
      <p:pic>
        <p:nvPicPr>
          <p:cNvPr id="18434" name="Picture 2" descr="D:\Dropbox\145-CASTELBELFORTE-FOTO E VIDEO\00- FOTO E VIDEO\90 Blower Door test 11 01 2021\P_20210111_110842.jpg"/>
          <p:cNvPicPr>
            <a:picLocks noChangeAspect="1" noChangeArrowheads="1"/>
          </p:cNvPicPr>
          <p:nvPr/>
        </p:nvPicPr>
        <p:blipFill>
          <a:blip r:embed="rId2" cstate="print"/>
          <a:srcRect r="40211"/>
          <a:stretch>
            <a:fillRect/>
          </a:stretch>
        </p:blipFill>
        <p:spPr bwMode="auto">
          <a:xfrm>
            <a:off x="7769273" y="2138680"/>
            <a:ext cx="4214452" cy="4271389"/>
          </a:xfrm>
          <a:prstGeom prst="rect">
            <a:avLst/>
          </a:prstGeom>
          <a:noFill/>
        </p:spPr>
      </p:pic>
      <p:pic>
        <p:nvPicPr>
          <p:cNvPr id="13315" name="Picture 3" descr="C:\Users\Nicola\Downloads\Screenshot 2022-11-12 19.14.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240" y="1436961"/>
            <a:ext cx="7667679" cy="5147141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6353459" y="4599612"/>
            <a:ext cx="1285884" cy="180976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54" tIns="30477" rIns="60954" bIns="304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 l="9479" r="29342" b="8307"/>
          <a:stretch>
            <a:fillRect/>
          </a:stretch>
        </p:blipFill>
        <p:spPr bwMode="auto">
          <a:xfrm>
            <a:off x="238084" y="1823868"/>
            <a:ext cx="551503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D:\Dropbox\235- SILVIA MANTOVANI\3- FOTO\2- FOTO 08-11-2019 PRIMO SOPRALLUOGO\P_20191108_110813.jpg"/>
          <p:cNvPicPr>
            <a:picLocks noChangeAspect="1" noChangeArrowheads="1"/>
          </p:cNvPicPr>
          <p:nvPr/>
        </p:nvPicPr>
        <p:blipFill>
          <a:blip r:embed="rId3" cstate="print"/>
          <a:srcRect l="22897" t="23830" r="23832" b="16376"/>
          <a:stretch>
            <a:fillRect/>
          </a:stretch>
        </p:blipFill>
        <p:spPr bwMode="auto">
          <a:xfrm>
            <a:off x="5924549" y="1204739"/>
            <a:ext cx="5886491" cy="4905409"/>
          </a:xfrm>
          <a:prstGeom prst="rect">
            <a:avLst/>
          </a:prstGeom>
          <a:noFill/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-3190940" y="126128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DEMOLITION AND REBUILDING (2022)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69905" t="49627" r="14746" b="12500"/>
          <a:stretch>
            <a:fillRect/>
          </a:stretch>
        </p:blipFill>
        <p:spPr bwMode="auto">
          <a:xfrm>
            <a:off x="8001341" y="3363018"/>
            <a:ext cx="4048153" cy="280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56543" t="32292" r="28674" b="36334"/>
          <a:stretch>
            <a:fillRect/>
          </a:stretch>
        </p:blipFill>
        <p:spPr bwMode="auto">
          <a:xfrm>
            <a:off x="8150566" y="1035726"/>
            <a:ext cx="3898928" cy="232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-3190940" y="110362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DEMOLITION AND REBUILDING</a:t>
            </a:r>
          </a:p>
        </p:txBody>
      </p:sp>
      <p:pic>
        <p:nvPicPr>
          <p:cNvPr id="2051" name="Picture 3" descr="D:\Dropbox\235- SILVIA MANTOVANI\3- FOTO\25- foto fotografo stefan\CntrCm-56.jpg"/>
          <p:cNvPicPr>
            <a:picLocks noChangeAspect="1" noChangeArrowheads="1"/>
          </p:cNvPicPr>
          <p:nvPr/>
        </p:nvPicPr>
        <p:blipFill>
          <a:blip r:embed="rId3" cstate="print"/>
          <a:srcRect r="15443"/>
          <a:stretch>
            <a:fillRect/>
          </a:stretch>
        </p:blipFill>
        <p:spPr bwMode="auto">
          <a:xfrm>
            <a:off x="238412" y="1035726"/>
            <a:ext cx="7721653" cy="513670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714819" y="47601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PREFABRICATED STRAW HOUSE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WITH TERRACE</a:t>
            </a:r>
          </a:p>
        </p:txBody>
      </p:sp>
      <p:pic>
        <p:nvPicPr>
          <p:cNvPr id="2050" name="Picture 2" descr="D:\Dropbox\235- SILVIA MANTOVANI\3- FOTO\25- foto fotografo stefan\CntrCm-59.jpg"/>
          <p:cNvPicPr>
            <a:picLocks noChangeAspect="1" noChangeArrowheads="1"/>
          </p:cNvPicPr>
          <p:nvPr/>
        </p:nvPicPr>
        <p:blipFill>
          <a:blip r:embed="rId2" cstate="print"/>
          <a:srcRect b="10247"/>
          <a:stretch>
            <a:fillRect/>
          </a:stretch>
        </p:blipFill>
        <p:spPr bwMode="auto">
          <a:xfrm>
            <a:off x="1023902" y="1408702"/>
            <a:ext cx="10144196" cy="512143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icola\Dropbox\01_LAVORO\235- SILVIA MANTOVANI\3- FOTO\23 10 6 2022 fine fondazioni\P_20220610_132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3302" y="1393588"/>
            <a:ext cx="8805395" cy="4953035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-3190940" y="94596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FOUNDATION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-3190940" y="94596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FOUNDATION</a:t>
            </a:r>
          </a:p>
        </p:txBody>
      </p:sp>
      <p:pic>
        <p:nvPicPr>
          <p:cNvPr id="5122" name="Picture 2" descr="C:\Users\Nicola\Dropbox\01_LAVORO\235- SILVIA MANTOVANI\3- FOTO\23 10 6 2022 fine fondazioni\P_20220610_132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0094" y="1258924"/>
            <a:ext cx="9031812" cy="508039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-3190940" y="205256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2,5 m CANTILEVERED TERRACE</a:t>
            </a:r>
          </a:p>
        </p:txBody>
      </p:sp>
      <p:pic>
        <p:nvPicPr>
          <p:cNvPr id="7170" name="Picture 2" descr="C:\Users\Nicola\Dropbox\01_LAVORO\235- SILVIA MANTOVANI\3- FOTO\24- montaggio casa 21 giugno Linda Nicola e Matteo Bianchi\P_20220621_122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4612" y="1224212"/>
            <a:ext cx="7042775" cy="522872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39</a:t>
            </a:fld>
            <a:endParaRPr lang="it-IT"/>
          </a:p>
        </p:txBody>
      </p:sp>
      <p:pic>
        <p:nvPicPr>
          <p:cNvPr id="23554" name="Picture 2" descr="D:\Dropbox\03- COLLABORAZIONI PROGETTISTA\16-EVENTI\08-Articolo ingenio\immagini\definitive\nicola-preti-prefabbricazione paglia 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1260" y="1190937"/>
            <a:ext cx="6799802" cy="5096439"/>
          </a:xfrm>
          <a:prstGeom prst="rect">
            <a:avLst/>
          </a:prstGeom>
          <a:noFill/>
        </p:spPr>
      </p:pic>
      <p:pic>
        <p:nvPicPr>
          <p:cNvPr id="6" name="Picture 2" descr="D:\Dropbox\03- COLLABORAZIONI PROGETTISTA\16-EVENTI\08-Articolo ingenio\immagini\definitive\nicola-preti-prefabbricazione paglia 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3890" y="1190937"/>
            <a:ext cx="3824037" cy="5096439"/>
          </a:xfrm>
          <a:prstGeom prst="rect">
            <a:avLst/>
          </a:prstGeom>
          <a:noFill/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-3194550" y="189491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PREFABRICATION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Dropbox\03- COLLABORAZIONI PROGETTISTA\16-EVENTI\08-Articolo ingenio\immagini\definitive\nicola-preti-villa-paglia.jpg"/>
          <p:cNvPicPr>
            <a:picLocks noChangeAspect="1" noChangeArrowheads="1"/>
          </p:cNvPicPr>
          <p:nvPr/>
        </p:nvPicPr>
        <p:blipFill>
          <a:blip r:embed="rId2"/>
          <a:srcRect t="26816" b="10798"/>
          <a:stretch>
            <a:fillRect/>
          </a:stretch>
        </p:blipFill>
        <p:spPr bwMode="auto">
          <a:xfrm>
            <a:off x="595030" y="1923382"/>
            <a:ext cx="11025399" cy="4587766"/>
          </a:xfrm>
          <a:prstGeom prst="rect">
            <a:avLst/>
          </a:prstGeom>
          <a:noFill/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-1" y="1010036"/>
            <a:ext cx="12192001" cy="2277070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54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PREFABRICATED STRAW BALE VILLA (2018)</a:t>
            </a:r>
            <a:endParaRPr kumimoji="0" lang="it-IT" sz="54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SemiCondensed" pitchFamily="34" charset="0"/>
              <a:ea typeface="Verdana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1966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40</a:t>
            </a:fld>
            <a:endParaRPr lang="it-IT"/>
          </a:p>
        </p:txBody>
      </p:sp>
      <p:pic>
        <p:nvPicPr>
          <p:cNvPr id="25602" name="Picture 2" descr="D:\Dropbox\03- COLLABORAZIONI PROGETTISTA\16-EVENTI\08-Articolo ingenio\immagini\nicola-preti-prefabbricazione paglia 03.jpg"/>
          <p:cNvPicPr>
            <a:picLocks noChangeAspect="1" noChangeArrowheads="1"/>
          </p:cNvPicPr>
          <p:nvPr/>
        </p:nvPicPr>
        <p:blipFill>
          <a:blip r:embed="rId2"/>
          <a:srcRect r="7643"/>
          <a:stretch>
            <a:fillRect/>
          </a:stretch>
        </p:blipFill>
        <p:spPr bwMode="auto">
          <a:xfrm>
            <a:off x="952464" y="1013693"/>
            <a:ext cx="6477045" cy="5255425"/>
          </a:xfrm>
          <a:prstGeom prst="rect">
            <a:avLst/>
          </a:prstGeom>
          <a:noFill/>
        </p:spPr>
      </p:pic>
      <p:pic>
        <p:nvPicPr>
          <p:cNvPr id="6" name="Picture 2" descr="D:\Dropbox\03- COLLABORAZIONI PROGETTISTA\16-EVENTI\08-Articolo ingenio\immagini\nicola-preti-prefabbricazione paglia 07.jpg"/>
          <p:cNvPicPr>
            <a:picLocks noChangeAspect="1" noChangeArrowheads="1"/>
          </p:cNvPicPr>
          <p:nvPr/>
        </p:nvPicPr>
        <p:blipFill>
          <a:blip r:embed="rId3" cstate="print"/>
          <a:srcRect l="6944" r="12222"/>
          <a:stretch>
            <a:fillRect/>
          </a:stretch>
        </p:blipFill>
        <p:spPr bwMode="auto">
          <a:xfrm>
            <a:off x="7642542" y="3280033"/>
            <a:ext cx="4295458" cy="2989085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-3194550" y="189491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PREFABRICATION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Nicola\Dropbox\01_LAVORO\235- SILVIA MANTOVANI\3- FOTO\22 carpenteria dalla piccola 7 giugno 2022\P_20220607_152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42" y="1020209"/>
            <a:ext cx="9239315" cy="5197115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194550" y="189491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PREFABRICATION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Nicola\Dropbox\01_LAVORO\235- SILVIA MANTOVANI\3- FOTO\20 conclusione pareti dallapiccola 25 5 2022\IMG-20220525-WA0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7540" y="1000849"/>
            <a:ext cx="4032240" cy="5376321"/>
          </a:xfrm>
          <a:prstGeom prst="rect">
            <a:avLst/>
          </a:prstGeom>
          <a:noFill/>
        </p:spPr>
      </p:pic>
      <p:pic>
        <p:nvPicPr>
          <p:cNvPr id="30723" name="Picture 3" descr="C:\Users\Nicola\Dropbox\01_LAVORO\235- SILVIA MANTOVANI\3- FOTO\20 conclusione pareti dallapiccola 25 5 2022\IMG-20220525-WA00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3809" y="993228"/>
            <a:ext cx="4037955" cy="5383941"/>
          </a:xfrm>
          <a:prstGeom prst="rect">
            <a:avLst/>
          </a:prstGeom>
          <a:noFill/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-3194550" y="189491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PREFABRICATION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Nicola\Dropbox\01_LAVORO\235- SILVIA MANTOVANI\3- FOTO\20 conclusione pareti dallapiccola 25 5 2022\IMG-20220525-WA0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5188" y="1015052"/>
            <a:ext cx="4141623" cy="5522164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194550" y="189491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PREFABRICATION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Nicola\Dropbox\01_LAVORO\235- SILVIA MANTOVANI\3- FOTO\19 dallapiccola 22 5 2022\IMG-20220522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9333" y="1140737"/>
            <a:ext cx="6773333" cy="5075767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194550" y="205257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PREFABRICATION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Nicola\Dropbox\01_LAVORO\235- SILVIA MANTOVANI\3- FOTO\18- 18 maggio 2022 costruzione pareti carpenteria\WhatsApp Image 2022-05-18 at 17.57.2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9028" y="932648"/>
            <a:ext cx="7533944" cy="5650458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194550" y="189491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PREFABRICATION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Nicola\Dropbox\01_LAVORO\235- SILVIA MANTOVANI\3- FOTO\14 Dallapiccola 8 aprile 2022\P_20220408_165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188" y="1048669"/>
            <a:ext cx="8687624" cy="4886789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194550" y="205257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PREFABRICATION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Nicola\Dropbox\01_LAVORO\235- SILVIA MANTOVANI\3- FOTO\22 carpenteria dalla piccola 7 giugno 2022\P_20220607_15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6437" y="1330855"/>
            <a:ext cx="8559126" cy="4814509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194550" y="189491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PREFABRICATION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48</a:t>
            </a:fld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60059" t="15625" r="12791" b="9375"/>
          <a:stretch>
            <a:fillRect/>
          </a:stretch>
        </p:blipFill>
        <p:spPr bwMode="auto">
          <a:xfrm rot="5400000">
            <a:off x="-193521" y="1612644"/>
            <a:ext cx="5578117" cy="433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D:\Dropbox\235- SILVIA MANTOVANI\3- FOTO\31 21 luglio posa falsi telai\P_20220721_141534.jpg"/>
          <p:cNvPicPr>
            <a:picLocks noChangeAspect="1" noChangeArrowheads="1"/>
          </p:cNvPicPr>
          <p:nvPr/>
        </p:nvPicPr>
        <p:blipFill>
          <a:blip r:embed="rId3" cstate="print"/>
          <a:srcRect l="3159" r="9447"/>
          <a:stretch>
            <a:fillRect/>
          </a:stretch>
        </p:blipFill>
        <p:spPr bwMode="auto">
          <a:xfrm>
            <a:off x="4762491" y="1663246"/>
            <a:ext cx="7177444" cy="4619657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-3190940" y="7883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AND ROOF ASSEMBLY</a:t>
            </a:r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49</a:t>
            </a:fld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-3190940" y="94596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AND ROOF ASSEMBLY</a:t>
            </a:r>
          </a:p>
        </p:txBody>
      </p:sp>
      <p:pic>
        <p:nvPicPr>
          <p:cNvPr id="3074" name="Picture 2" descr="D:\Dropbox\235- SILVIA MANTOVANI\3- FOTO\27- foto stefan fotografo 1 luglio 22\interno\Cntr-5.jpg"/>
          <p:cNvPicPr>
            <a:picLocks noChangeAspect="1" noChangeArrowheads="1"/>
          </p:cNvPicPr>
          <p:nvPr/>
        </p:nvPicPr>
        <p:blipFill>
          <a:blip r:embed="rId2" cstate="print"/>
          <a:srcRect t="19163" b="16876"/>
          <a:stretch>
            <a:fillRect/>
          </a:stretch>
        </p:blipFill>
        <p:spPr bwMode="auto">
          <a:xfrm>
            <a:off x="666712" y="1000108"/>
            <a:ext cx="10333071" cy="49565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6143626" y="5572140"/>
            <a:ext cx="2047889" cy="41332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54" tIns="30477" rIns="60954" bIns="304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900" dirty="0">
              <a:solidFill>
                <a:schemeClr val="tx1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1" y="142197"/>
            <a:ext cx="12192001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WATERPROOF FOUNDATION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r="47468"/>
          <a:stretch>
            <a:fillRect/>
          </a:stretch>
        </p:blipFill>
        <p:spPr bwMode="auto">
          <a:xfrm>
            <a:off x="6360123" y="1586249"/>
            <a:ext cx="5831877" cy="527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Dropbox\03- COLLABORAZIONI PROGETTISTA\16-EVENTI\09-Conferenze Rothoblaas\01-TECNICA E PROGETTAZIONE DI STRUTTURE IN LEGNO\2-I 9 casi studio\4- CASTELBELFORTE 2018\02 IMPIANTI ESTERNI_page-0001.jpg"/>
          <p:cNvPicPr>
            <a:picLocks noChangeAspect="1" noChangeArrowheads="1"/>
          </p:cNvPicPr>
          <p:nvPr/>
        </p:nvPicPr>
        <p:blipFill>
          <a:blip r:embed="rId3"/>
          <a:srcRect l="86729" t="44287" r="1047" b="34425"/>
          <a:stretch>
            <a:fillRect/>
          </a:stretch>
        </p:blipFill>
        <p:spPr bwMode="auto">
          <a:xfrm>
            <a:off x="9678" y="2034540"/>
            <a:ext cx="6315270" cy="396959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icola\Dropbox\01_LAVORO\235- SILVIA MANTOVANI\3- FOTO\27- foto stefan fotografo 1 luglio 22\interno\Cntr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2797" y="962399"/>
            <a:ext cx="7306405" cy="5479804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190940" y="47298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AND ROOF ASSEMBLY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icola\Dropbox\01_LAVORO\235- SILVIA MANTOVANI\3- FOTO\27- foto stefan fotografo 1 luglio 22\interno\Cntr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030" y="803672"/>
            <a:ext cx="7773940" cy="5831211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190940" y="7883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AND ROOF ASSEMBLY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icola\Dropbox\01_LAVORO\235- SILVIA MANTOVANI\3- FOTO\27- foto stefan fotografo 1 luglio 22\interno\Cntr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4239" y="862989"/>
            <a:ext cx="7683522" cy="5762641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190940" y="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AND ROOF ASSEMBLY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icola\Dropbox\01_LAVORO\235- SILVIA MANTOVANI\3- FOTO\24- montaggio casa 21 giugno Linda Nicola e Matteo Bianchi\p_20220621_123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0692" y="942955"/>
            <a:ext cx="7266011" cy="5394463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714819" y="47601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AND ROOF ASSEMBLY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Nicola\Dropbox\01_LAVORO\235- SILVIA MANTOVANI\3- FOTO\24- montaggio casa 21 giugno Linda Nicola e Matteo Bianchi\p_20220621_123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48" y="914560"/>
            <a:ext cx="7312652" cy="5429090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714819" y="47601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AND ROOF ASSEMBLY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icola\Dropbox\01_LAVORO\235- SILVIA MANTOVANI\3- FOTO\24- montaggio casa 21 giugno Linda Nicola e Matteo Bianchi\p_20220621_123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5003" y="1034154"/>
            <a:ext cx="7341993" cy="5450874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190940" y="7883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AND ROOF ASSEMBLY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Nicola\Dropbox\01_LAVORO\235- SILVIA MANTOVANI\3- FOTO\24- montaggio casa 21 giugno Linda Nicola e Matteo Bianchi\P_20220621_124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4330" y="1102561"/>
            <a:ext cx="9138817" cy="5140584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190940" y="94596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WALLS AND ROOF ASSEMBLY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57</a:t>
            </a:fld>
            <a:endParaRPr lang="it-IT"/>
          </a:p>
        </p:txBody>
      </p:sp>
      <p:pic>
        <p:nvPicPr>
          <p:cNvPr id="4098" name="Picture 2" descr="D:\Dropbox\235- SILVIA MANTOVANI\3- FOTO\27- foto stefan fotografo 1 luglio 22\drone\Cntr-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0151" y="1174877"/>
            <a:ext cx="8953563" cy="5036807"/>
          </a:xfrm>
          <a:prstGeom prst="rect">
            <a:avLst/>
          </a:prstGeom>
          <a:noFill/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-3190940" y="63064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ROUGH STRUCTURE in SEVEN DAYS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icola\Dropbox\01_LAVORO\235- SILVIA MANTOVANI\3- FOTO\27- foto stefan fotografo 1 luglio 22\drone\Cntr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730" y="1097820"/>
            <a:ext cx="10068540" cy="5217601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-3190940" y="63064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ROUGH STRUCTURE in SEVEN DAYS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59</a:t>
            </a:fld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-3190940" y="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EXTERNAL STRAW COVERING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WITH FIBERWOOD</a:t>
            </a:r>
          </a:p>
        </p:txBody>
      </p:sp>
      <p:pic>
        <p:nvPicPr>
          <p:cNvPr id="5122" name="Picture 2" descr="D:\Dropbox\235- SILVIA MANTOVANI\3- FOTO\28- 7 luglio 2022 posa canna palustre e fissaggi metallici\P_20220707_123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823" y="1337514"/>
            <a:ext cx="9144064" cy="51435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4492" t="14583" r="12695" b="6250"/>
          <a:stretch>
            <a:fillRect/>
          </a:stretch>
        </p:blipFill>
        <p:spPr bwMode="auto">
          <a:xfrm>
            <a:off x="142834" y="965172"/>
            <a:ext cx="8048681" cy="546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Linda\Dropbox\nicola e linda\eventi 2021\03 Convention Arca 2021 7 10 2021\immagini\moduli.png"/>
          <p:cNvPicPr>
            <a:picLocks noChangeAspect="1" noChangeArrowheads="1"/>
          </p:cNvPicPr>
          <p:nvPr/>
        </p:nvPicPr>
        <p:blipFill>
          <a:blip r:embed="rId3"/>
          <a:srcRect l="5882" t="11399" r="53782"/>
          <a:stretch>
            <a:fillRect/>
          </a:stretch>
        </p:blipFill>
        <p:spPr bwMode="auto">
          <a:xfrm>
            <a:off x="8335594" y="1541017"/>
            <a:ext cx="3710158" cy="4444443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6143626" y="5572140"/>
            <a:ext cx="2047889" cy="41332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54" tIns="30477" rIns="60954" bIns="304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900" dirty="0">
              <a:solidFill>
                <a:schemeClr val="tx1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1" y="142197"/>
            <a:ext cx="12192001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  <a:cs typeface="+mj-cs"/>
              </a:rPr>
              <a:t>PREFABRICATED WOOD FRAME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60</a:t>
            </a:fld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-3190940" y="63064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REED PANEL BACKING BOARD</a:t>
            </a:r>
          </a:p>
        </p:txBody>
      </p:sp>
      <p:pic>
        <p:nvPicPr>
          <p:cNvPr id="4098" name="Picture 2" descr="D:\Dropbox\235- SILVIA MANTOVANI\3- FOTO\28- 7 luglio 2022 posa canna palustre e fissaggi metallici\P_20220707_123335.jpg"/>
          <p:cNvPicPr>
            <a:picLocks noChangeAspect="1" noChangeArrowheads="1"/>
          </p:cNvPicPr>
          <p:nvPr/>
        </p:nvPicPr>
        <p:blipFill>
          <a:blip r:embed="rId2" cstate="print"/>
          <a:srcRect t="4537"/>
          <a:stretch>
            <a:fillRect/>
          </a:stretch>
        </p:blipFill>
        <p:spPr bwMode="auto">
          <a:xfrm>
            <a:off x="1476342" y="1252028"/>
            <a:ext cx="9239315" cy="49613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4209362" y="2678584"/>
            <a:ext cx="2057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371600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6000" b="1" cap="all" dirty="0">
                <a:latin typeface="Bahnschrift SemiCondensed" pitchFamily="34" charset="0"/>
                <a:ea typeface="Verdana" pitchFamily="34" charset="0"/>
              </a:rPr>
              <a:t>… TRADITIONAL VS STRAW BUILDING …</a:t>
            </a:r>
          </a:p>
        </p:txBody>
      </p:sp>
    </p:spTree>
    <p:extLst>
      <p:ext uri="{BB962C8B-B14F-4D97-AF65-F5344CB8AC3E}">
        <p14:creationId xmlns:p14="http://schemas.microsoft.com/office/powerpoint/2010/main" val="29919661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62</a:t>
            </a:fld>
            <a:endParaRPr lang="it-IT"/>
          </a:p>
        </p:txBody>
      </p:sp>
      <p:sp>
        <p:nvSpPr>
          <p:cNvPr id="9" name="Rettangolo 5"/>
          <p:cNvSpPr>
            <a:spLocks noChangeArrowheads="1"/>
          </p:cNvSpPr>
          <p:nvPr/>
        </p:nvSpPr>
        <p:spPr bwMode="auto">
          <a:xfrm>
            <a:off x="316633" y="4664892"/>
            <a:ext cx="980108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914400" indent="-914400">
              <a:buAutoNum type="arabicParenR"/>
            </a:pPr>
            <a:r>
              <a:rPr lang="en-US" sz="4400" dirty="0">
                <a:latin typeface="Bahnschrift SemiBold Condensed" pitchFamily="34" charset="0"/>
                <a:cs typeface="Futura PT Book"/>
              </a:rPr>
              <a:t>EMPTY STEM, LIGHTWEIGHT AND VERY RESISTANT</a:t>
            </a:r>
          </a:p>
          <a:p>
            <a:pPr marL="914400" indent="-914400">
              <a:buAutoNum type="arabicParenR"/>
            </a:pPr>
            <a:r>
              <a:rPr lang="it-IT" sz="4400" dirty="0">
                <a:latin typeface="Bahnschrift SemiBold Condensed" pitchFamily="34" charset="0"/>
                <a:cs typeface="Futura PT Book"/>
              </a:rPr>
              <a:t>INCORPORATED CARBON</a:t>
            </a:r>
          </a:p>
          <a:p>
            <a:r>
              <a:rPr lang="it-IT" sz="4400" dirty="0">
                <a:latin typeface="Bahnschrift SemiBold Condensed" pitchFamily="34" charset="0"/>
                <a:cs typeface="Futura PT Book"/>
              </a:rPr>
              <a:t>3)   ABUNDANCE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0" y="94596"/>
            <a:ext cx="1219200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WHY BUILDING WITH STRAW?</a:t>
            </a:r>
          </a:p>
        </p:txBody>
      </p:sp>
      <p:pic>
        <p:nvPicPr>
          <p:cNvPr id="6" name="Immagine 5" descr="microscopi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2931" r="1522" b="22715"/>
          <a:stretch/>
        </p:blipFill>
        <p:spPr>
          <a:xfrm>
            <a:off x="3367428" y="859301"/>
            <a:ext cx="4954770" cy="3608528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8368496" y="1589659"/>
            <a:ext cx="3823504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3600" b="1" cap="all" dirty="0">
                <a:latin typeface="Bahnschrift SemiCondensed" pitchFamily="34" charset="0"/>
                <a:ea typeface="Verdana" pitchFamily="34" charset="0"/>
              </a:rPr>
              <a:t>STRAW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3600" b="1" u="sng" cap="all" dirty="0">
                <a:latin typeface="Bahnschrift SemiCondensed" pitchFamily="34" charset="0"/>
                <a:ea typeface="Verdana" pitchFamily="34" charset="0"/>
              </a:rPr>
              <a:t>NOT HAY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63</a:t>
            </a:fld>
            <a:endParaRPr lang="it-IT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auto">
          <a:xfrm>
            <a:off x="2530369" y="1275693"/>
            <a:ext cx="713126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3800" b="1" kern="0" dirty="0">
                <a:latin typeface="Century Gothic" pitchFamily="34" charset="0"/>
                <a:cs typeface="Arial" charset="0"/>
              </a:rPr>
              <a:t>C</a:t>
            </a:r>
            <a:r>
              <a:rPr lang="it-IT" sz="13800" b="1" kern="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O</a:t>
            </a:r>
            <a:r>
              <a:rPr lang="it-IT" sz="13800" b="1" kern="0" baseline="-2500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2</a:t>
            </a:r>
            <a:endParaRPr lang="it-IT" sz="9600" b="1" kern="0" baseline="-25000" dirty="0">
              <a:solidFill>
                <a:srgbClr val="FF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585952" y="4936925"/>
            <a:ext cx="110200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000000"/>
                </a:solidFill>
                <a:latin typeface="Bahnschrift SemiBold Condensed" pitchFamily="34" charset="0"/>
                <a:cs typeface="Arial" pitchFamily="34" charset="0"/>
              </a:rPr>
              <a:t>PLANTS LIKE CEREALS CAPTURE CARBON FROM THE ATMOSPHERE AND RELEASE OXYGEN</a:t>
            </a:r>
            <a:endParaRPr lang="it-IT" sz="4800" dirty="0">
              <a:solidFill>
                <a:srgbClr val="000000"/>
              </a:solidFill>
              <a:latin typeface="Bahnschrift SemiBold Condensed" pitchFamily="34" charset="0"/>
              <a:cs typeface="Arial" pitchFamily="34" charset="0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CHEMICAL COMPOSITION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64</a:t>
            </a:fld>
            <a:endParaRPr lang="it-IT"/>
          </a:p>
        </p:txBody>
      </p:sp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1419481" y="1194236"/>
            <a:ext cx="9810819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1500" b="1" kern="0" dirty="0">
                <a:latin typeface="Century Gothic" pitchFamily="34" charset="0"/>
                <a:cs typeface="Arial" charset="0"/>
              </a:rPr>
              <a:t>C    O</a:t>
            </a:r>
            <a:r>
              <a:rPr lang="it-IT" sz="11500" b="1" kern="0" baseline="-25000" dirty="0">
                <a:latin typeface="Century Gothic" pitchFamily="34" charset="0"/>
                <a:cs typeface="Arial" charset="0"/>
              </a:rPr>
              <a:t>2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3791744" y="3042262"/>
            <a:ext cx="26670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Futura PT Book" pitchFamily="34" charset="0"/>
                <a:cs typeface="Arial" pitchFamily="34" charset="0"/>
              </a:rPr>
              <a:t>Straw </a:t>
            </a:r>
          </a:p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Futura PT Book" pitchFamily="34" charset="0"/>
                <a:cs typeface="Arial" pitchFamily="34" charset="0"/>
              </a:rPr>
              <a:t>Wood </a:t>
            </a:r>
          </a:p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Futura PT Book" pitchFamily="34" charset="0"/>
                <a:cs typeface="Arial" pitchFamily="34" charset="0"/>
              </a:rPr>
              <a:t>Hemp </a:t>
            </a:r>
          </a:p>
        </p:txBody>
      </p:sp>
      <p:cxnSp>
        <p:nvCxnSpPr>
          <p:cNvPr id="19" name="Connettore 1 18"/>
          <p:cNvCxnSpPr/>
          <p:nvPr/>
        </p:nvCxnSpPr>
        <p:spPr>
          <a:xfrm flipH="1">
            <a:off x="6096000" y="2358406"/>
            <a:ext cx="1077" cy="1003552"/>
          </a:xfrm>
          <a:prstGeom prst="line">
            <a:avLst/>
          </a:prstGeom>
          <a:ln w="762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7152117" y="3390610"/>
            <a:ext cx="2667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Futura PT Book" pitchFamily="34" charset="0"/>
                <a:cs typeface="Arial" pitchFamily="34" charset="0"/>
              </a:rPr>
              <a:t>Oxygen</a:t>
            </a:r>
            <a:endParaRPr lang="en-US" sz="4000" b="1" dirty="0">
              <a:solidFill>
                <a:srgbClr val="000000"/>
              </a:solidFill>
              <a:latin typeface="Futura PT Book" pitchFamily="34" charset="0"/>
              <a:cs typeface="Arial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25669" y="5048250"/>
            <a:ext cx="117663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000000"/>
                </a:solidFill>
                <a:latin typeface="Bahnschrift SemiBold Condensed" pitchFamily="34" charset="0"/>
                <a:cs typeface="Arial" pitchFamily="34" charset="0"/>
              </a:rPr>
              <a:t>ANY NATURAL PROCESS WORKS BY INCORPORATING CARBON IN ITS MATERIALS, WHICH IS TAKEN FROM THE ATMOSPHERE</a:t>
            </a:r>
            <a:endParaRPr lang="it-IT" sz="4400" dirty="0">
              <a:solidFill>
                <a:srgbClr val="000000"/>
              </a:solidFill>
              <a:latin typeface="Bahnschrift SemiBold Condensed" pitchFamily="34" charset="0"/>
              <a:cs typeface="Arial" pitchFamily="34" charset="0"/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CHEMICAL COMPOSITION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65</a:t>
            </a:fld>
            <a:endParaRPr lang="it-IT"/>
          </a:p>
        </p:txBody>
      </p:sp>
      <p:sp>
        <p:nvSpPr>
          <p:cNvPr id="9" name="Rettangolo 3"/>
          <p:cNvSpPr>
            <a:spLocks noChangeArrowheads="1"/>
          </p:cNvSpPr>
          <p:nvPr/>
        </p:nvSpPr>
        <p:spPr bwMode="auto">
          <a:xfrm>
            <a:off x="1205361" y="3227484"/>
            <a:ext cx="98108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4000" dirty="0" err="1">
                <a:latin typeface="Futura PT Demi" pitchFamily="34" charset="0"/>
                <a:cs typeface="Arial" charset="0"/>
              </a:rPr>
              <a:t>carbon</a:t>
            </a:r>
            <a:endParaRPr lang="it-IT" sz="4000" dirty="0">
              <a:latin typeface="Futura PT Demi" pitchFamily="34" charset="0"/>
              <a:cs typeface="Arial" charset="0"/>
            </a:endParaRPr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397380" y="1197054"/>
            <a:ext cx="11239579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3800" b="1" kern="0" dirty="0">
                <a:latin typeface="Century Gothic" pitchFamily="34" charset="0"/>
                <a:cs typeface="Arial" charset="0"/>
              </a:rPr>
              <a:t>C</a:t>
            </a:r>
            <a:endParaRPr lang="it-IT" sz="13800" b="1" kern="0" baseline="-25000" dirty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4" name="Rettangolo 2"/>
          <p:cNvSpPr>
            <a:spLocks noChangeArrowheads="1"/>
          </p:cNvSpPr>
          <p:nvPr/>
        </p:nvSpPr>
        <p:spPr bwMode="auto">
          <a:xfrm>
            <a:off x="7961656" y="1444009"/>
            <a:ext cx="42303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000000"/>
                </a:solidFill>
                <a:latin typeface="Bahnschrift SemiBold Condensed" pitchFamily="34" charset="0"/>
                <a:cs typeface="Arial" pitchFamily="34" charset="0"/>
              </a:rPr>
              <a:t>Buildings </a:t>
            </a:r>
          </a:p>
          <a:p>
            <a:pPr>
              <a:defRPr/>
            </a:pPr>
            <a:r>
              <a:rPr lang="en-US" sz="4800" dirty="0">
                <a:solidFill>
                  <a:srgbClr val="000000"/>
                </a:solidFill>
                <a:latin typeface="Bahnschrift SemiBold Condensed" pitchFamily="34" charset="0"/>
                <a:cs typeface="Arial" pitchFamily="34" charset="0"/>
              </a:rPr>
              <a:t>“made of sky”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09600" y="4722721"/>
            <a:ext cx="12458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0000"/>
                </a:solidFill>
                <a:latin typeface="Bahnschrift SemiBold" pitchFamily="34" charset="0"/>
                <a:cs typeface="Arial" pitchFamily="34" charset="0"/>
              </a:rPr>
              <a:t>CARBON AS A BASE ELEMENT IN ARCHITECTURE</a:t>
            </a:r>
            <a:endParaRPr lang="it-IT" sz="4000" dirty="0">
              <a:solidFill>
                <a:srgbClr val="000000"/>
              </a:solidFill>
              <a:latin typeface="Bahnschrift SemiBold" pitchFamily="34" charset="0"/>
              <a:cs typeface="Arial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933508" y="5898704"/>
            <a:ext cx="10668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i="1" dirty="0">
                <a:solidFill>
                  <a:srgbClr val="000000"/>
                </a:solidFill>
                <a:latin typeface="+mj-lt"/>
                <a:cs typeface="Arial" pitchFamily="34" charset="0"/>
              </a:rPr>
              <a:t>B. King, The New </a:t>
            </a:r>
            <a:r>
              <a:rPr lang="it-IT" sz="2400" i="1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Carbon</a:t>
            </a:r>
            <a:r>
              <a:rPr lang="it-IT" sz="2400" i="1" dirty="0">
                <a:solidFill>
                  <a:srgbClr val="000000"/>
                </a:solidFill>
                <a:latin typeface="+mj-lt"/>
                <a:cs typeface="Arial" pitchFamily="34" charset="0"/>
              </a:rPr>
              <a:t> </a:t>
            </a:r>
            <a:r>
              <a:rPr lang="it-IT" sz="2400" i="1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Architecture</a:t>
            </a:r>
            <a:r>
              <a:rPr lang="it-IT" sz="2400" i="1" dirty="0">
                <a:solidFill>
                  <a:srgbClr val="000000"/>
                </a:solidFill>
                <a:latin typeface="+mj-lt"/>
                <a:cs typeface="Arial" pitchFamily="34" charset="0"/>
              </a:rPr>
              <a:t>, 2017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CHEMICAL COMPOSITION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66</a:t>
            </a:fld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33703" y="2806264"/>
            <a:ext cx="115245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rgbClr val="000000"/>
                </a:solidFill>
                <a:latin typeface="Bahnschrift SemiBold Condensed" pitchFamily="34" charset="0"/>
                <a:cs typeface="Arial" pitchFamily="34" charset="0"/>
              </a:rPr>
              <a:t>TRANSFORMING BUILDINGS FROM MAJOR CO2 PRODUCERS TO MAJOR CO2 ABSORBERS, </a:t>
            </a:r>
          </a:p>
          <a:p>
            <a:pPr>
              <a:defRPr/>
            </a:pPr>
            <a:r>
              <a:rPr lang="en-US" sz="5400" dirty="0">
                <a:solidFill>
                  <a:srgbClr val="000000"/>
                </a:solidFill>
                <a:latin typeface="Bahnschrift SemiBold Condensed" pitchFamily="34" charset="0"/>
                <a:cs typeface="Arial" pitchFamily="34" charset="0"/>
              </a:rPr>
              <a:t>THROUGH ORGANIC BUILDING MATERIALS.</a:t>
            </a:r>
            <a:endParaRPr lang="it-IT" sz="5400" dirty="0">
              <a:solidFill>
                <a:srgbClr val="000000"/>
              </a:solidFill>
              <a:latin typeface="Bahnschrift SemiBold Condensed" pitchFamily="34" charset="0"/>
              <a:cs typeface="Arial" pitchFamily="34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CHEMICAL COMPOSITION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67</a:t>
            </a:fld>
            <a:endParaRPr lang="it-IT"/>
          </a:p>
        </p:txBody>
      </p:sp>
      <p:sp>
        <p:nvSpPr>
          <p:cNvPr id="19" name="Rettangolo 2"/>
          <p:cNvSpPr>
            <a:spLocks noChangeArrowheads="1"/>
          </p:cNvSpPr>
          <p:nvPr/>
        </p:nvSpPr>
        <p:spPr bwMode="auto">
          <a:xfrm>
            <a:off x="-1424294" y="5291616"/>
            <a:ext cx="150405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000000"/>
                </a:solidFill>
                <a:latin typeface="Bahnschrift SemiBold Condensed" pitchFamily="34" charset="0"/>
                <a:cs typeface="Arial" pitchFamily="34" charset="0"/>
              </a:rPr>
              <a:t>A CARBON TONNE IN THE SHAPE OF STRAW FIELD </a:t>
            </a:r>
          </a:p>
          <a:p>
            <a:pPr algn="ctr">
              <a:defRPr/>
            </a:pPr>
            <a:r>
              <a:rPr lang="en-US" sz="4800" dirty="0">
                <a:solidFill>
                  <a:srgbClr val="000000"/>
                </a:solidFill>
                <a:latin typeface="Bahnschrift SemiBold Condensed" pitchFamily="34" charset="0"/>
                <a:cs typeface="Arial" pitchFamily="34" charset="0"/>
              </a:rPr>
              <a:t>AVOIDS THE EMISSION OF 3.67 TONNES OF CARBON DIOXIDE</a:t>
            </a:r>
            <a:endParaRPr lang="it-IT" sz="4800" dirty="0">
              <a:solidFill>
                <a:srgbClr val="000000"/>
              </a:solidFill>
              <a:latin typeface="Bahnschrift SemiBold Condensed" pitchFamily="34" charset="0"/>
              <a:cs typeface="Arial" pitchFamily="34" charset="0"/>
            </a:endParaRPr>
          </a:p>
        </p:txBody>
      </p:sp>
      <p:grpSp>
        <p:nvGrpSpPr>
          <p:cNvPr id="32" name="Gruppo 31"/>
          <p:cNvGrpSpPr/>
          <p:nvPr/>
        </p:nvGrpSpPr>
        <p:grpSpPr>
          <a:xfrm>
            <a:off x="1853076" y="1481959"/>
            <a:ext cx="9781882" cy="3600426"/>
            <a:chOff x="1648118" y="2332299"/>
            <a:chExt cx="7981727" cy="2750086"/>
          </a:xfrm>
        </p:grpSpPr>
        <p:sp>
          <p:nvSpPr>
            <p:cNvPr id="28" name="Ovale 27"/>
            <p:cNvSpPr/>
            <p:nvPr/>
          </p:nvSpPr>
          <p:spPr>
            <a:xfrm>
              <a:off x="2296190" y="2960962"/>
              <a:ext cx="2121423" cy="2121423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4896009" y="2332299"/>
              <a:ext cx="2661497" cy="26614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ttangolo 29"/>
            <p:cNvSpPr>
              <a:spLocks noChangeArrowheads="1"/>
            </p:cNvSpPr>
            <p:nvPr/>
          </p:nvSpPr>
          <p:spPr bwMode="auto">
            <a:xfrm>
              <a:off x="2843808" y="2915543"/>
              <a:ext cx="6786037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7200" kern="0" dirty="0">
                  <a:latin typeface="Century Gothic" pitchFamily="34" charset="0"/>
                  <a:cs typeface="Arial" charset="0"/>
                </a:rPr>
                <a:t>3,67 </a:t>
              </a:r>
            </a:p>
            <a:p>
              <a:pPr algn="ctr"/>
              <a:r>
                <a:rPr lang="it-IT" sz="2400" kern="0" dirty="0">
                  <a:latin typeface="Futura PT Book" pitchFamily="34" charset="0"/>
                  <a:cs typeface="Arial" charset="0"/>
                </a:rPr>
                <a:t>t di CO</a:t>
              </a:r>
              <a:r>
                <a:rPr lang="it-IT" sz="2400" kern="0" baseline="-25000" dirty="0">
                  <a:latin typeface="Futura PT Book" pitchFamily="34" charset="0"/>
                  <a:cs typeface="Arial" charset="0"/>
                </a:rPr>
                <a:t>2</a:t>
              </a:r>
              <a:endParaRPr lang="it-IT" sz="6600" kern="0" baseline="-25000" dirty="0">
                <a:latin typeface="Futura PT Book" pitchFamily="34" charset="0"/>
                <a:cs typeface="Arial" charset="0"/>
              </a:endParaRPr>
            </a:p>
          </p:txBody>
        </p:sp>
        <p:sp>
          <p:nvSpPr>
            <p:cNvPr id="31" name="Rettangolo 30"/>
            <p:cNvSpPr>
              <a:spLocks noChangeArrowheads="1"/>
            </p:cNvSpPr>
            <p:nvPr/>
          </p:nvSpPr>
          <p:spPr bwMode="auto">
            <a:xfrm>
              <a:off x="1648118" y="3351269"/>
              <a:ext cx="3571900" cy="126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4400" b="1" kern="0" dirty="0">
                  <a:latin typeface="Century Gothic" pitchFamily="34" charset="0"/>
                  <a:cs typeface="Arial" charset="0"/>
                </a:rPr>
                <a:t>1</a:t>
              </a:r>
              <a:endParaRPr lang="it-IT" sz="8800" b="1" kern="0" dirty="0">
                <a:latin typeface="Century Gothic" pitchFamily="34" charset="0"/>
                <a:cs typeface="Arial" charset="0"/>
              </a:endParaRPr>
            </a:p>
            <a:p>
              <a:pPr algn="ctr"/>
              <a:r>
                <a:rPr lang="it-IT" sz="3200" kern="0" dirty="0">
                  <a:latin typeface="Futura PT Book" pitchFamily="34" charset="0"/>
                  <a:cs typeface="Arial" charset="0"/>
                </a:rPr>
                <a:t>t di C</a:t>
              </a:r>
              <a:endParaRPr lang="it-IT" sz="8000" kern="0" baseline="-25000" dirty="0">
                <a:latin typeface="Futura PT Book" pitchFamily="34" charset="0"/>
                <a:cs typeface="Arial" charset="0"/>
              </a:endParaRPr>
            </a:p>
          </p:txBody>
        </p:sp>
      </p:grpSp>
      <p:sp>
        <p:nvSpPr>
          <p:cNvPr id="10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CHEMICAL COMPOSITION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2765413" y="1310961"/>
            <a:ext cx="61366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400" dirty="0">
                <a:latin typeface="Bahnschrift SemiBold Condensed" pitchFamily="34" charset="0"/>
                <a:cs typeface="Futura PT Book"/>
              </a:rPr>
              <a:t>STRAW IS 40% MADE OF CARBON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2303362" y="2287631"/>
            <a:ext cx="8668573" cy="4152628"/>
            <a:chOff x="931762" y="2602942"/>
            <a:chExt cx="8668573" cy="4152628"/>
          </a:xfrm>
        </p:grpSpPr>
        <p:sp>
          <p:nvSpPr>
            <p:cNvPr id="22" name="Rettangolo 21"/>
            <p:cNvSpPr/>
            <p:nvPr/>
          </p:nvSpPr>
          <p:spPr>
            <a:xfrm>
              <a:off x="3702679" y="2602942"/>
              <a:ext cx="1724498" cy="1621029"/>
            </a:xfrm>
            <a:prstGeom prst="rect">
              <a:avLst/>
            </a:prstGeom>
            <a:solidFill>
              <a:srgbClr val="FFFF6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ttangolo 22"/>
            <p:cNvSpPr>
              <a:spLocks noChangeArrowheads="1"/>
            </p:cNvSpPr>
            <p:nvPr/>
          </p:nvSpPr>
          <p:spPr bwMode="auto">
            <a:xfrm>
              <a:off x="2781965" y="2702952"/>
              <a:ext cx="3571900" cy="113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4000" b="1" kern="0" dirty="0">
                  <a:latin typeface="Century Gothic" pitchFamily="34" charset="0"/>
                  <a:cs typeface="Arial" charset="0"/>
                </a:rPr>
                <a:t>1</a:t>
              </a:r>
              <a:r>
                <a:rPr lang="it-IT" sz="2800" kern="0" dirty="0">
                  <a:latin typeface="Futura PT Book" pitchFamily="34" charset="0"/>
                  <a:cs typeface="Arial" charset="0"/>
                </a:rPr>
                <a:t>ha </a:t>
              </a:r>
            </a:p>
            <a:p>
              <a:pPr algn="ctr"/>
              <a:r>
                <a:rPr lang="it-IT" sz="2800" kern="0" dirty="0">
                  <a:latin typeface="Futura PT Book" pitchFamily="34" charset="0"/>
                  <a:cs typeface="Arial" charset="0"/>
                </a:rPr>
                <a:t>(3 t </a:t>
              </a:r>
              <a:r>
                <a:rPr lang="it-IT" sz="2800" kern="0" dirty="0" err="1">
                  <a:latin typeface="Futura PT Book" pitchFamily="34" charset="0"/>
                  <a:cs typeface="Arial" charset="0"/>
                </a:rPr>
                <a:t>straw</a:t>
              </a:r>
              <a:r>
                <a:rPr lang="it-IT" sz="2800" kern="0" dirty="0">
                  <a:latin typeface="Futura PT Book" pitchFamily="34" charset="0"/>
                  <a:cs typeface="Arial" charset="0"/>
                </a:rPr>
                <a:t>)</a:t>
              </a:r>
              <a:endParaRPr lang="it-IT" sz="7200" kern="0" baseline="-25000" dirty="0">
                <a:latin typeface="Futura PT Book" pitchFamily="34" charset="0"/>
                <a:cs typeface="Arial" charset="0"/>
              </a:endParaRPr>
            </a:p>
          </p:txBody>
        </p:sp>
        <p:cxnSp>
          <p:nvCxnSpPr>
            <p:cNvPr id="24" name="Connettore 2 23"/>
            <p:cNvCxnSpPr/>
            <p:nvPr/>
          </p:nvCxnSpPr>
          <p:spPr>
            <a:xfrm flipH="1">
              <a:off x="2807349" y="3413457"/>
              <a:ext cx="513596" cy="555238"/>
            </a:xfrm>
            <a:prstGeom prst="straightConnector1">
              <a:avLst/>
            </a:prstGeom>
            <a:ln w="57150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35"/>
            <p:cNvCxnSpPr/>
            <p:nvPr/>
          </p:nvCxnSpPr>
          <p:spPr>
            <a:xfrm>
              <a:off x="5667799" y="3413457"/>
              <a:ext cx="371983" cy="428629"/>
            </a:xfrm>
            <a:prstGeom prst="straightConnector1">
              <a:avLst/>
            </a:prstGeom>
            <a:ln w="57150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e 36"/>
            <p:cNvSpPr/>
            <p:nvPr/>
          </p:nvSpPr>
          <p:spPr>
            <a:xfrm>
              <a:off x="1566189" y="3968695"/>
              <a:ext cx="1625404" cy="1625404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Rettangolo 37"/>
            <p:cNvSpPr>
              <a:spLocks noChangeArrowheads="1"/>
            </p:cNvSpPr>
            <p:nvPr/>
          </p:nvSpPr>
          <p:spPr bwMode="auto">
            <a:xfrm>
              <a:off x="1023755" y="4253877"/>
              <a:ext cx="2678924" cy="113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3600" b="1" kern="0" dirty="0">
                  <a:latin typeface="Century Gothic" pitchFamily="34" charset="0"/>
                  <a:cs typeface="Arial" charset="0"/>
                </a:rPr>
                <a:t>1,2</a:t>
              </a:r>
              <a:endParaRPr lang="it-IT" sz="7200" b="1" kern="0" dirty="0">
                <a:latin typeface="Century Gothic" pitchFamily="34" charset="0"/>
                <a:cs typeface="Arial" charset="0"/>
              </a:endParaRPr>
            </a:p>
            <a:p>
              <a:pPr algn="ctr"/>
              <a:r>
                <a:rPr lang="it-IT" sz="3200" kern="0" dirty="0">
                  <a:latin typeface="Futura PT Book" pitchFamily="34" charset="0"/>
                  <a:cs typeface="Arial" charset="0"/>
                </a:rPr>
                <a:t>t C</a:t>
              </a:r>
              <a:endParaRPr lang="it-IT" sz="11500" kern="0" baseline="-25000" dirty="0">
                <a:latin typeface="Futura PT Book" pitchFamily="34" charset="0"/>
                <a:cs typeface="Arial" charset="0"/>
              </a:endParaRPr>
            </a:p>
          </p:txBody>
        </p:sp>
        <p:sp>
          <p:nvSpPr>
            <p:cNvPr id="39" name="Ovale 38"/>
            <p:cNvSpPr/>
            <p:nvPr/>
          </p:nvSpPr>
          <p:spPr>
            <a:xfrm>
              <a:off x="5715000" y="3718615"/>
              <a:ext cx="2513735" cy="251373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Rettangolo 39"/>
            <p:cNvSpPr>
              <a:spLocks noChangeArrowheads="1"/>
            </p:cNvSpPr>
            <p:nvPr/>
          </p:nvSpPr>
          <p:spPr bwMode="auto">
            <a:xfrm>
              <a:off x="4328888" y="4273853"/>
              <a:ext cx="5271447" cy="16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6600" kern="0" dirty="0">
                  <a:latin typeface="Century Gothic" pitchFamily="34" charset="0"/>
                  <a:cs typeface="Arial" charset="0"/>
                </a:rPr>
                <a:t>4,40 </a:t>
              </a:r>
            </a:p>
            <a:p>
              <a:pPr algn="ctr"/>
              <a:r>
                <a:rPr lang="it-IT" sz="3200" kern="0" dirty="0">
                  <a:latin typeface="Futura PT Book" pitchFamily="34" charset="0"/>
                  <a:cs typeface="Arial" charset="0"/>
                </a:rPr>
                <a:t>t  CO</a:t>
              </a:r>
              <a:r>
                <a:rPr lang="it-IT" sz="3200" kern="0" baseline="-25000" dirty="0">
                  <a:latin typeface="Futura PT Book" pitchFamily="34" charset="0"/>
                  <a:cs typeface="Arial" charset="0"/>
                </a:rPr>
                <a:t>2</a:t>
              </a:r>
              <a:endParaRPr lang="it-IT" sz="8000" kern="0" baseline="-25000" dirty="0">
                <a:latin typeface="Futura PT Book" pitchFamily="34" charset="0"/>
                <a:cs typeface="Arial" charset="0"/>
              </a:endParaRPr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931762" y="5689625"/>
              <a:ext cx="2887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3200" b="1" dirty="0">
                  <a:latin typeface="Futura PT Book"/>
                  <a:cs typeface="Futura PT Book"/>
                </a:rPr>
                <a:t>IF I USE STRAW</a:t>
              </a:r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5715000" y="6232350"/>
              <a:ext cx="28407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2800" b="1" dirty="0">
                  <a:latin typeface="Futura PT Book"/>
                  <a:cs typeface="Futura PT Book"/>
                </a:rPr>
                <a:t>IF I BURN STRAW</a:t>
              </a:r>
            </a:p>
          </p:txBody>
        </p:sp>
      </p:grpSp>
      <p:sp>
        <p:nvSpPr>
          <p:cNvPr id="15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CHEMICAL COMPOSITION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69</a:t>
            </a:fld>
            <a:endParaRPr lang="it-IT"/>
          </a:p>
        </p:txBody>
      </p:sp>
      <p:sp>
        <p:nvSpPr>
          <p:cNvPr id="14" name="Ho proposto al committente di fare il calcolo  in regime dinamico dei consumi energetici reali dell’edificio che andrà costruito."/>
          <p:cNvSpPr txBox="1">
            <a:spLocks/>
          </p:cNvSpPr>
          <p:nvPr/>
        </p:nvSpPr>
        <p:spPr>
          <a:xfrm>
            <a:off x="1555602" y="1882066"/>
            <a:ext cx="9664192" cy="39354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57200">
              <a:lnSpc>
                <a:spcPts val="8500"/>
              </a:lnSpc>
              <a:spcBef>
                <a:spcPts val="2800"/>
              </a:spcBef>
              <a:buSzTx/>
              <a:buNone/>
              <a:defRPr sz="4700"/>
            </a:lvl1pPr>
          </a:lstStyle>
          <a:p>
            <a:pPr lvl="0">
              <a:lnSpc>
                <a:spcPct val="120000"/>
              </a:lnSpc>
              <a:defRPr/>
            </a:pPr>
            <a:r>
              <a:rPr lang="en-US" sz="4000" dirty="0">
                <a:latin typeface="Bahnschrift SemiBold Condensed" pitchFamily="34" charset="0"/>
              </a:rPr>
              <a:t>AN OLD 100 SQM HOUSE WITH GAS SYSTEM EMITS ABOUT 0.5 TONNES OF CO2 EACH YEAR (FROM 50 TO 70 KG CO2/SQM YEAR).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4000" dirty="0">
                <a:latin typeface="Bahnschrift SemiBold Condensed" pitchFamily="34" charset="0"/>
              </a:rPr>
              <a:t>A STRAW HOUSE CAPTURES THE EMISSIONS OF ABOUT 25 YEARS OF CO2 OF AN OLD GAS HOUSE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SemiBold Condensed" pitchFamily="34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CHEMICAL COMPOSITION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10244" name="Picture 4" descr="D:\Dropbox\145- SAMUELE GAZZANI CASTELBELFORTE\11- PROGETTO ESECUTIVO\FERRARI\08- definitivo ferrari 07-11-2019\19047_esec1.png"/>
          <p:cNvPicPr>
            <a:picLocks noChangeAspect="1" noChangeArrowheads="1"/>
          </p:cNvPicPr>
          <p:nvPr/>
        </p:nvPicPr>
        <p:blipFill>
          <a:blip r:embed="rId2"/>
          <a:srcRect l="3384" r="3482"/>
          <a:stretch>
            <a:fillRect/>
          </a:stretch>
        </p:blipFill>
        <p:spPr bwMode="auto">
          <a:xfrm>
            <a:off x="190458" y="917828"/>
            <a:ext cx="7000925" cy="3985594"/>
          </a:xfrm>
          <a:prstGeom prst="rect">
            <a:avLst/>
          </a:prstGeom>
          <a:noFill/>
        </p:spPr>
      </p:pic>
      <p:pic>
        <p:nvPicPr>
          <p:cNvPr id="10243" name="Picture 3" descr="D:\Dropbox\145- SAMUELE GAZZANI CASTELBELFORTE\11- PROGETTO ESECUTIVO\FERRARI\08- definitivo ferrari 07-11-2019\19047_esec9.png"/>
          <p:cNvPicPr>
            <a:picLocks noChangeAspect="1" noChangeArrowheads="1"/>
          </p:cNvPicPr>
          <p:nvPr/>
        </p:nvPicPr>
        <p:blipFill>
          <a:blip r:embed="rId3" cstate="print"/>
          <a:srcRect t="3583" r="20767"/>
          <a:stretch>
            <a:fillRect/>
          </a:stretch>
        </p:blipFill>
        <p:spPr bwMode="auto">
          <a:xfrm>
            <a:off x="6619879" y="2938974"/>
            <a:ext cx="5318121" cy="3431245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94595" y="110665"/>
            <a:ext cx="11997559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PREFABRICATED WOOD FRAME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70</a:t>
            </a:fld>
            <a:endParaRPr lang="it-IT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1452959" y="5641886"/>
            <a:ext cx="9566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dirty="0">
                <a:latin typeface="Bahnschrift SemiBold Condensed" pitchFamily="34" charset="0"/>
                <a:cs typeface="Futura PT Book"/>
              </a:rPr>
              <a:t>TO BUILD A STRAW HOUSE YOU NEED 3 HECTARES OF LAND</a:t>
            </a:r>
            <a:endParaRPr lang="it-IT" sz="4000" dirty="0">
              <a:latin typeface="+mj-lt"/>
              <a:cs typeface="Futura PT Book"/>
            </a:endParaRPr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STRAW, AN ABUNDANT MATERIAL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2071251" y="1598932"/>
            <a:ext cx="8049497" cy="3660136"/>
            <a:chOff x="1567469" y="3353337"/>
            <a:chExt cx="6290680" cy="2640096"/>
          </a:xfrm>
        </p:grpSpPr>
        <p:pic>
          <p:nvPicPr>
            <p:cNvPr id="22" name="Immagine 21" descr="19222620_1357198807727862_2319638442492167788_o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0" t="47801" r="48203" b="24074"/>
            <a:stretch/>
          </p:blipFill>
          <p:spPr>
            <a:xfrm>
              <a:off x="5286381" y="3353337"/>
              <a:ext cx="2571768" cy="2640096"/>
            </a:xfrm>
            <a:prstGeom prst="rect">
              <a:avLst/>
            </a:prstGeom>
          </p:spPr>
        </p:pic>
        <p:sp>
          <p:nvSpPr>
            <p:cNvPr id="23" name="Rettangolo 22"/>
            <p:cNvSpPr/>
            <p:nvPr/>
          </p:nvSpPr>
          <p:spPr>
            <a:xfrm>
              <a:off x="1825861" y="3560033"/>
              <a:ext cx="2588723" cy="2433400"/>
            </a:xfrm>
            <a:prstGeom prst="rect">
              <a:avLst/>
            </a:prstGeom>
            <a:solidFill>
              <a:srgbClr val="FFFF3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/>
            <p:cNvSpPr>
              <a:spLocks noChangeArrowheads="1"/>
            </p:cNvSpPr>
            <p:nvPr/>
          </p:nvSpPr>
          <p:spPr bwMode="auto">
            <a:xfrm>
              <a:off x="1567469" y="4282341"/>
              <a:ext cx="2928958" cy="555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4400" b="1" dirty="0">
                  <a:solidFill>
                    <a:sysClr val="windowText" lastClr="000000"/>
                  </a:solidFill>
                  <a:latin typeface="Futura PT Book"/>
                  <a:cs typeface="Futura PT Book"/>
                </a:rPr>
                <a:t>3 HECTARES</a:t>
              </a: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pic>
        <p:nvPicPr>
          <p:cNvPr id="6" name="Picture 2" descr="C:\Users\nicopret\Dropbox\00_nicola e linda\15-pubblicazioni\1- rebuild 2017\Immagine 1-nicola preti.jpg"/>
          <p:cNvPicPr>
            <a:picLocks noChangeAspect="1" noChangeArrowheads="1"/>
          </p:cNvPicPr>
          <p:nvPr/>
        </p:nvPicPr>
        <p:blipFill>
          <a:blip r:embed="rId4" cstate="print"/>
          <a:srcRect t="6232"/>
          <a:stretch>
            <a:fillRect/>
          </a:stretch>
        </p:blipFill>
        <p:spPr bwMode="auto">
          <a:xfrm>
            <a:off x="1481959" y="784498"/>
            <a:ext cx="8954832" cy="5936977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1979271" y="1157468"/>
            <a:ext cx="4282633" cy="1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9661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72</a:t>
            </a:fld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8661286" y="6062202"/>
            <a:ext cx="3375375" cy="30296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hangingPunct="0"/>
            <a:endParaRPr lang="it-IT" sz="1500" dirty="0">
              <a:solidFill>
                <a:srgbClr val="FFFFFF"/>
              </a:solidFill>
              <a:sym typeface="Helvetica Neue Medium"/>
            </a:endParaRPr>
          </a:p>
        </p:txBody>
      </p:sp>
      <p:grpSp>
        <p:nvGrpSpPr>
          <p:cNvPr id="34" name="Gruppo 33"/>
          <p:cNvGrpSpPr/>
          <p:nvPr/>
        </p:nvGrpSpPr>
        <p:grpSpPr>
          <a:xfrm>
            <a:off x="0" y="868101"/>
            <a:ext cx="9653273" cy="5362284"/>
            <a:chOff x="209524" y="2665880"/>
            <a:chExt cx="9075699" cy="3545482"/>
          </a:xfrm>
        </p:grpSpPr>
        <p:pic>
          <p:nvPicPr>
            <p:cNvPr id="14" name="Immagine 13" descr="0084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73" t="49543" r="16956" b="24276"/>
            <a:stretch/>
          </p:blipFill>
          <p:spPr>
            <a:xfrm>
              <a:off x="8033391" y="2968512"/>
              <a:ext cx="1251832" cy="2725996"/>
            </a:xfrm>
            <a:prstGeom prst="rect">
              <a:avLst/>
            </a:prstGeom>
          </p:spPr>
        </p:pic>
        <p:pic>
          <p:nvPicPr>
            <p:cNvPr id="22" name="Immagine 21" descr="0084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7" t="51264" r="49922" b="27881"/>
            <a:stretch/>
          </p:blipFill>
          <p:spPr>
            <a:xfrm>
              <a:off x="2151893" y="2665880"/>
              <a:ext cx="5468107" cy="2822912"/>
            </a:xfrm>
            <a:prstGeom prst="rect">
              <a:avLst/>
            </a:prstGeom>
          </p:spPr>
        </p:pic>
        <p:sp>
          <p:nvSpPr>
            <p:cNvPr id="25" name="Rettangolo 24"/>
            <p:cNvSpPr/>
            <p:nvPr/>
          </p:nvSpPr>
          <p:spPr>
            <a:xfrm rot="298494">
              <a:off x="209524" y="5226797"/>
              <a:ext cx="8598811" cy="30296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51" hangingPunct="0"/>
              <a:endParaRPr lang="it-IT" sz="1500" dirty="0">
                <a:solidFill>
                  <a:srgbClr val="FFFFFF"/>
                </a:solidFill>
                <a:sym typeface="Helvetica Neue Medium"/>
              </a:endParaRPr>
            </a:p>
          </p:txBody>
        </p:sp>
        <p:grpSp>
          <p:nvGrpSpPr>
            <p:cNvPr id="30" name="Gruppo 29"/>
            <p:cNvGrpSpPr/>
            <p:nvPr/>
          </p:nvGrpSpPr>
          <p:grpSpPr>
            <a:xfrm>
              <a:off x="1921010" y="5784254"/>
              <a:ext cx="6465719" cy="427108"/>
              <a:chOff x="1921010" y="5784254"/>
              <a:chExt cx="6465719" cy="427108"/>
            </a:xfrm>
          </p:grpSpPr>
          <p:pic>
            <p:nvPicPr>
              <p:cNvPr id="23" name="Immagine 22" descr="0084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7" t="82153" r="38258" b="14708"/>
              <a:stretch/>
            </p:blipFill>
            <p:spPr>
              <a:xfrm>
                <a:off x="1921010" y="5784254"/>
                <a:ext cx="5996396" cy="356168"/>
              </a:xfrm>
              <a:prstGeom prst="rect">
                <a:avLst/>
              </a:prstGeom>
            </p:spPr>
          </p:pic>
          <p:sp>
            <p:nvSpPr>
              <p:cNvPr id="31" name="Rettangolo 30"/>
              <p:cNvSpPr/>
              <p:nvPr/>
            </p:nvSpPr>
            <p:spPr>
              <a:xfrm>
                <a:off x="2604622" y="5820391"/>
                <a:ext cx="1252789" cy="39097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lIns="64291" tIns="32146" rIns="64291" bIns="32146">
                <a:spAutoFit/>
              </a:bodyPr>
              <a:lstStyle/>
              <a:p>
                <a:r>
                  <a:rPr lang="it-IT" sz="2800" dirty="0">
                    <a:latin typeface="Futura PT Book"/>
                    <a:cs typeface="Futura PT Book"/>
                  </a:rPr>
                  <a:t>BRICK</a:t>
                </a:r>
              </a:p>
            </p:txBody>
          </p:sp>
          <p:sp>
            <p:nvSpPr>
              <p:cNvPr id="32" name="Rettangolo 31"/>
              <p:cNvSpPr/>
              <p:nvPr/>
            </p:nvSpPr>
            <p:spPr>
              <a:xfrm>
                <a:off x="4339254" y="5810773"/>
                <a:ext cx="1252789" cy="39097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lIns="64291" tIns="32146" rIns="64291" bIns="32146">
                <a:spAutoFit/>
              </a:bodyPr>
              <a:lstStyle/>
              <a:p>
                <a:pPr algn="l"/>
                <a:r>
                  <a:rPr lang="it-IT" sz="2800" dirty="0">
                    <a:latin typeface="Futura PT Book"/>
                    <a:cs typeface="Futura PT Book"/>
                  </a:rPr>
                  <a:t>WOOD</a:t>
                </a:r>
              </a:p>
            </p:txBody>
          </p:sp>
          <p:sp>
            <p:nvSpPr>
              <p:cNvPr id="33" name="Rettangolo 32"/>
              <p:cNvSpPr/>
              <p:nvPr/>
            </p:nvSpPr>
            <p:spPr>
              <a:xfrm>
                <a:off x="6314807" y="5810774"/>
                <a:ext cx="2071922" cy="39097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lIns="64291" tIns="32146" rIns="64291" bIns="32146">
                <a:spAutoFit/>
              </a:bodyPr>
              <a:lstStyle/>
              <a:p>
                <a:pPr algn="l"/>
                <a:r>
                  <a:rPr lang="it-IT" sz="2800" dirty="0">
                    <a:latin typeface="Futura PT Book"/>
                    <a:cs typeface="Futura PT Book"/>
                  </a:rPr>
                  <a:t>STRAW BALE</a:t>
                </a:r>
              </a:p>
            </p:txBody>
          </p:sp>
        </p:grpSp>
      </p:grpSp>
      <p:sp>
        <p:nvSpPr>
          <p:cNvPr id="29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CO2 ABSORPTION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73</a:t>
            </a:fld>
            <a:endParaRPr lang="it-IT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93816" y="6264496"/>
            <a:ext cx="7188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sz="1400" dirty="0">
                <a:latin typeface="+mj-lt"/>
              </a:rPr>
              <a:t>Fonte: Software LCA Arca</a:t>
            </a:r>
          </a:p>
        </p:txBody>
      </p:sp>
      <p:cxnSp>
        <p:nvCxnSpPr>
          <p:cNvPr id="11" name="Connettore 1 10"/>
          <p:cNvCxnSpPr/>
          <p:nvPr/>
        </p:nvCxnSpPr>
        <p:spPr>
          <a:xfrm rot="5400000">
            <a:off x="3752220" y="4513956"/>
            <a:ext cx="4687560" cy="211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39349" y="2171234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Futura PT Heavy" pitchFamily="34" charset="0"/>
              </a:rPr>
              <a:t>ROCK WOOL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384032" y="2171234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C000"/>
                </a:solidFill>
                <a:latin typeface="Futura PT Heavy" pitchFamily="34" charset="0"/>
              </a:rPr>
              <a:t>STRAW BALE</a:t>
            </a:r>
          </a:p>
        </p:txBody>
      </p:sp>
      <p:pic>
        <p:nvPicPr>
          <p:cNvPr id="15" name="Picture 2" descr="C:\Users\nicopret\Desktop\lodovico\sognare-pagl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5268" y="2604304"/>
            <a:ext cx="3850879" cy="2234993"/>
          </a:xfrm>
          <a:prstGeom prst="rect">
            <a:avLst/>
          </a:prstGeom>
          <a:noFill/>
        </p:spPr>
      </p:pic>
      <p:pic>
        <p:nvPicPr>
          <p:cNvPr id="16" name="Picture 3" descr="C:\Users\nicopret\Desktop\lodovico\ibpl100400612_bhuMrv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413" y="2679850"/>
            <a:ext cx="4224368" cy="1900966"/>
          </a:xfrm>
          <a:prstGeom prst="rect">
            <a:avLst/>
          </a:prstGeom>
          <a:noFill/>
        </p:spPr>
      </p:pic>
      <p:sp>
        <p:nvSpPr>
          <p:cNvPr id="18" name="CasellaDiTesto 17"/>
          <p:cNvSpPr txBox="1"/>
          <p:nvPr/>
        </p:nvSpPr>
        <p:spPr>
          <a:xfrm>
            <a:off x="861264" y="4869161"/>
            <a:ext cx="4850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Futura PT Heavy" pitchFamily="34" charset="0"/>
              </a:rPr>
              <a:t>TO PRODUCE1 kg: </a:t>
            </a:r>
          </a:p>
          <a:p>
            <a:r>
              <a:rPr lang="it-IT" sz="2400" dirty="0">
                <a:solidFill>
                  <a:srgbClr val="FF0000"/>
                </a:solidFill>
                <a:latin typeface="Futura PT Heavy" pitchFamily="34" charset="0"/>
              </a:rPr>
              <a:t>1,3 kg CO</a:t>
            </a:r>
            <a:r>
              <a:rPr lang="it-IT" sz="2400" baseline="-25000" dirty="0">
                <a:solidFill>
                  <a:srgbClr val="FF0000"/>
                </a:solidFill>
                <a:latin typeface="Futura PT Heavy" pitchFamily="34" charset="0"/>
              </a:rPr>
              <a:t>2</a:t>
            </a:r>
          </a:p>
          <a:p>
            <a:r>
              <a:rPr lang="it-IT" sz="2400" dirty="0">
                <a:solidFill>
                  <a:srgbClr val="FF0000"/>
                </a:solidFill>
                <a:latin typeface="Futura PT Heavy" pitchFamily="34" charset="0"/>
              </a:rPr>
              <a:t>17,2 MJ ENERGY</a:t>
            </a:r>
            <a:endParaRPr lang="it-IT" sz="2400" dirty="0">
              <a:solidFill>
                <a:srgbClr val="FF0000"/>
              </a:solidFill>
              <a:latin typeface="Futura PT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813925" y="4869160"/>
            <a:ext cx="5568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C000"/>
                </a:solidFill>
                <a:latin typeface="Futura PT Heavy" pitchFamily="34" charset="0"/>
              </a:rPr>
              <a:t>TO PRODUCE1 kg: </a:t>
            </a:r>
          </a:p>
          <a:p>
            <a:r>
              <a:rPr lang="it-IT" sz="2400" dirty="0">
                <a:solidFill>
                  <a:srgbClr val="FFC000"/>
                </a:solidFill>
                <a:latin typeface="Futura PT Heavy" pitchFamily="34" charset="0"/>
              </a:rPr>
              <a:t>0,06 kg CO</a:t>
            </a:r>
            <a:r>
              <a:rPr lang="it-IT" sz="2400" baseline="-25000" dirty="0">
                <a:solidFill>
                  <a:srgbClr val="FFC000"/>
                </a:solidFill>
                <a:latin typeface="Futura PT Heavy" pitchFamily="34" charset="0"/>
              </a:rPr>
              <a:t>2</a:t>
            </a:r>
          </a:p>
          <a:p>
            <a:r>
              <a:rPr lang="it-IT" sz="2400" dirty="0">
                <a:solidFill>
                  <a:srgbClr val="FFC000"/>
                </a:solidFill>
                <a:latin typeface="Futura PT Heavy" pitchFamily="34" charset="0"/>
              </a:rPr>
              <a:t>0,846 MJ ENERGY </a:t>
            </a:r>
          </a:p>
          <a:p>
            <a:r>
              <a:rPr lang="it-IT" sz="2400" dirty="0">
                <a:solidFill>
                  <a:srgbClr val="FFC000"/>
                </a:solidFill>
                <a:latin typeface="Futura PT Heavy" pitchFamily="34" charset="0"/>
              </a:rPr>
              <a:t>(-1,250 kg CO</a:t>
            </a:r>
            <a:r>
              <a:rPr lang="it-IT" sz="2400" baseline="-25000" dirty="0">
                <a:solidFill>
                  <a:srgbClr val="FFC000"/>
                </a:solidFill>
                <a:latin typeface="Futura PT Heavy" pitchFamily="34" charset="0"/>
              </a:rPr>
              <a:t>2</a:t>
            </a:r>
            <a:r>
              <a:rPr lang="it-IT" sz="2400" dirty="0">
                <a:solidFill>
                  <a:srgbClr val="FFC000"/>
                </a:solidFill>
                <a:latin typeface="Futura PT Heavy" pitchFamily="34" charset="0"/>
              </a:rPr>
              <a:t> </a:t>
            </a:r>
            <a:r>
              <a:rPr lang="it-IT" sz="2400" dirty="0" err="1">
                <a:solidFill>
                  <a:srgbClr val="FFC000"/>
                </a:solidFill>
                <a:latin typeface="Futura PT Heavy" pitchFamily="34" charset="0"/>
              </a:rPr>
              <a:t>captured</a:t>
            </a:r>
            <a:r>
              <a:rPr lang="it-IT" sz="2400" dirty="0">
                <a:solidFill>
                  <a:srgbClr val="FFC000"/>
                </a:solidFill>
                <a:latin typeface="Futura PT Heavy" pitchFamily="34" charset="0"/>
              </a:rPr>
              <a:t>)</a:t>
            </a:r>
          </a:p>
          <a:p>
            <a:endParaRPr lang="it-IT" sz="2400" dirty="0">
              <a:solidFill>
                <a:srgbClr val="FFC000"/>
              </a:solidFill>
              <a:latin typeface="Futura PT" pitchFamily="34" charset="0"/>
            </a:endParaRPr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INCORPORATED ENERGY AND CARBON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74</a:t>
            </a:fld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6667504" y="5614368"/>
            <a:ext cx="5143536" cy="858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6" descr="C:\Users\nicopret\Desktop\lodovico\carte-da-parati-straw-texture.jpg.jpg"/>
          <p:cNvPicPr>
            <a:picLocks noChangeAspect="1" noChangeArrowheads="1"/>
          </p:cNvPicPr>
          <p:nvPr/>
        </p:nvPicPr>
        <p:blipFill>
          <a:blip r:embed="rId3" cstate="print"/>
          <a:srcRect r="48718" b="12362"/>
          <a:stretch>
            <a:fillRect/>
          </a:stretch>
        </p:blipFill>
        <p:spPr bwMode="auto">
          <a:xfrm rot="5400000">
            <a:off x="8486764" y="2709287"/>
            <a:ext cx="1440160" cy="2189240"/>
          </a:xfrm>
          <a:prstGeom prst="rect">
            <a:avLst/>
          </a:prstGeom>
          <a:noFill/>
        </p:spPr>
      </p:pic>
      <p:cxnSp>
        <p:nvCxnSpPr>
          <p:cNvPr id="19" name="Connettore 1 18"/>
          <p:cNvCxnSpPr/>
          <p:nvPr/>
        </p:nvCxnSpPr>
        <p:spPr>
          <a:xfrm rot="5400000">
            <a:off x="3738752" y="4546126"/>
            <a:ext cx="4714499" cy="211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367808" y="358788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Futura PT" pitchFamily="34" charset="0"/>
              </a:rPr>
              <a:t>I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391477" y="3587883"/>
            <a:ext cx="6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Futura PT" pitchFamily="34" charset="0"/>
              </a:rPr>
              <a:t>E</a:t>
            </a:r>
          </a:p>
        </p:txBody>
      </p:sp>
      <p:pic>
        <p:nvPicPr>
          <p:cNvPr id="23" name="Picture 4" descr="C:\Users\nicopret\Desktop\lodovico\wood1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t="45035"/>
          <a:stretch>
            <a:fillRect/>
          </a:stretch>
        </p:blipFill>
        <p:spPr bwMode="auto">
          <a:xfrm rot="5400000">
            <a:off x="2655391" y="3452096"/>
            <a:ext cx="1440160" cy="703625"/>
          </a:xfrm>
          <a:prstGeom prst="rect">
            <a:avLst/>
          </a:prstGeom>
          <a:noFill/>
        </p:spPr>
      </p:pic>
      <p:pic>
        <p:nvPicPr>
          <p:cNvPr id="24" name="Picture 5" descr="C:\Users\nicopret\Desktop\lodovico\Plastic0113_1_600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r="55000"/>
          <a:stretch>
            <a:fillRect/>
          </a:stretch>
        </p:blipFill>
        <p:spPr bwMode="auto">
          <a:xfrm>
            <a:off x="2063552" y="3083827"/>
            <a:ext cx="864096" cy="1440160"/>
          </a:xfrm>
          <a:prstGeom prst="rect">
            <a:avLst/>
          </a:prstGeom>
          <a:noFill/>
        </p:spPr>
      </p:pic>
      <p:pic>
        <p:nvPicPr>
          <p:cNvPr id="25" name="Picture 5" descr="C:\Users\nicopret\Desktop\lodovico\Plastic0113_1_600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r="85000"/>
          <a:stretch>
            <a:fillRect/>
          </a:stretch>
        </p:blipFill>
        <p:spPr bwMode="auto">
          <a:xfrm>
            <a:off x="3791744" y="3083827"/>
            <a:ext cx="288032" cy="1440160"/>
          </a:xfrm>
          <a:prstGeom prst="rect">
            <a:avLst/>
          </a:prstGeom>
          <a:noFill/>
        </p:spPr>
      </p:pic>
      <p:sp>
        <p:nvSpPr>
          <p:cNvPr id="26" name="CasellaDiTesto 25"/>
          <p:cNvSpPr txBox="1"/>
          <p:nvPr/>
        </p:nvSpPr>
        <p:spPr>
          <a:xfrm>
            <a:off x="3119669" y="452398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utura PT" pitchFamily="34" charset="0"/>
              </a:rPr>
              <a:t>12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695733" y="4523987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utura PT" pitchFamily="34" charset="0"/>
              </a:rPr>
              <a:t>5</a:t>
            </a:r>
          </a:p>
          <a:p>
            <a:endParaRPr lang="it-IT" sz="1400" dirty="0">
              <a:latin typeface="Futura PT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159563" y="4523987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utura PT" pitchFamily="34" charset="0"/>
              </a:rPr>
              <a:t>16</a:t>
            </a:r>
          </a:p>
          <a:p>
            <a:endParaRPr lang="it-IT" sz="1400" dirty="0">
              <a:latin typeface="Futura PT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295467" y="5485172"/>
            <a:ext cx="4705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Futura PT Heavy" pitchFamily="34" charset="0"/>
              </a:rPr>
              <a:t>16cm ROCK WOOL</a:t>
            </a:r>
          </a:p>
          <a:p>
            <a:r>
              <a:rPr lang="it-IT" sz="2000" dirty="0">
                <a:solidFill>
                  <a:srgbClr val="FF0000"/>
                </a:solidFill>
                <a:latin typeface="Futura PT Heavy" pitchFamily="34" charset="0"/>
              </a:rPr>
              <a:t>12 cm CLT</a:t>
            </a:r>
          </a:p>
          <a:p>
            <a:r>
              <a:rPr lang="it-IT" sz="2000" dirty="0">
                <a:solidFill>
                  <a:srgbClr val="FF0000"/>
                </a:solidFill>
                <a:latin typeface="Futura PT Heavy" pitchFamily="34" charset="0"/>
              </a:rPr>
              <a:t>5 cm ROCK WOOL</a:t>
            </a:r>
            <a:endParaRPr lang="it-IT" sz="1600" dirty="0">
              <a:solidFill>
                <a:srgbClr val="FF0000"/>
              </a:solidFill>
              <a:latin typeface="Futura PT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0512491" y="358788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Futura PT" pitchFamily="34" charset="0"/>
              </a:rPr>
              <a:t>I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7536160" y="3587883"/>
            <a:ext cx="6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Futura PT" pitchFamily="34" charset="0"/>
              </a:rPr>
              <a:t>E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9072331" y="4523987"/>
            <a:ext cx="643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Futura PT" pitchFamily="34" charset="0"/>
              </a:rPr>
              <a:t>36</a:t>
            </a:r>
          </a:p>
          <a:p>
            <a:endParaRPr lang="it-IT" sz="2000" dirty="0">
              <a:latin typeface="Futura PT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6384032" y="5773203"/>
            <a:ext cx="5807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C000"/>
                </a:solidFill>
                <a:latin typeface="Futura PT Heavy" pitchFamily="34" charset="0"/>
              </a:rPr>
              <a:t>36 cm STRAW BALE</a:t>
            </a:r>
            <a:endParaRPr lang="it-IT" sz="1600" dirty="0">
              <a:solidFill>
                <a:srgbClr val="FFC000"/>
              </a:solidFill>
              <a:latin typeface="Futura PT" pitchFamily="34" charset="0"/>
            </a:endParaRPr>
          </a:p>
        </p:txBody>
      </p:sp>
      <p:sp>
        <p:nvSpPr>
          <p:cNvPr id="35" name="Parentesi graffa aperta 34"/>
          <p:cNvSpPr/>
          <p:nvPr/>
        </p:nvSpPr>
        <p:spPr>
          <a:xfrm rot="16200000">
            <a:off x="2891644" y="3815909"/>
            <a:ext cx="360040" cy="220824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2831637" y="5100051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Futura PT" pitchFamily="34" charset="0"/>
              </a:rPr>
              <a:t>33</a:t>
            </a:r>
          </a:p>
        </p:txBody>
      </p:sp>
      <p:sp>
        <p:nvSpPr>
          <p:cNvPr id="38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INCORPORATED ENERGY AND CARBON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239349" y="218914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Futura PT Heavy" pitchFamily="34" charset="0"/>
              </a:rPr>
              <a:t>CLT  WALL + ROCK WOOL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6384032" y="218914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C000"/>
                </a:solidFill>
                <a:latin typeface="Futura PT Heavy" pitchFamily="34" charset="0"/>
              </a:rPr>
              <a:t>STRAW BALE WALL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75</a:t>
            </a:fld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6667504" y="5614368"/>
            <a:ext cx="5143536" cy="858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6" descr="C:\Users\nicopret\Desktop\lodovico\carte-da-parati-straw-texture.jpg.jpg"/>
          <p:cNvPicPr>
            <a:picLocks noChangeAspect="1" noChangeArrowheads="1"/>
          </p:cNvPicPr>
          <p:nvPr/>
        </p:nvPicPr>
        <p:blipFill>
          <a:blip r:embed="rId3" cstate="print"/>
          <a:srcRect r="48718" b="12362"/>
          <a:stretch>
            <a:fillRect/>
          </a:stretch>
        </p:blipFill>
        <p:spPr bwMode="auto">
          <a:xfrm rot="5400000">
            <a:off x="8486764" y="2709287"/>
            <a:ext cx="1440160" cy="2189240"/>
          </a:xfrm>
          <a:prstGeom prst="rect">
            <a:avLst/>
          </a:prstGeom>
          <a:noFill/>
        </p:spPr>
      </p:pic>
      <p:cxnSp>
        <p:nvCxnSpPr>
          <p:cNvPr id="19" name="Connettore 1 18"/>
          <p:cNvCxnSpPr/>
          <p:nvPr/>
        </p:nvCxnSpPr>
        <p:spPr>
          <a:xfrm rot="5400000">
            <a:off x="3738752" y="4546126"/>
            <a:ext cx="4714499" cy="211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367808" y="358788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Futura PT" pitchFamily="34" charset="0"/>
              </a:rPr>
              <a:t>I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391477" y="3587883"/>
            <a:ext cx="6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Futura PT" pitchFamily="34" charset="0"/>
              </a:rPr>
              <a:t>E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239349" y="218914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Futura PT Heavy" pitchFamily="34" charset="0"/>
              </a:rPr>
              <a:t>CLT  WALL + ROCK WOOL</a:t>
            </a:r>
          </a:p>
        </p:txBody>
      </p:sp>
      <p:pic>
        <p:nvPicPr>
          <p:cNvPr id="23" name="Picture 4" descr="C:\Users\nicopret\Desktop\lodovico\wood1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t="45035"/>
          <a:stretch>
            <a:fillRect/>
          </a:stretch>
        </p:blipFill>
        <p:spPr bwMode="auto">
          <a:xfrm rot="5400000">
            <a:off x="2655391" y="3452096"/>
            <a:ext cx="1440160" cy="703625"/>
          </a:xfrm>
          <a:prstGeom prst="rect">
            <a:avLst/>
          </a:prstGeom>
          <a:noFill/>
        </p:spPr>
      </p:pic>
      <p:pic>
        <p:nvPicPr>
          <p:cNvPr id="24" name="Picture 5" descr="C:\Users\nicopret\Desktop\lodovico\Plastic0113_1_600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r="55000"/>
          <a:stretch>
            <a:fillRect/>
          </a:stretch>
        </p:blipFill>
        <p:spPr bwMode="auto">
          <a:xfrm>
            <a:off x="2063552" y="3083827"/>
            <a:ext cx="864096" cy="1440160"/>
          </a:xfrm>
          <a:prstGeom prst="rect">
            <a:avLst/>
          </a:prstGeom>
          <a:noFill/>
        </p:spPr>
      </p:pic>
      <p:pic>
        <p:nvPicPr>
          <p:cNvPr id="25" name="Picture 5" descr="C:\Users\nicopret\Desktop\lodovico\Plastic0113_1_600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r="85000"/>
          <a:stretch>
            <a:fillRect/>
          </a:stretch>
        </p:blipFill>
        <p:spPr bwMode="auto">
          <a:xfrm>
            <a:off x="3791744" y="3083827"/>
            <a:ext cx="288032" cy="1440160"/>
          </a:xfrm>
          <a:prstGeom prst="rect">
            <a:avLst/>
          </a:prstGeom>
          <a:noFill/>
        </p:spPr>
      </p:pic>
      <p:sp>
        <p:nvSpPr>
          <p:cNvPr id="26" name="CasellaDiTesto 25"/>
          <p:cNvSpPr txBox="1"/>
          <p:nvPr/>
        </p:nvSpPr>
        <p:spPr>
          <a:xfrm>
            <a:off x="3119669" y="452398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utura PT" pitchFamily="34" charset="0"/>
              </a:rPr>
              <a:t>12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695733" y="4523987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utura PT" pitchFamily="34" charset="0"/>
              </a:rPr>
              <a:t>5</a:t>
            </a:r>
          </a:p>
          <a:p>
            <a:endParaRPr lang="it-IT" sz="1400" dirty="0">
              <a:latin typeface="Futura PT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159563" y="4523987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utura PT" pitchFamily="34" charset="0"/>
              </a:rPr>
              <a:t>16</a:t>
            </a:r>
          </a:p>
          <a:p>
            <a:endParaRPr lang="it-IT" sz="1400" dirty="0">
              <a:latin typeface="Futura PT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0512491" y="358788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Futura PT" pitchFamily="34" charset="0"/>
              </a:rPr>
              <a:t>I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7536160" y="3587883"/>
            <a:ext cx="6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Futura PT" pitchFamily="34" charset="0"/>
              </a:rPr>
              <a:t>E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6384032" y="218914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C000"/>
                </a:solidFill>
                <a:latin typeface="Futura PT Heavy" pitchFamily="34" charset="0"/>
              </a:rPr>
              <a:t>STRAW BALE WALL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9072331" y="4523987"/>
            <a:ext cx="643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Futura PT" pitchFamily="34" charset="0"/>
              </a:rPr>
              <a:t>36</a:t>
            </a:r>
          </a:p>
          <a:p>
            <a:endParaRPr lang="it-IT" sz="2000" dirty="0">
              <a:latin typeface="Futura PT" pitchFamily="34" charset="0"/>
            </a:endParaRPr>
          </a:p>
        </p:txBody>
      </p:sp>
      <p:sp>
        <p:nvSpPr>
          <p:cNvPr id="35" name="Parentesi graffa aperta 34"/>
          <p:cNvSpPr/>
          <p:nvPr/>
        </p:nvSpPr>
        <p:spPr>
          <a:xfrm rot="16200000">
            <a:off x="2891644" y="3815909"/>
            <a:ext cx="360040" cy="220824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2831637" y="5100051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Futura PT" pitchFamily="34" charset="0"/>
              </a:rPr>
              <a:t>33</a:t>
            </a:r>
          </a:p>
          <a:p>
            <a:endParaRPr lang="it-IT" sz="2000" dirty="0">
              <a:latin typeface="Futura PT" pitchFamily="34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239349" y="555887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Futura PT Heavy" pitchFamily="34" charset="0"/>
              </a:rPr>
              <a:t>U = 0.14</a:t>
            </a:r>
            <a:endParaRPr lang="it-IT" sz="2400" dirty="0">
              <a:latin typeface="Futura PT" pitchFamily="34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6384032" y="555887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  <a:latin typeface="Futura PT Heavy" pitchFamily="34" charset="0"/>
              </a:rPr>
              <a:t>U = 0.14</a:t>
            </a:r>
            <a:endParaRPr lang="it-IT" sz="2400" dirty="0">
              <a:latin typeface="Futura PT" pitchFamily="34" charset="0"/>
            </a:endParaRPr>
          </a:p>
        </p:txBody>
      </p:sp>
      <p:sp>
        <p:nvSpPr>
          <p:cNvPr id="34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INCORPORATED ENERGY AND CARBON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76</a:t>
            </a:fld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6667504" y="5614368"/>
            <a:ext cx="5143536" cy="858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6" descr="C:\Users\nicopret\Desktop\lodovico\carte-da-parati-straw-texture.jpg.jpg"/>
          <p:cNvPicPr>
            <a:picLocks noChangeAspect="1" noChangeArrowheads="1"/>
          </p:cNvPicPr>
          <p:nvPr/>
        </p:nvPicPr>
        <p:blipFill>
          <a:blip r:embed="rId3" cstate="print"/>
          <a:srcRect r="48718" b="12362"/>
          <a:stretch>
            <a:fillRect/>
          </a:stretch>
        </p:blipFill>
        <p:spPr bwMode="auto">
          <a:xfrm rot="5400000">
            <a:off x="8486764" y="2709287"/>
            <a:ext cx="1440160" cy="2189240"/>
          </a:xfrm>
          <a:prstGeom prst="rect">
            <a:avLst/>
          </a:prstGeom>
          <a:noFill/>
        </p:spPr>
      </p:pic>
      <p:cxnSp>
        <p:nvCxnSpPr>
          <p:cNvPr id="19" name="Connettore 1 18"/>
          <p:cNvCxnSpPr/>
          <p:nvPr/>
        </p:nvCxnSpPr>
        <p:spPr>
          <a:xfrm rot="5400000">
            <a:off x="3738752" y="4546126"/>
            <a:ext cx="4714499" cy="211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367808" y="358788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Futura PT" pitchFamily="34" charset="0"/>
              </a:rPr>
              <a:t>I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391477" y="3587883"/>
            <a:ext cx="6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Futura PT" pitchFamily="34" charset="0"/>
              </a:rPr>
              <a:t>E</a:t>
            </a:r>
          </a:p>
        </p:txBody>
      </p:sp>
      <p:pic>
        <p:nvPicPr>
          <p:cNvPr id="23" name="Picture 4" descr="C:\Users\nicopret\Desktop\lodovico\wood1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t="45035"/>
          <a:stretch>
            <a:fillRect/>
          </a:stretch>
        </p:blipFill>
        <p:spPr bwMode="auto">
          <a:xfrm rot="5400000">
            <a:off x="2655391" y="3452096"/>
            <a:ext cx="1440160" cy="703625"/>
          </a:xfrm>
          <a:prstGeom prst="rect">
            <a:avLst/>
          </a:prstGeom>
          <a:noFill/>
        </p:spPr>
      </p:pic>
      <p:pic>
        <p:nvPicPr>
          <p:cNvPr id="24" name="Picture 5" descr="C:\Users\nicopret\Desktop\lodovico\Plastic0113_1_600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r="55000"/>
          <a:stretch>
            <a:fillRect/>
          </a:stretch>
        </p:blipFill>
        <p:spPr bwMode="auto">
          <a:xfrm>
            <a:off x="2063552" y="3083827"/>
            <a:ext cx="864096" cy="1440160"/>
          </a:xfrm>
          <a:prstGeom prst="rect">
            <a:avLst/>
          </a:prstGeom>
          <a:noFill/>
        </p:spPr>
      </p:pic>
      <p:pic>
        <p:nvPicPr>
          <p:cNvPr id="25" name="Picture 5" descr="C:\Users\nicopret\Desktop\lodovico\Plastic0113_1_600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r="85000"/>
          <a:stretch>
            <a:fillRect/>
          </a:stretch>
        </p:blipFill>
        <p:spPr bwMode="auto">
          <a:xfrm>
            <a:off x="3791744" y="3083827"/>
            <a:ext cx="288032" cy="1440160"/>
          </a:xfrm>
          <a:prstGeom prst="rect">
            <a:avLst/>
          </a:prstGeom>
          <a:noFill/>
        </p:spPr>
      </p:pic>
      <p:sp>
        <p:nvSpPr>
          <p:cNvPr id="26" name="CasellaDiTesto 25"/>
          <p:cNvSpPr txBox="1"/>
          <p:nvPr/>
        </p:nvSpPr>
        <p:spPr>
          <a:xfrm>
            <a:off x="3119669" y="452398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utura PT" pitchFamily="34" charset="0"/>
              </a:rPr>
              <a:t>12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695733" y="4523987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utura PT" pitchFamily="34" charset="0"/>
              </a:rPr>
              <a:t>5</a:t>
            </a:r>
          </a:p>
          <a:p>
            <a:endParaRPr lang="it-IT" sz="1400" dirty="0">
              <a:latin typeface="Futura PT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159563" y="4523987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utura PT" pitchFamily="34" charset="0"/>
              </a:rPr>
              <a:t>16</a:t>
            </a:r>
          </a:p>
          <a:p>
            <a:endParaRPr lang="it-IT" sz="1400" dirty="0">
              <a:latin typeface="Futura PT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0512491" y="358788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Futura PT" pitchFamily="34" charset="0"/>
              </a:rPr>
              <a:t>I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7536160" y="3587883"/>
            <a:ext cx="6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Futura PT" pitchFamily="34" charset="0"/>
              </a:rPr>
              <a:t>E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9072331" y="4523987"/>
            <a:ext cx="643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Futura PT" pitchFamily="34" charset="0"/>
              </a:rPr>
              <a:t>36</a:t>
            </a:r>
          </a:p>
          <a:p>
            <a:endParaRPr lang="it-IT" sz="2000" dirty="0">
              <a:latin typeface="Futura PT" pitchFamily="34" charset="0"/>
            </a:endParaRPr>
          </a:p>
        </p:txBody>
      </p:sp>
      <p:sp>
        <p:nvSpPr>
          <p:cNvPr id="35" name="Parentesi graffa aperta 34"/>
          <p:cNvSpPr/>
          <p:nvPr/>
        </p:nvSpPr>
        <p:spPr>
          <a:xfrm rot="16200000">
            <a:off x="2891644" y="3647906"/>
            <a:ext cx="360040" cy="220824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2831637" y="4857760"/>
            <a:ext cx="89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Futura PT" pitchFamily="34" charset="0"/>
              </a:rPr>
              <a:t>33</a:t>
            </a: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581687" y="6528223"/>
            <a:ext cx="7188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sz="1400" dirty="0">
                <a:latin typeface="+mj-lt"/>
              </a:rPr>
              <a:t>Fonte: Software LCA Arca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190459" y="5214950"/>
            <a:ext cx="54726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Futura PT Heavy" pitchFamily="34" charset="0"/>
              </a:rPr>
              <a:t>385 mq WALL</a:t>
            </a:r>
          </a:p>
          <a:p>
            <a:pPr algn="ctr"/>
            <a:endParaRPr lang="it-IT" sz="2000" dirty="0">
              <a:solidFill>
                <a:srgbClr val="FF0000"/>
              </a:solidFill>
              <a:latin typeface="Futura PT Heavy" pitchFamily="34" charset="0"/>
            </a:endParaRPr>
          </a:p>
          <a:p>
            <a:pPr algn="ctr"/>
            <a:endParaRPr lang="it-IT" sz="2000" dirty="0">
              <a:solidFill>
                <a:srgbClr val="FF0000"/>
              </a:solidFill>
              <a:latin typeface="Futura PT Heavy" pitchFamily="34" charset="0"/>
            </a:endParaRPr>
          </a:p>
          <a:p>
            <a:pPr algn="ctr"/>
            <a:r>
              <a:rPr lang="it-IT" sz="2000" dirty="0">
                <a:solidFill>
                  <a:srgbClr val="FF0000"/>
                </a:solidFill>
                <a:latin typeface="Futura PT Heavy" pitchFamily="34" charset="0"/>
              </a:rPr>
              <a:t>-8.700 kg CO</a:t>
            </a:r>
            <a:r>
              <a:rPr lang="it-IT" sz="2000" baseline="-25000" dirty="0">
                <a:solidFill>
                  <a:srgbClr val="FF0000"/>
                </a:solidFill>
                <a:latin typeface="Futura PT Heavy" pitchFamily="34" charset="0"/>
              </a:rPr>
              <a:t>2</a:t>
            </a:r>
            <a:r>
              <a:rPr lang="it-IT" sz="2000" dirty="0">
                <a:solidFill>
                  <a:srgbClr val="FF0000"/>
                </a:solidFill>
                <a:latin typeface="Futura PT Heavy" pitchFamily="34" charset="0"/>
              </a:rPr>
              <a:t> </a:t>
            </a:r>
          </a:p>
          <a:p>
            <a:pPr algn="ctr"/>
            <a:endParaRPr lang="it-IT" sz="2000" dirty="0">
              <a:latin typeface="Futura PT" pitchFamily="34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6335141" y="5214951"/>
            <a:ext cx="5472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C000"/>
                </a:solidFill>
                <a:latin typeface="Futura PT Heavy" pitchFamily="34" charset="0"/>
              </a:rPr>
              <a:t>385 </a:t>
            </a:r>
            <a:r>
              <a:rPr lang="it-IT" sz="2000">
                <a:solidFill>
                  <a:srgbClr val="FFC000"/>
                </a:solidFill>
                <a:latin typeface="Futura PT Heavy" pitchFamily="34" charset="0"/>
              </a:rPr>
              <a:t>mq WALL</a:t>
            </a:r>
            <a:endParaRPr lang="it-IT" sz="2000" dirty="0">
              <a:solidFill>
                <a:srgbClr val="FFC000"/>
              </a:solidFill>
              <a:latin typeface="Futura PT Heavy" pitchFamily="34" charset="0"/>
            </a:endParaRPr>
          </a:p>
          <a:p>
            <a:pPr algn="ctr"/>
            <a:endParaRPr lang="it-IT" sz="2000" dirty="0">
              <a:solidFill>
                <a:srgbClr val="FFC000"/>
              </a:solidFill>
              <a:latin typeface="Futura PT Heavy" pitchFamily="34" charset="0"/>
            </a:endParaRPr>
          </a:p>
          <a:p>
            <a:pPr algn="ctr"/>
            <a:endParaRPr lang="it-IT" sz="2000" dirty="0">
              <a:solidFill>
                <a:srgbClr val="FFC000"/>
              </a:solidFill>
              <a:latin typeface="Futura PT Heavy" pitchFamily="34" charset="0"/>
            </a:endParaRPr>
          </a:p>
          <a:p>
            <a:pPr algn="ctr"/>
            <a:r>
              <a:rPr lang="it-IT" sz="2000" dirty="0">
                <a:solidFill>
                  <a:srgbClr val="FFC000"/>
                </a:solidFill>
                <a:latin typeface="Futura PT Heavy" pitchFamily="34" charset="0"/>
              </a:rPr>
              <a:t>-25.900 kg CO</a:t>
            </a:r>
            <a:r>
              <a:rPr lang="it-IT" sz="2000" baseline="-25000" dirty="0">
                <a:solidFill>
                  <a:srgbClr val="FFC000"/>
                </a:solidFill>
                <a:latin typeface="Futura PT Heavy" pitchFamily="34" charset="0"/>
              </a:rPr>
              <a:t>2</a:t>
            </a:r>
            <a:r>
              <a:rPr lang="it-IT" sz="2000" dirty="0">
                <a:solidFill>
                  <a:srgbClr val="FFC000"/>
                </a:solidFill>
                <a:latin typeface="Futura PT Heavy" pitchFamily="34" charset="0"/>
              </a:rPr>
              <a:t> </a:t>
            </a:r>
            <a:endParaRPr lang="it-IT" sz="2000" dirty="0">
              <a:latin typeface="Futura PT" pitchFamily="34" charset="0"/>
            </a:endParaRPr>
          </a:p>
        </p:txBody>
      </p:sp>
      <p:sp>
        <p:nvSpPr>
          <p:cNvPr id="41" name="Freccia in giù 40"/>
          <p:cNvSpPr/>
          <p:nvPr/>
        </p:nvSpPr>
        <p:spPr>
          <a:xfrm>
            <a:off x="2735627" y="5639588"/>
            <a:ext cx="480053" cy="504056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in giù 41"/>
          <p:cNvSpPr/>
          <p:nvPr/>
        </p:nvSpPr>
        <p:spPr>
          <a:xfrm>
            <a:off x="8880310" y="5639588"/>
            <a:ext cx="480053" cy="504056"/>
          </a:xfrm>
          <a:prstGeom prst="downArrow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/>
          <p:cNvSpPr txBox="1"/>
          <p:nvPr/>
        </p:nvSpPr>
        <p:spPr>
          <a:xfrm>
            <a:off x="239349" y="218914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Futura PT Heavy" pitchFamily="34" charset="0"/>
              </a:rPr>
              <a:t>CLT  WALL + ROCK WOOL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6384032" y="218914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C000"/>
                </a:solidFill>
                <a:latin typeface="Futura PT Heavy" pitchFamily="34" charset="0"/>
              </a:rPr>
              <a:t>STRAW BALE WALL</a:t>
            </a:r>
          </a:p>
        </p:txBody>
      </p:sp>
      <p:sp>
        <p:nvSpPr>
          <p:cNvPr id="44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INCORPORATED ENERGY AND CARBON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77</a:t>
            </a:fld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6667504" y="5614368"/>
            <a:ext cx="5143536" cy="858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6" descr="C:\Users\nicopret\Desktop\lodovico\carte-da-parati-straw-texture.jpg.jpg"/>
          <p:cNvPicPr>
            <a:picLocks noChangeAspect="1" noChangeArrowheads="1"/>
          </p:cNvPicPr>
          <p:nvPr/>
        </p:nvPicPr>
        <p:blipFill>
          <a:blip r:embed="rId3" cstate="print"/>
          <a:srcRect r="48718" b="12362"/>
          <a:stretch>
            <a:fillRect/>
          </a:stretch>
        </p:blipFill>
        <p:spPr bwMode="auto">
          <a:xfrm rot="5400000">
            <a:off x="8486764" y="2709287"/>
            <a:ext cx="1440160" cy="2189240"/>
          </a:xfrm>
          <a:prstGeom prst="rect">
            <a:avLst/>
          </a:prstGeom>
          <a:noFill/>
        </p:spPr>
      </p:pic>
      <p:cxnSp>
        <p:nvCxnSpPr>
          <p:cNvPr id="19" name="Connettore 1 18"/>
          <p:cNvCxnSpPr/>
          <p:nvPr/>
        </p:nvCxnSpPr>
        <p:spPr>
          <a:xfrm rot="5400000">
            <a:off x="3738752" y="4546126"/>
            <a:ext cx="4714499" cy="211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367808" y="358788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Futura PT" pitchFamily="34" charset="0"/>
              </a:rPr>
              <a:t>I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391477" y="3587883"/>
            <a:ext cx="6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Futura PT" pitchFamily="34" charset="0"/>
              </a:rPr>
              <a:t>E</a:t>
            </a:r>
          </a:p>
        </p:txBody>
      </p:sp>
      <p:pic>
        <p:nvPicPr>
          <p:cNvPr id="23" name="Picture 4" descr="C:\Users\nicopret\Desktop\lodovico\wood1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t="45035"/>
          <a:stretch>
            <a:fillRect/>
          </a:stretch>
        </p:blipFill>
        <p:spPr bwMode="auto">
          <a:xfrm rot="5400000">
            <a:off x="2655391" y="3452096"/>
            <a:ext cx="1440160" cy="703625"/>
          </a:xfrm>
          <a:prstGeom prst="rect">
            <a:avLst/>
          </a:prstGeom>
          <a:noFill/>
        </p:spPr>
      </p:pic>
      <p:pic>
        <p:nvPicPr>
          <p:cNvPr id="24" name="Picture 5" descr="C:\Users\nicopret\Desktop\lodovico\Plastic0113_1_600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r="55000"/>
          <a:stretch>
            <a:fillRect/>
          </a:stretch>
        </p:blipFill>
        <p:spPr bwMode="auto">
          <a:xfrm>
            <a:off x="2063552" y="3083827"/>
            <a:ext cx="864096" cy="1440160"/>
          </a:xfrm>
          <a:prstGeom prst="rect">
            <a:avLst/>
          </a:prstGeom>
          <a:noFill/>
        </p:spPr>
      </p:pic>
      <p:pic>
        <p:nvPicPr>
          <p:cNvPr id="25" name="Picture 5" descr="C:\Users\nicopret\Desktop\lodovico\Plastic0113_1_600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r="85000"/>
          <a:stretch>
            <a:fillRect/>
          </a:stretch>
        </p:blipFill>
        <p:spPr bwMode="auto">
          <a:xfrm>
            <a:off x="3791744" y="3083827"/>
            <a:ext cx="288032" cy="1440160"/>
          </a:xfrm>
          <a:prstGeom prst="rect">
            <a:avLst/>
          </a:prstGeom>
          <a:noFill/>
        </p:spPr>
      </p:pic>
      <p:sp>
        <p:nvSpPr>
          <p:cNvPr id="26" name="CasellaDiTesto 25"/>
          <p:cNvSpPr txBox="1"/>
          <p:nvPr/>
        </p:nvSpPr>
        <p:spPr>
          <a:xfrm>
            <a:off x="3119669" y="450057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utura PT" pitchFamily="34" charset="0"/>
              </a:rPr>
              <a:t>12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695733" y="450057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utura PT" pitchFamily="34" charset="0"/>
              </a:rPr>
              <a:t>5</a:t>
            </a:r>
          </a:p>
          <a:p>
            <a:endParaRPr lang="it-IT" sz="1400" dirty="0">
              <a:latin typeface="Futura PT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159563" y="450057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Futura PT" pitchFamily="34" charset="0"/>
              </a:rPr>
              <a:t>16</a:t>
            </a:r>
          </a:p>
          <a:p>
            <a:endParaRPr lang="it-IT" sz="1400" dirty="0">
              <a:latin typeface="Futura PT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0512491" y="358788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Futura PT" pitchFamily="34" charset="0"/>
              </a:rPr>
              <a:t>I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7536160" y="3587883"/>
            <a:ext cx="6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Futura PT" pitchFamily="34" charset="0"/>
              </a:rPr>
              <a:t>E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9072331" y="4523987"/>
            <a:ext cx="643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Futura PT" pitchFamily="34" charset="0"/>
              </a:rPr>
              <a:t>36</a:t>
            </a:r>
          </a:p>
          <a:p>
            <a:endParaRPr lang="it-IT" sz="2000" dirty="0">
              <a:latin typeface="Futura PT" pitchFamily="34" charset="0"/>
            </a:endParaRPr>
          </a:p>
        </p:txBody>
      </p:sp>
      <p:sp>
        <p:nvSpPr>
          <p:cNvPr id="35" name="Parentesi graffa aperta 34"/>
          <p:cNvSpPr/>
          <p:nvPr/>
        </p:nvSpPr>
        <p:spPr>
          <a:xfrm rot="16200000">
            <a:off x="2891644" y="3647906"/>
            <a:ext cx="360040" cy="220824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2831637" y="485776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Futura PT" pitchFamily="34" charset="0"/>
              </a:rPr>
              <a:t>33</a:t>
            </a: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581687" y="6528223"/>
            <a:ext cx="7188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sz="1400" dirty="0">
                <a:latin typeface="+mj-lt"/>
              </a:rPr>
              <a:t>Fonte: Software LCA Arca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190459" y="5214951"/>
            <a:ext cx="54726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Futura PT Heavy" pitchFamily="34" charset="0"/>
              </a:rPr>
              <a:t>385 mq WALL</a:t>
            </a:r>
          </a:p>
          <a:p>
            <a:pPr algn="ctr"/>
            <a:endParaRPr lang="it-IT" sz="2000" dirty="0">
              <a:solidFill>
                <a:srgbClr val="FF0000"/>
              </a:solidFill>
              <a:latin typeface="Futura PT Heavy" pitchFamily="34" charset="0"/>
            </a:endParaRPr>
          </a:p>
          <a:p>
            <a:pPr algn="ctr"/>
            <a:endParaRPr lang="it-IT" sz="2000" dirty="0">
              <a:solidFill>
                <a:srgbClr val="FF0000"/>
              </a:solidFill>
              <a:latin typeface="Futura PT Heavy" pitchFamily="34" charset="0"/>
            </a:endParaRPr>
          </a:p>
          <a:p>
            <a:pPr algn="ctr"/>
            <a:r>
              <a:rPr lang="it-IT" sz="2000" dirty="0">
                <a:solidFill>
                  <a:srgbClr val="FF0000"/>
                </a:solidFill>
                <a:latin typeface="Futura PT Heavy" pitchFamily="34" charset="0"/>
              </a:rPr>
              <a:t>+433.000 MJ</a:t>
            </a:r>
          </a:p>
          <a:p>
            <a:pPr algn="ctr"/>
            <a:endParaRPr lang="it-IT" sz="2000" dirty="0">
              <a:latin typeface="Futura PT" pitchFamily="34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6335141" y="5214951"/>
            <a:ext cx="5472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C000"/>
                </a:solidFill>
                <a:latin typeface="Futura PT Heavy" pitchFamily="34" charset="0"/>
              </a:rPr>
              <a:t>385 mq WALL</a:t>
            </a:r>
          </a:p>
          <a:p>
            <a:pPr algn="ctr"/>
            <a:endParaRPr lang="it-IT" sz="2000" dirty="0">
              <a:solidFill>
                <a:srgbClr val="FFC000"/>
              </a:solidFill>
              <a:latin typeface="Futura PT Heavy" pitchFamily="34" charset="0"/>
            </a:endParaRPr>
          </a:p>
          <a:p>
            <a:pPr algn="ctr"/>
            <a:endParaRPr lang="it-IT" sz="2000" dirty="0">
              <a:solidFill>
                <a:srgbClr val="FFC000"/>
              </a:solidFill>
              <a:latin typeface="Futura PT Heavy" pitchFamily="34" charset="0"/>
            </a:endParaRPr>
          </a:p>
          <a:p>
            <a:pPr algn="ctr"/>
            <a:r>
              <a:rPr lang="it-IT" sz="2000" dirty="0">
                <a:solidFill>
                  <a:srgbClr val="FFC000"/>
                </a:solidFill>
                <a:latin typeface="Futura PT Heavy" pitchFamily="34" charset="0"/>
              </a:rPr>
              <a:t>+17.500 MJ</a:t>
            </a:r>
          </a:p>
        </p:txBody>
      </p:sp>
      <p:sp>
        <p:nvSpPr>
          <p:cNvPr id="41" name="Freccia in giù 40"/>
          <p:cNvSpPr/>
          <p:nvPr/>
        </p:nvSpPr>
        <p:spPr>
          <a:xfrm>
            <a:off x="2735627" y="5639588"/>
            <a:ext cx="480053" cy="504056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in giù 41"/>
          <p:cNvSpPr/>
          <p:nvPr/>
        </p:nvSpPr>
        <p:spPr>
          <a:xfrm>
            <a:off x="8880310" y="5639588"/>
            <a:ext cx="480053" cy="504056"/>
          </a:xfrm>
          <a:prstGeom prst="downArrow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INCORPORATED ENERGY AND CARBON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239349" y="218914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Futura PT Heavy" pitchFamily="34" charset="0"/>
              </a:rPr>
              <a:t>CLT  WALL + ROCK WOOL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6384032" y="218914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C000"/>
                </a:solidFill>
                <a:latin typeface="Futura PT Heavy" pitchFamily="34" charset="0"/>
              </a:rPr>
              <a:t>STRAW BALE WALL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777D-A177-264A-8CB8-749F54C5375B}" type="slidenum">
              <a:rPr lang="it-IT" smtClean="0"/>
              <a:pPr/>
              <a:t>78</a:t>
            </a:fld>
            <a:endParaRPr lang="it-IT"/>
          </a:p>
        </p:txBody>
      </p:sp>
      <p:pic>
        <p:nvPicPr>
          <p:cNvPr id="10" name="Picture 2" descr="C:\Users\nicopret\Desktop\lodovico\Edifici-a-zero-energia-2-768x543.jpg"/>
          <p:cNvPicPr>
            <a:picLocks noChangeAspect="1" noChangeArrowheads="1"/>
          </p:cNvPicPr>
          <p:nvPr/>
        </p:nvPicPr>
        <p:blipFill>
          <a:blip r:embed="rId3" cstate="print"/>
          <a:srcRect t="3876"/>
          <a:stretch>
            <a:fillRect/>
          </a:stretch>
        </p:blipFill>
        <p:spPr bwMode="auto">
          <a:xfrm>
            <a:off x="1514878" y="1296366"/>
            <a:ext cx="8994934" cy="5412620"/>
          </a:xfrm>
          <a:prstGeom prst="rect">
            <a:avLst/>
          </a:prstGeom>
          <a:noFill/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-3190940" y="157660"/>
            <a:ext cx="18573880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INCORPORATED ENERGY AND CARBON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9F07A0CF-1093-48E2-B2AF-3BCCB9B8D7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237508" y="116891"/>
            <a:ext cx="2093097" cy="2011345"/>
          </a:xfrm>
          <a:prstGeom prst="rect">
            <a:avLst/>
          </a:prstGeom>
        </p:spPr>
      </p:pic>
      <p:pic>
        <p:nvPicPr>
          <p:cNvPr id="10" name="Picture 6" descr="logo">
            <a:extLst>
              <a:ext uri="{FF2B5EF4-FFF2-40B4-BE49-F238E27FC236}">
                <a16:creationId xmlns:a16="http://schemas.microsoft.com/office/drawing/2014/main" id="{F36BF831-DFAD-47D7-A8D3-88E6F9997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772" y="760501"/>
            <a:ext cx="2314080" cy="5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CB890CE0-D283-415E-BFE5-9ADA70A7AB32}"/>
              </a:ext>
            </a:extLst>
          </p:cNvPr>
          <p:cNvSpPr txBox="1"/>
          <p:nvPr/>
        </p:nvSpPr>
        <p:spPr>
          <a:xfrm>
            <a:off x="2668154" y="338259"/>
            <a:ext cx="71449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THE FUTURE ENVELOPE</a:t>
            </a:r>
          </a:p>
          <a:p>
            <a:pPr algn="ctr"/>
            <a:r>
              <a:rPr lang="en-US" sz="3600" dirty="0">
                <a:solidFill>
                  <a:srgbClr val="77A191"/>
                </a:solidFill>
              </a:rPr>
              <a:t>TOWARDS ZERO CARBON BUILDINGS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15‐16 December 2022 Bolzano/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Bozen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BCDC9436-60C8-4CFE-B403-7392CEB2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67" y="6335663"/>
            <a:ext cx="1088141" cy="38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AE3D061-376A-42AD-9385-38550DC2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112" y="6278782"/>
            <a:ext cx="626598" cy="45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BC1E1669-AFA4-4B6F-A5CA-FBC87BC98EC6}"/>
              </a:ext>
            </a:extLst>
          </p:cNvPr>
          <p:cNvSpPr txBox="1"/>
          <p:nvPr/>
        </p:nvSpPr>
        <p:spPr>
          <a:xfrm>
            <a:off x="9669334" y="5952102"/>
            <a:ext cx="1612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Organized by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79FCB30-070C-4D71-AC04-46CB101F4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606" y="6265216"/>
            <a:ext cx="5201392" cy="500776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A4A98B91-D042-4461-A93D-B8E0E6C07CA5}"/>
              </a:ext>
            </a:extLst>
          </p:cNvPr>
          <p:cNvSpPr txBox="1"/>
          <p:nvPr/>
        </p:nvSpPr>
        <p:spPr>
          <a:xfrm>
            <a:off x="5440953" y="5986037"/>
            <a:ext cx="121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Sponsors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C33E7E-DE5F-4CE6-AFE0-4C185B3F3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110" y="6186442"/>
            <a:ext cx="2807635" cy="591680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3F2FD9C-3A37-47C4-9D06-F1A20F16D1AB}"/>
              </a:ext>
            </a:extLst>
          </p:cNvPr>
          <p:cNvSpPr/>
          <p:nvPr/>
        </p:nvSpPr>
        <p:spPr>
          <a:xfrm>
            <a:off x="3261376" y="5938536"/>
            <a:ext cx="5611852" cy="839586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8E6C7112-7C40-4FB7-84A7-E34E5F898185}"/>
              </a:ext>
            </a:extLst>
          </p:cNvPr>
          <p:cNvSpPr/>
          <p:nvPr/>
        </p:nvSpPr>
        <p:spPr>
          <a:xfrm>
            <a:off x="99144" y="5952102"/>
            <a:ext cx="3062602" cy="826020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434E0B1F-1B4F-4CA5-9AD9-0F08E7AAA824}"/>
              </a:ext>
            </a:extLst>
          </p:cNvPr>
          <p:cNvSpPr/>
          <p:nvPr/>
        </p:nvSpPr>
        <p:spPr>
          <a:xfrm>
            <a:off x="9015616" y="5952102"/>
            <a:ext cx="3062602" cy="826020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C20DF2F3-454F-472B-BEDF-E74D3E18929D}"/>
              </a:ext>
            </a:extLst>
          </p:cNvPr>
          <p:cNvSpPr txBox="1"/>
          <p:nvPr/>
        </p:nvSpPr>
        <p:spPr>
          <a:xfrm>
            <a:off x="923686" y="5952102"/>
            <a:ext cx="1662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Collaborations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-1536318" y="2909909"/>
            <a:ext cx="1521680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371600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7200" b="1" cap="all" dirty="0">
                <a:latin typeface="Bahnschrift SemiCondensed" pitchFamily="34" charset="0"/>
                <a:ea typeface="Verdana" pitchFamily="34" charset="0"/>
              </a:rPr>
              <a:t>…   </a:t>
            </a:r>
            <a:r>
              <a:rPr lang="it-IT" sz="7200" b="1" cap="all" dirty="0" err="1">
                <a:latin typeface="Bahnschrift SemiCondensed" pitchFamily="34" charset="0"/>
                <a:ea typeface="Verdana" pitchFamily="34" charset="0"/>
              </a:rPr>
              <a:t>thank</a:t>
            </a:r>
            <a:r>
              <a:rPr lang="it-IT" sz="7200" b="1" cap="all" dirty="0">
                <a:latin typeface="Bahnschrift SemiCondensed" pitchFamily="34" charset="0"/>
                <a:ea typeface="Verdana" pitchFamily="34" charset="0"/>
              </a:rPr>
              <a:t> </a:t>
            </a:r>
            <a:r>
              <a:rPr lang="it-IT" sz="7200" b="1" cap="all" dirty="0" err="1">
                <a:latin typeface="Bahnschrift SemiCondensed" pitchFamily="34" charset="0"/>
                <a:ea typeface="Verdana" pitchFamily="34" charset="0"/>
              </a:rPr>
              <a:t>you</a:t>
            </a:r>
            <a:r>
              <a:rPr lang="it-IT" sz="7200" b="1" cap="all" dirty="0">
                <a:latin typeface="Bahnschrift SemiCondensed" pitchFamily="34" charset="0"/>
                <a:ea typeface="Verdana" pitchFamily="34" charset="0"/>
              </a:rPr>
              <a:t>   …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CB890CE0-D283-415E-BFE5-9ADA70A7AB32}"/>
              </a:ext>
            </a:extLst>
          </p:cNvPr>
          <p:cNvSpPr txBox="1"/>
          <p:nvPr/>
        </p:nvSpPr>
        <p:spPr>
          <a:xfrm>
            <a:off x="2241820" y="4264006"/>
            <a:ext cx="7144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LINDA COMERLATI info@edificidipagliaitalia.com</a:t>
            </a:r>
          </a:p>
          <a:p>
            <a:pPr algn="ctr"/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www.edificidipagliaitalia.com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8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1027" name="Picture 3" descr="D:\Dropbox\145-CASTELBELFORTE-FOTO E VIDEO\00- FOTO E VIDEO\34 carpenteria Ferrari 18 11 2019\P_20191118_163707.jpg"/>
          <p:cNvPicPr>
            <a:picLocks noChangeAspect="1" noChangeArrowheads="1"/>
          </p:cNvPicPr>
          <p:nvPr/>
        </p:nvPicPr>
        <p:blipFill>
          <a:blip r:embed="rId2" cstate="print"/>
          <a:srcRect l="10338" r="12789"/>
          <a:stretch>
            <a:fillRect/>
          </a:stretch>
        </p:blipFill>
        <p:spPr bwMode="auto">
          <a:xfrm>
            <a:off x="7239663" y="1681319"/>
            <a:ext cx="4603741" cy="4491556"/>
          </a:xfrm>
          <a:prstGeom prst="rect">
            <a:avLst/>
          </a:prstGeom>
          <a:noFill/>
        </p:spPr>
      </p:pic>
      <p:pic>
        <p:nvPicPr>
          <p:cNvPr id="1028" name="Picture 4" descr="D:\Dropbox\145-CASTELBELFORTE-FOTO E VIDEO\00- FOTO E VIDEO\37b-foto simone 9 12 19\Pareti__1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364" y="1696094"/>
            <a:ext cx="6715172" cy="4476781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-1" y="221027"/>
            <a:ext cx="12192001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PREFABRICATED WOOD AND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FRAME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3076" name="Picture 4" descr="D:\Dropbox\145-CASTELBELFORTE-FOTO E VIDEO\00- FOTO E VIDEO\37b-foto simone 9 12 19\Pareti__118.jpg"/>
          <p:cNvPicPr>
            <a:picLocks noChangeAspect="1" noChangeArrowheads="1"/>
          </p:cNvPicPr>
          <p:nvPr/>
        </p:nvPicPr>
        <p:blipFill>
          <a:blip r:embed="rId2"/>
          <a:srcRect r="4837"/>
          <a:stretch>
            <a:fillRect/>
          </a:stretch>
        </p:blipFill>
        <p:spPr bwMode="auto">
          <a:xfrm>
            <a:off x="2190723" y="1479397"/>
            <a:ext cx="7286676" cy="5104713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-1" y="157963"/>
            <a:ext cx="12192001" cy="1518047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PREFABRICATED WOOD AND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700" b="1" cap="all" dirty="0">
                <a:latin typeface="Bahnschrift SemiCondensed" pitchFamily="34" charset="0"/>
                <a:ea typeface="Verdana" pitchFamily="34" charset="0"/>
              </a:rPr>
              <a:t>STRAW FRAME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45324045454341AFA1ED4DBDAB8B58" ma:contentTypeVersion="15" ma:contentTypeDescription="Create a new document." ma:contentTypeScope="" ma:versionID="0f68af4ae8e4133d42f3d3e8052fa271">
  <xsd:schema xmlns:xsd="http://www.w3.org/2001/XMLSchema" xmlns:xs="http://www.w3.org/2001/XMLSchema" xmlns:p="http://schemas.microsoft.com/office/2006/metadata/properties" xmlns:ns2="9d827b77-2124-4235-adc1-14338fcf88aa" xmlns:ns3="5b4d1290-6226-4b67-b3ca-2b2800127f26" targetNamespace="http://schemas.microsoft.com/office/2006/metadata/properties" ma:root="true" ma:fieldsID="7f81fdf23a014deb5b62fc7a05ef9eb7" ns2:_="" ns3:_="">
    <xsd:import namespace="9d827b77-2124-4235-adc1-14338fcf88aa"/>
    <xsd:import namespace="5b4d1290-6226-4b67-b3ca-2b2800127f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827b77-2124-4235-adc1-14338fcf88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edd1c77-ecac-4adc-8928-a4b79cad4f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d1290-6226-4b67-b3ca-2b2800127f2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e87bc3e-a969-4b23-a7fe-a32ce61660e9}" ma:internalName="TaxCatchAll" ma:showField="CatchAllData" ma:web="5b4d1290-6226-4b67-b3ca-2b2800127f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BA3AEF-B27C-4E09-9990-6D4359A57234}"/>
</file>

<file path=customXml/itemProps2.xml><?xml version="1.0" encoding="utf-8"?>
<ds:datastoreItem xmlns:ds="http://schemas.openxmlformats.org/officeDocument/2006/customXml" ds:itemID="{17149827-5E49-4859-BF65-F0C36BD8727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850</Words>
  <Application>Microsoft Office PowerPoint</Application>
  <PresentationFormat>Breitbild</PresentationFormat>
  <Paragraphs>299</Paragraphs>
  <Slides>79</Slides>
  <Notes>42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79</vt:i4>
      </vt:variant>
    </vt:vector>
  </HeadingPairs>
  <TitlesOfParts>
    <vt:vector size="92" baseType="lpstr">
      <vt:lpstr>Arial</vt:lpstr>
      <vt:lpstr>Bahnschrift SemiBold</vt:lpstr>
      <vt:lpstr>Bahnschrift SemiBold Condensed</vt:lpstr>
      <vt:lpstr>Bahnschrift SemiCondensed</vt:lpstr>
      <vt:lpstr>Calibri</vt:lpstr>
      <vt:lpstr>Calibri Light</vt:lpstr>
      <vt:lpstr>Century Gothic</vt:lpstr>
      <vt:lpstr>Futura PT</vt:lpstr>
      <vt:lpstr>Futura PT Book</vt:lpstr>
      <vt:lpstr>Futura PT Demi</vt:lpstr>
      <vt:lpstr>Futura PT Heavy</vt:lpstr>
      <vt:lpstr>Futura-Book</vt:lpstr>
      <vt:lpstr>Tema di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 FIRST ITALIAN  CERTIFICATED STRAW HOUSE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Mazzucchelli</dc:creator>
  <cp:lastModifiedBy>Klammsteiner Ulrich</cp:lastModifiedBy>
  <cp:revision>49</cp:revision>
  <dcterms:created xsi:type="dcterms:W3CDTF">2022-10-15T14:54:08Z</dcterms:created>
  <dcterms:modified xsi:type="dcterms:W3CDTF">2022-12-09T07:49:04Z</dcterms:modified>
</cp:coreProperties>
</file>