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9" r:id="rId2"/>
    <p:sldId id="271" r:id="rId3"/>
    <p:sldId id="257" r:id="rId4"/>
    <p:sldId id="264" r:id="rId5"/>
    <p:sldId id="286" r:id="rId6"/>
    <p:sldId id="265" r:id="rId7"/>
    <p:sldId id="263" r:id="rId8"/>
    <p:sldId id="262" r:id="rId9"/>
    <p:sldId id="261" r:id="rId10"/>
    <p:sldId id="268" r:id="rId11"/>
    <p:sldId id="266" r:id="rId12"/>
    <p:sldId id="267" r:id="rId13"/>
    <p:sldId id="269" r:id="rId14"/>
    <p:sldId id="270" r:id="rId15"/>
    <p:sldId id="287" r:id="rId16"/>
    <p:sldId id="272" r:id="rId17"/>
    <p:sldId id="275" r:id="rId18"/>
    <p:sldId id="274" r:id="rId19"/>
    <p:sldId id="273" r:id="rId20"/>
    <p:sldId id="277" r:id="rId21"/>
    <p:sldId id="276" r:id="rId22"/>
    <p:sldId id="280" r:id="rId23"/>
    <p:sldId id="284" r:id="rId24"/>
    <p:sldId id="283" r:id="rId25"/>
    <p:sldId id="258" r:id="rId26"/>
  </p:sldIdLst>
  <p:sldSz cx="12192000" cy="6858000"/>
  <p:notesSz cx="7102475" cy="10231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C11F2-CD67-A7F8-988A-1503C534E80B}" v="89" dt="2022-12-12T17:10:57.700"/>
    <p1510:client id="{AE4C65D2-EF91-5118-A3F6-A91831E88667}" v="839" dt="2022-12-13T09:25:44.655"/>
    <p1510:client id="{FFC95F70-4D09-C6B4-5DBA-DFF09F2DD0A9}" v="18" dt="2022-12-12T08:31:13.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911" autoAdjust="0"/>
  </p:normalViewPr>
  <p:slideViewPr>
    <p:cSldViewPr snapToGrid="0" showGuides="1">
      <p:cViewPr varScale="1">
        <p:scale>
          <a:sx n="123" d="100"/>
          <a:sy n="123" d="100"/>
        </p:scale>
        <p:origin x="174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7739" cy="513349"/>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3092" y="0"/>
            <a:ext cx="3077739" cy="513349"/>
          </a:xfrm>
          <a:prstGeom prst="rect">
            <a:avLst/>
          </a:prstGeom>
        </p:spPr>
        <p:txBody>
          <a:bodyPr vert="horz" lIns="99048" tIns="49524" rIns="99048" bIns="49524" rtlCol="0"/>
          <a:lstStyle>
            <a:lvl1pPr algn="r">
              <a:defRPr sz="1300"/>
            </a:lvl1pPr>
          </a:lstStyle>
          <a:p>
            <a:fld id="{3F107504-B7D3-490E-9632-4FCF9B5C30A7}" type="datetimeFigureOut">
              <a:rPr lang="de-DE" smtClean="0"/>
              <a:t>15.12.2022</a:t>
            </a:fld>
            <a:endParaRPr lang="de-DE"/>
          </a:p>
        </p:txBody>
      </p:sp>
      <p:sp>
        <p:nvSpPr>
          <p:cNvPr id="4" name="Folienbildplatzhalt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10248" y="4923879"/>
            <a:ext cx="5681980" cy="402862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18091"/>
            <a:ext cx="3077739" cy="513348"/>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3092" y="9718091"/>
            <a:ext cx="3077739" cy="513348"/>
          </a:xfrm>
          <a:prstGeom prst="rect">
            <a:avLst/>
          </a:prstGeom>
        </p:spPr>
        <p:txBody>
          <a:bodyPr vert="horz" lIns="99048" tIns="49524" rIns="99048" bIns="49524" rtlCol="0" anchor="b"/>
          <a:lstStyle>
            <a:lvl1pPr algn="r">
              <a:defRPr sz="1300"/>
            </a:lvl1pPr>
          </a:lstStyle>
          <a:p>
            <a:fld id="{68F2F449-CEE2-47C3-92DE-57E1650A274F}" type="slidenum">
              <a:rPr lang="de-DE" smtClean="0"/>
              <a:t>‹Nr.›</a:t>
            </a:fld>
            <a:endParaRPr lang="de-DE"/>
          </a:p>
        </p:txBody>
      </p:sp>
    </p:spTree>
    <p:extLst>
      <p:ext uri="{BB962C8B-B14F-4D97-AF65-F5344CB8AC3E}">
        <p14:creationId xmlns:p14="http://schemas.microsoft.com/office/powerpoint/2010/main" val="161837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Welcome, thank you for your attendance today</a:t>
            </a:r>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I‘m going to spend some time explaining about our solutions for sustainable envelopes with innovative precast elements.</a:t>
            </a:r>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1</a:t>
            </a:fld>
            <a:endParaRPr lang="de-DE"/>
          </a:p>
        </p:txBody>
      </p:sp>
    </p:spTree>
    <p:extLst>
      <p:ext uri="{BB962C8B-B14F-4D97-AF65-F5344CB8AC3E}">
        <p14:creationId xmlns:p14="http://schemas.microsoft.com/office/powerpoint/2010/main" val="3008318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 want to show you multiple examples of buildings where we used GREEN CODE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Thermo</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Wall for the external walls.</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 want to show you how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individualised</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this system can be.</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our Head Office in Brixen built with precast facade in </a:t>
            </a:r>
            <a:r>
              <a:rPr lang="en-US" sz="1900" dirty="0">
                <a:latin typeface="Calibri" panose="020F0502020204030204" pitchFamily="34" charset="0"/>
                <a:ea typeface="Times New Roman" panose="02020603050405020304" pitchFamily="18" charset="0"/>
                <a:cs typeface="Times New Roman" panose="02020603050405020304" pitchFamily="18" charset="0"/>
              </a:rPr>
              <a:t>white polished concrete </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 local white marble gravel. </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10</a:t>
            </a:fld>
            <a:endParaRPr lang="de-DE"/>
          </a:p>
        </p:txBody>
      </p:sp>
    </p:spTree>
    <p:extLst>
      <p:ext uri="{BB962C8B-B14F-4D97-AF65-F5344CB8AC3E}">
        <p14:creationId xmlns:p14="http://schemas.microsoft.com/office/powerpoint/2010/main" val="100185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a residential building in Innsbruck with fair-faced concrete.</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12</a:t>
            </a:fld>
            <a:endParaRPr lang="de-DE"/>
          </a:p>
        </p:txBody>
      </p:sp>
    </p:spTree>
    <p:extLst>
      <p:ext uri="{BB962C8B-B14F-4D97-AF65-F5344CB8AC3E}">
        <p14:creationId xmlns:p14="http://schemas.microsoft.com/office/powerpoint/2010/main" val="383395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an example of an industrial building. Heavy loads and large dimensions can also be built with the same type of elements.</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13</a:t>
            </a:fld>
            <a:endParaRPr lang="de-DE"/>
          </a:p>
        </p:txBody>
      </p:sp>
    </p:spTree>
    <p:extLst>
      <p:ext uri="{BB962C8B-B14F-4D97-AF65-F5344CB8AC3E}">
        <p14:creationId xmlns:p14="http://schemas.microsoft.com/office/powerpoint/2010/main" val="425643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a luxury villa in Trento that also has precast fair-faced concrete facade.</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same types of elements for different types of projects with very individual architectural design. And this with just the same 3 materials: concrete, steel and mineral insulation.</a:t>
            </a:r>
            <a:endParaRPr lang="de-DE" sz="1900" dirty="0">
              <a:latin typeface="Times New Roman" panose="02020603050405020304" pitchFamily="18" charset="0"/>
              <a:ea typeface="Times New Roman" panose="02020603050405020304" pitchFamily="18"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14</a:t>
            </a:fld>
            <a:endParaRPr lang="de-DE"/>
          </a:p>
        </p:txBody>
      </p:sp>
    </p:spTree>
    <p:extLst>
      <p:ext uri="{BB962C8B-B14F-4D97-AF65-F5344CB8AC3E}">
        <p14:creationId xmlns:p14="http://schemas.microsoft.com/office/powerpoint/2010/main" val="631925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Now i want to spend some time to explain to you the sustainability advantages of this type of building system, based on these 8 categories: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Housing </a:t>
            </a: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quality</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Design </a:t>
            </a: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quality</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Working </a:t>
            </a: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conditions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Durability</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Waste</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Emissions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Energy </a:t>
            </a: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efficiency</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Costs</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15</a:t>
            </a:fld>
            <a:endParaRPr lang="de-DE"/>
          </a:p>
        </p:txBody>
      </p:sp>
    </p:spTree>
    <p:extLst>
      <p:ext uri="{BB962C8B-B14F-4D97-AF65-F5344CB8AC3E}">
        <p14:creationId xmlns:p14="http://schemas.microsoft.com/office/powerpoint/2010/main" val="372257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combination between precast elements with integrated steel reinforcements and the in-situ concrete allows a lot of flexibility and also the possibility to build hyperstatic wall-slab connections for strong and earthquake-proof buildings.</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outer and also the inner hi-quality surfaces need very low finishing works after the installation and are low maintenance throughout the lifetime of the building, even when factoring in extreme weather conditions on the outside.</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 the right combination between insulation and the thermal activation of the concrete mass we have the best indoor quality conditions with very low energy demand.</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concrete outer shell protects for fire, and the mass of concrete protects for outer noise.</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16</a:t>
            </a:fld>
            <a:endParaRPr lang="de-DE"/>
          </a:p>
        </p:txBody>
      </p:sp>
    </p:spTree>
    <p:extLst>
      <p:ext uri="{BB962C8B-B14F-4D97-AF65-F5344CB8AC3E}">
        <p14:creationId xmlns:p14="http://schemas.microsoft.com/office/powerpoint/2010/main" val="301024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 a sustainable solution, we have to design the walls so that we use as little material as possible: thin walls to save on concrete and for less structural weight, high quality engineering to save on steel and the right type and thickness of the insulation with details to avoid thermal bridges.</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Technical installations are integrated within the elements.</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design quality and this complexity needs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integreted</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digital models to manage this amount of information.</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 a digitally controlled, automated production of these hi-tech elements it is possible to reach the necessary quality and technical safety for the end product. </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17</a:t>
            </a:fld>
            <a:endParaRPr lang="de-DE"/>
          </a:p>
        </p:txBody>
      </p:sp>
    </p:spTree>
    <p:extLst>
      <p:ext uri="{BB962C8B-B14F-4D97-AF65-F5344CB8AC3E}">
        <p14:creationId xmlns:p14="http://schemas.microsoft.com/office/powerpoint/2010/main" val="130519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Working conditions and safety are also a very important part of a sustainable building solution.</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More work can be done in the factory in higher quality and more controlled conditions compared to the construction site.</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Also, the finished buildings guarantee a higher level of wellbeing for the users as well as structural, earthquake and fire safety.</a:t>
            </a:r>
          </a:p>
          <a:p>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18</a:t>
            </a:fld>
            <a:endParaRPr lang="de-DE"/>
          </a:p>
        </p:txBody>
      </p:sp>
    </p:spTree>
    <p:extLst>
      <p:ext uri="{BB962C8B-B14F-4D97-AF65-F5344CB8AC3E}">
        <p14:creationId xmlns:p14="http://schemas.microsoft.com/office/powerpoint/2010/main" val="293147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Pantheon in Rome has existed for more than 2000 years. And it is made of concrete.</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 we know that concrete has a very long lifetime!</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must design our buildings to be as long lasting as possible, to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amortise</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enviromental</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impact over a long period.</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facade normally has a shorter lifetime compared with the main building, however the concrete of the precast facade elements is a high-quality material with high durability and very low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maintenence</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costs.</a:t>
            </a:r>
            <a:endParaRPr lang="de-DE" sz="1900" dirty="0">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19</a:t>
            </a:fld>
            <a:endParaRPr lang="de-DE"/>
          </a:p>
        </p:txBody>
      </p:sp>
    </p:spTree>
    <p:extLst>
      <p:ext uri="{BB962C8B-B14F-4D97-AF65-F5344CB8AC3E}">
        <p14:creationId xmlns:p14="http://schemas.microsoft.com/office/powerpoint/2010/main" val="882210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technological precast elements are designed as a very simple construction consisting of a few optimally integrated materials.</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important to reduce waste in the building phase and to facilitate recycling.</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 the factory the production works with no concrete, steel or insulation scraps. We can save between 10 to 15% on raw materials with a scrap free production.</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product with technological parts inside reach the construction-site with no types of packaging.</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at the end of the lifetime of the building, materials can be separated and recycled.</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20</a:t>
            </a:fld>
            <a:endParaRPr lang="de-DE"/>
          </a:p>
        </p:txBody>
      </p:sp>
    </p:spTree>
    <p:extLst>
      <p:ext uri="{BB962C8B-B14F-4D97-AF65-F5344CB8AC3E}">
        <p14:creationId xmlns:p14="http://schemas.microsoft.com/office/powerpoint/2010/main" val="74659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575A6C"/>
                </a:solidFill>
                <a:latin typeface="Calibri" panose="020F0502020204030204" pitchFamily="34" charset="0"/>
                <a:ea typeface="Times New Roman" panose="02020603050405020304" pitchFamily="18" charset="0"/>
                <a:cs typeface="Times New Roman" panose="02020603050405020304" pitchFamily="18" charset="0"/>
              </a:rPr>
              <a:t>Building envelopes can contribute substantially towards achieving carbon neutrality and sustainability of the constructions.</a:t>
            </a:r>
          </a:p>
          <a:p>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r>
              <a:rPr lang="en-US" sz="1900" dirty="0">
                <a:solidFill>
                  <a:srgbClr val="575A6C"/>
                </a:solidFill>
                <a:latin typeface="Calibri" panose="020F0502020204030204" pitchFamily="34" charset="0"/>
                <a:ea typeface="Times New Roman" panose="02020603050405020304" pitchFamily="18" charset="0"/>
                <a:cs typeface="Times New Roman" panose="02020603050405020304" pitchFamily="18" charset="0"/>
              </a:rPr>
              <a:t>Achievement of sustainability is not limited to the correct choice of materials: CO2 emissions depends also on the fabrication processes, transport distances,</a:t>
            </a:r>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r>
              <a:rPr lang="en-US" sz="1900" dirty="0">
                <a:solidFill>
                  <a:srgbClr val="575A6C"/>
                </a:solidFill>
                <a:latin typeface="Calibri" panose="020F0502020204030204" pitchFamily="34" charset="0"/>
                <a:ea typeface="Times New Roman" panose="02020603050405020304" pitchFamily="18" charset="0"/>
                <a:cs typeface="Times New Roman" panose="02020603050405020304" pitchFamily="18" charset="0"/>
              </a:rPr>
              <a:t>the operational energy of buildings, the durability of buildings and their components, waste generated during all processes,</a:t>
            </a:r>
            <a:r>
              <a:rPr lang="en-US" sz="1900" dirty="0">
                <a:latin typeface="Calibri" panose="020F0502020204030204" pitchFamily="34" charset="0"/>
                <a:ea typeface="Times New Roman" panose="02020603050405020304" pitchFamily="18" charset="0"/>
                <a:cs typeface="Times New Roman" panose="02020603050405020304" pitchFamily="18" charset="0"/>
              </a:rPr>
              <a:t> </a:t>
            </a:r>
            <a:r>
              <a:rPr lang="en-US" sz="1900" dirty="0">
                <a:solidFill>
                  <a:srgbClr val="575A6C"/>
                </a:solidFill>
                <a:latin typeface="Calibri" panose="020F0502020204030204" pitchFamily="34" charset="0"/>
                <a:ea typeface="Times New Roman" panose="02020603050405020304" pitchFamily="18" charset="0"/>
                <a:cs typeface="Times New Roman" panose="02020603050405020304" pitchFamily="18" charset="0"/>
              </a:rPr>
              <a:t>and on what happens to the envelope components when they reach their End of Life.</a:t>
            </a:r>
          </a:p>
          <a:p>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Also housing quality, comfort and wellbeing for the users are important factors to increase the efficiency of our buildings and therefore sustainability. And envelopes have a strong impact on these points.</a:t>
            </a:r>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r>
              <a:rPr lang="en-US" sz="1900" dirty="0">
                <a:solidFill>
                  <a:srgbClr val="575A6C"/>
                </a:solidFill>
                <a:latin typeface="Calibri" panose="020F0502020204030204" pitchFamily="34" charset="0"/>
                <a:ea typeface="Times New Roman" panose="02020603050405020304" pitchFamily="18" charset="0"/>
                <a:cs typeface="Times New Roman" panose="02020603050405020304" pitchFamily="18" charset="0"/>
              </a:rPr>
              <a:t>These 8 clusters are the most important aspects when evaluating the sustainability of a building system. The 4 positive aspects are to be maximized, the 4 negative aspects are to be minimized.</a:t>
            </a:r>
          </a:p>
          <a:p>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a:p>
            <a:r>
              <a:rPr lang="en-US" sz="1900" dirty="0">
                <a:solidFill>
                  <a:srgbClr val="575A6C"/>
                </a:solidFill>
                <a:latin typeface="Calibri" panose="020F0502020204030204" pitchFamily="34" charset="0"/>
                <a:ea typeface="Times New Roman" panose="02020603050405020304" pitchFamily="18" charset="0"/>
                <a:cs typeface="Times New Roman" panose="02020603050405020304" pitchFamily="18" charset="0"/>
              </a:rPr>
              <a:t>Today I will spend some time explaining to you about our innovative system to build external bearing walls and envelopes with concrete precast elements and also about the sustainability value of this solution.</a:t>
            </a:r>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2</a:t>
            </a:fld>
            <a:endParaRPr lang="de-DE"/>
          </a:p>
        </p:txBody>
      </p:sp>
    </p:spTree>
    <p:extLst>
      <p:ext uri="{BB962C8B-B14F-4D97-AF65-F5344CB8AC3E}">
        <p14:creationId xmlns:p14="http://schemas.microsoft.com/office/powerpoint/2010/main" val="2805633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Buildings produce about 40% of global annual emissions - about 11% for Materials and construction, and 28% for the operating functions of the building.</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reduce emissions it is important to optimize the production of the materials and the quantity of used materials, but is much more important to reduce the operational energy demand of the buildings and consequent emissions.</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cement industry and also the concrete industry is now working on big improvements in the production process of cement and on the optimization of concrete recipes to use less cement.</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These facts will massively reduce the CO2 emissions of the concrete sector in the future. </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Precast factories, with an industrialized organization of  the production and with high-level quality controls, are in the best position to accelerate this evolution.</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21</a:t>
            </a:fld>
            <a:endParaRPr lang="de-DE"/>
          </a:p>
        </p:txBody>
      </p:sp>
    </p:spTree>
    <p:extLst>
      <p:ext uri="{BB962C8B-B14F-4D97-AF65-F5344CB8AC3E}">
        <p14:creationId xmlns:p14="http://schemas.microsoft.com/office/powerpoint/2010/main" val="2951626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High-quality insulation with good design to minimize thermal bridges, allow a very high level of energy efficiency of the envelope in winter and also in summer.</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internal concrete section of the walls can be integrated with thermal activation to heat or to cool in a very efficient way and with the highest quality conditions for the users.</a:t>
            </a:r>
            <a:endParaRPr lang="de-DE" sz="1900" dirty="0">
              <a:latin typeface="Times New Roman" panose="02020603050405020304" pitchFamily="18" charset="0"/>
              <a:ea typeface="Times New Roman" panose="02020603050405020304" pitchFamily="18" charset="0"/>
            </a:endParaRPr>
          </a:p>
          <a:p>
            <a:r>
              <a:rPr lang="en-US" sz="1900" dirty="0">
                <a:latin typeface="Calibri" panose="020F0502020204030204" pitchFamily="34" charset="0"/>
                <a:ea typeface="Times New Roman" panose="02020603050405020304" pitchFamily="18" charset="0"/>
                <a:cs typeface="Times New Roman" panose="02020603050405020304" pitchFamily="18" charset="0"/>
              </a:rPr>
              <a:t> </a:t>
            </a:r>
            <a:endParaRPr lang="de-DE" sz="19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22</a:t>
            </a:fld>
            <a:endParaRPr lang="de-DE"/>
          </a:p>
        </p:txBody>
      </p:sp>
    </p:spTree>
    <p:extLst>
      <p:ext uri="{BB962C8B-B14F-4D97-AF65-F5344CB8AC3E}">
        <p14:creationId xmlns:p14="http://schemas.microsoft.com/office/powerpoint/2010/main" val="65711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Good systems have to also be cost efficient.</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Digital design and optimized industrial fabrication make high-level individualized buildings that are accessible to many people.</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also an important aspect of sustainability.</a:t>
            </a:r>
            <a:endParaRPr lang="de-DE" sz="1900" dirty="0">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23</a:t>
            </a:fld>
            <a:endParaRPr lang="de-DE"/>
          </a:p>
        </p:txBody>
      </p:sp>
    </p:spTree>
    <p:extLst>
      <p:ext uri="{BB962C8B-B14F-4D97-AF65-F5344CB8AC3E}">
        <p14:creationId xmlns:p14="http://schemas.microsoft.com/office/powerpoint/2010/main" val="425192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 innovative high-quality concrete precast GREEN CODE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Thermowall</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elements, we can build sustainable envelopes and improve living conditions for the people we service.</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24</a:t>
            </a:fld>
            <a:endParaRPr lang="de-DE"/>
          </a:p>
        </p:txBody>
      </p:sp>
    </p:spTree>
    <p:extLst>
      <p:ext uri="{BB962C8B-B14F-4D97-AF65-F5344CB8AC3E}">
        <p14:creationId xmlns:p14="http://schemas.microsoft.com/office/powerpoint/2010/main" val="2805633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Thank you for the </a:t>
            </a:r>
            <a:r>
              <a:rPr lang="de-DE" dirty="0" err="1"/>
              <a:t>attention</a:t>
            </a:r>
            <a:r>
              <a:rPr lang="de-DE" dirty="0"/>
              <a:t>…</a:t>
            </a:r>
            <a:endParaRPr lang="de-IT" dirty="0"/>
          </a:p>
        </p:txBody>
      </p:sp>
      <p:sp>
        <p:nvSpPr>
          <p:cNvPr id="4" name="Foliennummernplatzhalter 3"/>
          <p:cNvSpPr>
            <a:spLocks noGrp="1"/>
          </p:cNvSpPr>
          <p:nvPr>
            <p:ph type="sldNum" sz="quarter" idx="5"/>
          </p:nvPr>
        </p:nvSpPr>
        <p:spPr/>
        <p:txBody>
          <a:bodyPr/>
          <a:lstStyle/>
          <a:p>
            <a:fld id="{68F2F449-CEE2-47C3-92DE-57E1650A274F}" type="slidenum">
              <a:rPr lang="de-DE" smtClean="0"/>
              <a:t>25</a:t>
            </a:fld>
            <a:endParaRPr lang="de-DE"/>
          </a:p>
        </p:txBody>
      </p:sp>
    </p:spTree>
    <p:extLst>
      <p:ext uri="{BB962C8B-B14F-4D97-AF65-F5344CB8AC3E}">
        <p14:creationId xmlns:p14="http://schemas.microsoft.com/office/powerpoint/2010/main" val="220561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GREEN CODE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Thermo</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Wall is built as two precast concrete shells: the outer shell with integrated insulation and the inner shell as part of the bearing structure of the wall, with integrated steel reinforcement and technological elements like electrical parts or heating and cooling tubing.</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On the construction site these two shells have to be filled with in-situ concrete to complete the bearing part of the wall and to connect the elements together.</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majority of the bearing structure, of the technical parts and of the envelope are prebuilt inside the factory to create a hi-technology precast element.</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external visible part of the wall element can be designed with multiple different styles. For example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colours</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 polished concrete surface or textures.</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3</a:t>
            </a:fld>
            <a:endParaRPr lang="de-DE"/>
          </a:p>
        </p:txBody>
      </p:sp>
    </p:spTree>
    <p:extLst>
      <p:ext uri="{BB962C8B-B14F-4D97-AF65-F5344CB8AC3E}">
        <p14:creationId xmlns:p14="http://schemas.microsoft.com/office/powerpoint/2010/main" val="92674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Within the elements are a lot of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integreted</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functions: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structural bearing parts (concrete and reinforcement)</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Thermal Insulation (also as mineral insulation)</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Electrical</a:t>
            </a: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parts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Heating and cooling as a radiant system with tubes integrated in the inner concrete shell</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Thermal energy storage in the mass of the concrete</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Acoustic</a:t>
            </a: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insulation</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External finish and a visible facade</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all this functionality with just 3 materials: concrete, reinforcement steel and different types of insulation. Technical installations are made from recycled plastic and this can be separated for recycling.</a:t>
            </a:r>
            <a:endParaRPr lang="de-DE" sz="1900" dirty="0">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4</a:t>
            </a:fld>
            <a:endParaRPr lang="de-DE"/>
          </a:p>
        </p:txBody>
      </p:sp>
    </p:spTree>
    <p:extLst>
      <p:ext uri="{BB962C8B-B14F-4D97-AF65-F5344CB8AC3E}">
        <p14:creationId xmlns:p14="http://schemas.microsoft.com/office/powerpoint/2010/main" val="1931819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combine all of these functions, an integrated design process is strictly necessary.</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 the construction of the elements we build a very complete digital twin of the wall with all the information that we need to build the product:</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dimensions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Reinforcement type</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Materials</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share this model with our design team and then use this digital twin to input all necessary information into our high-tech machinery, which enables us to construct the finished product in the factory with a very high level of automation.</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5</a:t>
            </a:fld>
            <a:endParaRPr lang="de-DE"/>
          </a:p>
        </p:txBody>
      </p:sp>
    </p:spTree>
    <p:extLst>
      <p:ext uri="{BB962C8B-B14F-4D97-AF65-F5344CB8AC3E}">
        <p14:creationId xmlns:p14="http://schemas.microsoft.com/office/powerpoint/2010/main" val="10965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combine all of these functions, an integrated design process is strictly necessary.</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 the construction of the elements we build a very complete digital twin of the wall with all the information that we need to build the product:</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dimensions</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Reinforcement type</a:t>
            </a:r>
            <a:endParaRPr lang="de-DE" sz="1900" dirty="0">
              <a:latin typeface="Times New Roman" panose="02020603050405020304" pitchFamily="18" charset="0"/>
              <a:ea typeface="Times New Roman" panose="02020603050405020304" pitchFamily="18" charset="0"/>
            </a:endParaRPr>
          </a:p>
          <a:p>
            <a:pPr marL="371429" indent="-371429">
              <a:buFont typeface="Times New Roman" panose="02020603050405020304" pitchFamily="18" charset="0"/>
              <a:buChar char="-"/>
              <a:tabLst>
                <a:tab pos="495239" algn="l"/>
              </a:tabLst>
            </a:pPr>
            <a:r>
              <a:rPr lang="de-DE"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Materials</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share this model with our design team and then use this digital twin to input all necessary information into our high-tech machinery, which enables us to construct the finished product in the factory with a very high level of automation.</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6</a:t>
            </a:fld>
            <a:endParaRPr lang="de-DE"/>
          </a:p>
        </p:txBody>
      </p:sp>
    </p:spTree>
    <p:extLst>
      <p:ext uri="{BB962C8B-B14F-4D97-AF65-F5344CB8AC3E}">
        <p14:creationId xmlns:p14="http://schemas.microsoft.com/office/powerpoint/2010/main" val="401014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7</a:t>
            </a:fld>
            <a:endParaRPr lang="de-DE"/>
          </a:p>
        </p:txBody>
      </p:sp>
    </p:spTree>
    <p:extLst>
      <p:ext uri="{BB962C8B-B14F-4D97-AF65-F5344CB8AC3E}">
        <p14:creationId xmlns:p14="http://schemas.microsoft.com/office/powerpoint/2010/main" val="3573155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On the construction site, we have a very simple process with the only requirements being the mounting of the elements and the filling with in-situ concrete.</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connections between the elements are very simple and a lot of functions and technical parts have already been constructed in the factory.</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is a very low possibility of errors on the construction site and this saves a lot of time.</a:t>
            </a:r>
          </a:p>
          <a:p>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previously compared traditional building methods with this precast system on a 8 story building:</a:t>
            </a:r>
            <a:endParaRPr lang="de-DE" sz="1900" dirty="0">
              <a:latin typeface="Times New Roman" panose="02020603050405020304" pitchFamily="18" charset="0"/>
              <a:ea typeface="Times New Roman" panose="02020603050405020304" pitchFamily="18" charset="0"/>
            </a:endParaRPr>
          </a:p>
          <a:p>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 the GREEN CODE </a:t>
            </a:r>
            <a:r>
              <a:rPr lang="en-US" sz="1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Thermo</a:t>
            </a:r>
            <a:r>
              <a:rPr lang="en-US"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Wall we saved 40% on construction time with 60% fewer workers on the construction site.</a:t>
            </a:r>
            <a:endParaRPr lang="de-DE" sz="1900" dirty="0">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8F2F449-CEE2-47C3-92DE-57E1650A274F}" type="slidenum">
              <a:rPr lang="de-DE" smtClean="0"/>
              <a:t>8</a:t>
            </a:fld>
            <a:endParaRPr lang="de-DE"/>
          </a:p>
        </p:txBody>
      </p:sp>
    </p:spTree>
    <p:extLst>
      <p:ext uri="{BB962C8B-B14F-4D97-AF65-F5344CB8AC3E}">
        <p14:creationId xmlns:p14="http://schemas.microsoft.com/office/powerpoint/2010/main" val="383507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previously compared traditional building methods with this precast system on a 8 story building:</a:t>
            </a:r>
            <a:endParaRPr lang="de-DE" sz="1300" dirty="0">
              <a:latin typeface="Times New Roman" panose="02020603050405020304" pitchFamily="18" charset="0"/>
              <a:ea typeface="Times New Roman" panose="02020603050405020304" pitchFamily="18" charset="0"/>
            </a:endParaRPr>
          </a:p>
          <a:p>
            <a:r>
              <a:rPr lang="en-US"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With the GREEN CODE </a:t>
            </a:r>
            <a:r>
              <a:rPr lang="en-US" sz="13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Thermo</a:t>
            </a:r>
            <a:r>
              <a:rPr lang="en-US"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Wall we saved 40% on construction time with 60% fewer workers on the construction site.</a:t>
            </a:r>
            <a:endParaRPr lang="de-DE" sz="1300" dirty="0">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8F2F449-CEE2-47C3-92DE-57E1650A274F}" type="slidenum">
              <a:rPr lang="de-DE" smtClean="0"/>
              <a:t>9</a:t>
            </a:fld>
            <a:endParaRPr lang="de-DE"/>
          </a:p>
        </p:txBody>
      </p:sp>
    </p:spTree>
    <p:extLst>
      <p:ext uri="{BB962C8B-B14F-4D97-AF65-F5344CB8AC3E}">
        <p14:creationId xmlns:p14="http://schemas.microsoft.com/office/powerpoint/2010/main" val="277161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8114EA9-71C2-400E-AFD0-95540855E92D}" type="datetimeFigureOut">
              <a:rPr lang="it-IT" smtClean="0"/>
              <a:t>15/12/2022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417205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8114EA9-71C2-400E-AFD0-95540855E92D}" type="datetimeFigureOut">
              <a:rPr lang="it-IT" smtClean="0"/>
              <a:t>15/12/2022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282117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8114EA9-71C2-400E-AFD0-95540855E92D}" type="datetimeFigureOut">
              <a:rPr lang="it-IT" smtClean="0"/>
              <a:t>15/12/2022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243391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8114EA9-71C2-400E-AFD0-95540855E92D}" type="datetimeFigureOut">
              <a:rPr lang="it-IT" smtClean="0"/>
              <a:t>15/12/2022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343551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8114EA9-71C2-400E-AFD0-95540855E92D}" type="datetimeFigureOut">
              <a:rPr lang="it-IT" smtClean="0"/>
              <a:t>15/12/2022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2905958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8114EA9-71C2-400E-AFD0-95540855E92D}" type="datetimeFigureOut">
              <a:rPr lang="it-IT" smtClean="0"/>
              <a:t>15/12/2022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1598345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8114EA9-71C2-400E-AFD0-95540855E92D}" type="datetimeFigureOut">
              <a:rPr lang="it-IT" smtClean="0"/>
              <a:t>15/12/2022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91736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8114EA9-71C2-400E-AFD0-95540855E92D}" type="datetimeFigureOut">
              <a:rPr lang="it-IT" smtClean="0"/>
              <a:t>15/12/2022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299791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14EA9-71C2-400E-AFD0-95540855E92D}" type="datetimeFigureOut">
              <a:rPr lang="it-IT" smtClean="0"/>
              <a:t>15/12/2022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348699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8114EA9-71C2-400E-AFD0-95540855E92D}" type="datetimeFigureOut">
              <a:rPr lang="it-IT" smtClean="0"/>
              <a:t>15/12/2022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177969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8114EA9-71C2-400E-AFD0-95540855E92D}" type="datetimeFigureOut">
              <a:rPr lang="it-IT" smtClean="0"/>
              <a:t>15/12/2022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BF727F-BC97-4E44-A6C8-E047F06A4BD1}" type="slidenum">
              <a:rPr lang="it-IT" smtClean="0"/>
              <a:t>‹Nr.›</a:t>
            </a:fld>
            <a:endParaRPr lang="it-IT"/>
          </a:p>
        </p:txBody>
      </p:sp>
    </p:spTree>
    <p:extLst>
      <p:ext uri="{BB962C8B-B14F-4D97-AF65-F5344CB8AC3E}">
        <p14:creationId xmlns:p14="http://schemas.microsoft.com/office/powerpoint/2010/main" val="88930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14EA9-71C2-400E-AFD0-95540855E92D}" type="datetimeFigureOut">
              <a:rPr lang="it-IT" smtClean="0"/>
              <a:t>15/12/2022</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F727F-BC97-4E44-A6C8-E047F06A4BD1}" type="slidenum">
              <a:rPr lang="it-IT" smtClean="0"/>
              <a:t>‹Nr.›</a:t>
            </a:fld>
            <a:endParaRPr lang="it-IT"/>
          </a:p>
        </p:txBody>
      </p:sp>
    </p:spTree>
    <p:extLst>
      <p:ext uri="{BB962C8B-B14F-4D97-AF65-F5344CB8AC3E}">
        <p14:creationId xmlns:p14="http://schemas.microsoft.com/office/powerpoint/2010/main" val="3368687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png"/><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1.png"/><Relationship Id="rId9" Type="http://schemas.openxmlformats.org/officeDocument/2006/relationships/image" Target="../media/image11.emf"/></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png"/><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1.png"/><Relationship Id="rId9"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5.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png"/><Relationship Id="rId7"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ogo&#10;&#10;Description automatically generated">
            <a:extLst>
              <a:ext uri="{FF2B5EF4-FFF2-40B4-BE49-F238E27FC236}">
                <a16:creationId xmlns:a16="http://schemas.microsoft.com/office/drawing/2014/main" id="{9F07A0CF-1093-48E2-B2AF-3BCCB9B8D722}"/>
              </a:ext>
            </a:extLst>
          </p:cNvPr>
          <p:cNvPicPr>
            <a:picLocks noChangeAspect="1"/>
          </p:cNvPicPr>
          <p:nvPr/>
        </p:nvPicPr>
        <p:blipFill rotWithShape="1">
          <a:blip r:embed="rId3">
            <a:extLst>
              <a:ext uri="{28A0092B-C50C-407E-A947-70E740481C1C}">
                <a14:useLocalDpi xmlns:a14="http://schemas.microsoft.com/office/drawing/2010/main" val="0"/>
              </a:ext>
            </a:extLst>
          </a:blip>
          <a:srcRect l="5804" r="4232" b="13550"/>
          <a:stretch/>
        </p:blipFill>
        <p:spPr>
          <a:xfrm>
            <a:off x="237508" y="116891"/>
            <a:ext cx="2093097" cy="2011345"/>
          </a:xfrm>
          <a:prstGeom prst="rect">
            <a:avLst/>
          </a:prstGeom>
        </p:spPr>
      </p:pic>
      <p:pic>
        <p:nvPicPr>
          <p:cNvPr id="10" name="Picture 6" descr="logo">
            <a:extLst>
              <a:ext uri="{FF2B5EF4-FFF2-40B4-BE49-F238E27FC236}">
                <a16:creationId xmlns:a16="http://schemas.microsoft.com/office/drawing/2014/main" id="{F36BF831-DFAD-47D7-A8D3-88E6F9997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0772" y="760501"/>
            <a:ext cx="2314080" cy="5206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CB890CE0-D283-415E-BFE5-9ADA70A7AB32}"/>
              </a:ext>
            </a:extLst>
          </p:cNvPr>
          <p:cNvSpPr txBox="1"/>
          <p:nvPr/>
        </p:nvSpPr>
        <p:spPr>
          <a:xfrm>
            <a:off x="2668154" y="338259"/>
            <a:ext cx="7144920" cy="1692771"/>
          </a:xfrm>
          <a:prstGeom prst="rect">
            <a:avLst/>
          </a:prstGeom>
          <a:noFill/>
        </p:spPr>
        <p:txBody>
          <a:bodyPr wrap="square" rtlCol="0">
            <a:spAutoFit/>
          </a:bodyPr>
          <a:lstStyle/>
          <a:p>
            <a:pPr algn="ctr"/>
            <a:r>
              <a:rPr lang="en-US" sz="4400" b="1" dirty="0">
                <a:solidFill>
                  <a:schemeClr val="bg2">
                    <a:lumMod val="25000"/>
                  </a:schemeClr>
                </a:solidFill>
              </a:rPr>
              <a:t>THE FUTURE ENVELOPE</a:t>
            </a:r>
          </a:p>
          <a:p>
            <a:pPr algn="ctr"/>
            <a:r>
              <a:rPr lang="en-US" sz="3600" dirty="0">
                <a:solidFill>
                  <a:srgbClr val="77A191"/>
                </a:solidFill>
              </a:rPr>
              <a:t>TOWARDS ZERO CARBON BUILDINGS</a:t>
            </a:r>
            <a:endParaRPr lang="en-US" sz="3600" dirty="0">
              <a:solidFill>
                <a:schemeClr val="bg2">
                  <a:lumMod val="25000"/>
                </a:schemeClr>
              </a:solidFill>
            </a:endParaRPr>
          </a:p>
          <a:p>
            <a:pPr algn="ctr"/>
            <a:r>
              <a:rPr lang="en-US" sz="2400" dirty="0">
                <a:solidFill>
                  <a:schemeClr val="bg2">
                    <a:lumMod val="25000"/>
                  </a:schemeClr>
                </a:solidFill>
              </a:rPr>
              <a:t>15‐16 December 2022 Bolzano/</a:t>
            </a:r>
            <a:r>
              <a:rPr lang="en-US" sz="2400" dirty="0" err="1">
                <a:solidFill>
                  <a:schemeClr val="bg2">
                    <a:lumMod val="25000"/>
                  </a:schemeClr>
                </a:solidFill>
              </a:rPr>
              <a:t>Bozen</a:t>
            </a:r>
            <a:r>
              <a:rPr lang="en-US" sz="2400" dirty="0">
                <a:solidFill>
                  <a:schemeClr val="bg2">
                    <a:lumMod val="25000"/>
                  </a:schemeClr>
                </a:solidFill>
              </a:rPr>
              <a:t> </a:t>
            </a:r>
          </a:p>
        </p:txBody>
      </p:sp>
      <p:pic>
        <p:nvPicPr>
          <p:cNvPr id="12" name="Picture 1">
            <a:extLst>
              <a:ext uri="{FF2B5EF4-FFF2-40B4-BE49-F238E27FC236}">
                <a16:creationId xmlns:a16="http://schemas.microsoft.com/office/drawing/2014/main" id="{BCDC9436-60C8-4CFE-B403-7392CEB2C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267" y="6335663"/>
            <a:ext cx="1088141" cy="38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6AE3D061-376A-42AD-9385-38550DC29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2112" y="6278782"/>
            <a:ext cx="626598" cy="4583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a:extLst>
              <a:ext uri="{FF2B5EF4-FFF2-40B4-BE49-F238E27FC236}">
                <a16:creationId xmlns:a16="http://schemas.microsoft.com/office/drawing/2014/main" id="{BC1E1669-AFA4-4B6F-A5CA-FBC87BC98EC6}"/>
              </a:ext>
            </a:extLst>
          </p:cNvPr>
          <p:cNvSpPr txBox="1"/>
          <p:nvPr/>
        </p:nvSpPr>
        <p:spPr>
          <a:xfrm>
            <a:off x="9669334" y="5952102"/>
            <a:ext cx="1612778" cy="338554"/>
          </a:xfrm>
          <a:prstGeom prst="rect">
            <a:avLst/>
          </a:prstGeom>
          <a:noFill/>
        </p:spPr>
        <p:txBody>
          <a:bodyPr wrap="square" rtlCol="0">
            <a:spAutoFit/>
          </a:bodyPr>
          <a:lstStyle/>
          <a:p>
            <a:pPr algn="r"/>
            <a:r>
              <a:rPr lang="en-US" sz="1600" i="1" dirty="0">
                <a:solidFill>
                  <a:schemeClr val="bg2">
                    <a:lumMod val="50000"/>
                  </a:schemeClr>
                </a:solidFill>
              </a:rPr>
              <a:t>Organized by</a:t>
            </a:r>
          </a:p>
        </p:txBody>
      </p:sp>
      <p:pic>
        <p:nvPicPr>
          <p:cNvPr id="2" name="Immagine 1">
            <a:extLst>
              <a:ext uri="{FF2B5EF4-FFF2-40B4-BE49-F238E27FC236}">
                <a16:creationId xmlns:a16="http://schemas.microsoft.com/office/drawing/2014/main" id="{B79FCB30-070C-4D71-AC04-46CB101F441B}"/>
              </a:ext>
            </a:extLst>
          </p:cNvPr>
          <p:cNvPicPr>
            <a:picLocks noChangeAspect="1"/>
          </p:cNvPicPr>
          <p:nvPr/>
        </p:nvPicPr>
        <p:blipFill>
          <a:blip r:embed="rId7"/>
          <a:stretch>
            <a:fillRect/>
          </a:stretch>
        </p:blipFill>
        <p:spPr>
          <a:xfrm>
            <a:off x="3466606" y="6265216"/>
            <a:ext cx="5201392" cy="500776"/>
          </a:xfrm>
          <a:prstGeom prst="rect">
            <a:avLst/>
          </a:prstGeom>
        </p:spPr>
      </p:pic>
      <p:sp>
        <p:nvSpPr>
          <p:cNvPr id="15" name="TextBox 6">
            <a:extLst>
              <a:ext uri="{FF2B5EF4-FFF2-40B4-BE49-F238E27FC236}">
                <a16:creationId xmlns:a16="http://schemas.microsoft.com/office/drawing/2014/main" id="{A4A98B91-D042-4461-A93D-B8E0E6C07CA5}"/>
              </a:ext>
            </a:extLst>
          </p:cNvPr>
          <p:cNvSpPr txBox="1"/>
          <p:nvPr/>
        </p:nvSpPr>
        <p:spPr>
          <a:xfrm>
            <a:off x="5440953" y="5986037"/>
            <a:ext cx="1214438" cy="338554"/>
          </a:xfrm>
          <a:prstGeom prst="rect">
            <a:avLst/>
          </a:prstGeom>
          <a:noFill/>
        </p:spPr>
        <p:txBody>
          <a:bodyPr wrap="square" rtlCol="0">
            <a:spAutoFit/>
          </a:bodyPr>
          <a:lstStyle/>
          <a:p>
            <a:pPr algn="ctr"/>
            <a:r>
              <a:rPr lang="en-US" sz="1600" i="1" dirty="0">
                <a:solidFill>
                  <a:schemeClr val="bg2">
                    <a:lumMod val="50000"/>
                  </a:schemeClr>
                </a:solidFill>
              </a:rPr>
              <a:t>Sponsors</a:t>
            </a:r>
          </a:p>
        </p:txBody>
      </p:sp>
      <p:pic>
        <p:nvPicPr>
          <p:cNvPr id="3" name="Immagine 2">
            <a:extLst>
              <a:ext uri="{FF2B5EF4-FFF2-40B4-BE49-F238E27FC236}">
                <a16:creationId xmlns:a16="http://schemas.microsoft.com/office/drawing/2014/main" id="{54C33E7E-DE5F-4CE6-AFE0-4C185B3F3C84}"/>
              </a:ext>
            </a:extLst>
          </p:cNvPr>
          <p:cNvPicPr>
            <a:picLocks noChangeAspect="1"/>
          </p:cNvPicPr>
          <p:nvPr/>
        </p:nvPicPr>
        <p:blipFill>
          <a:blip r:embed="rId8"/>
          <a:stretch>
            <a:fillRect/>
          </a:stretch>
        </p:blipFill>
        <p:spPr>
          <a:xfrm>
            <a:off x="354110" y="6186442"/>
            <a:ext cx="2807635" cy="591680"/>
          </a:xfrm>
          <a:prstGeom prst="rect">
            <a:avLst/>
          </a:prstGeom>
        </p:spPr>
      </p:pic>
      <p:sp>
        <p:nvSpPr>
          <p:cNvPr id="5" name="Rettangolo con angoli arrotondati 4">
            <a:extLst>
              <a:ext uri="{FF2B5EF4-FFF2-40B4-BE49-F238E27FC236}">
                <a16:creationId xmlns:a16="http://schemas.microsoft.com/office/drawing/2014/main" id="{53F2FD9C-3A37-47C4-9D06-F1A20F16D1AB}"/>
              </a:ext>
            </a:extLst>
          </p:cNvPr>
          <p:cNvSpPr/>
          <p:nvPr/>
        </p:nvSpPr>
        <p:spPr>
          <a:xfrm>
            <a:off x="3261376" y="5938536"/>
            <a:ext cx="5611852" cy="839586"/>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6" name="Rettangolo con angoli arrotondati 15">
            <a:extLst>
              <a:ext uri="{FF2B5EF4-FFF2-40B4-BE49-F238E27FC236}">
                <a16:creationId xmlns:a16="http://schemas.microsoft.com/office/drawing/2014/main" id="{8E6C7112-7C40-4FB7-84A7-E34E5F898185}"/>
              </a:ext>
            </a:extLst>
          </p:cNvPr>
          <p:cNvSpPr/>
          <p:nvPr/>
        </p:nvSpPr>
        <p:spPr>
          <a:xfrm>
            <a:off x="99144" y="5952102"/>
            <a:ext cx="3062602" cy="826020"/>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434E0B1F-1B4F-4CA5-9AD9-0F08E7AAA824}"/>
              </a:ext>
            </a:extLst>
          </p:cNvPr>
          <p:cNvSpPr/>
          <p:nvPr/>
        </p:nvSpPr>
        <p:spPr>
          <a:xfrm>
            <a:off x="9015616" y="5952102"/>
            <a:ext cx="3062602" cy="826020"/>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8" name="TextBox 6">
            <a:extLst>
              <a:ext uri="{FF2B5EF4-FFF2-40B4-BE49-F238E27FC236}">
                <a16:creationId xmlns:a16="http://schemas.microsoft.com/office/drawing/2014/main" id="{C20DF2F3-454F-472B-BEDF-E74D3E18929D}"/>
              </a:ext>
            </a:extLst>
          </p:cNvPr>
          <p:cNvSpPr txBox="1"/>
          <p:nvPr/>
        </p:nvSpPr>
        <p:spPr>
          <a:xfrm>
            <a:off x="923686" y="5952102"/>
            <a:ext cx="1662958" cy="338554"/>
          </a:xfrm>
          <a:prstGeom prst="rect">
            <a:avLst/>
          </a:prstGeom>
          <a:noFill/>
        </p:spPr>
        <p:txBody>
          <a:bodyPr wrap="square" rtlCol="0">
            <a:spAutoFit/>
          </a:bodyPr>
          <a:lstStyle/>
          <a:p>
            <a:pPr algn="ctr"/>
            <a:r>
              <a:rPr lang="en-US" sz="1600" i="1" dirty="0">
                <a:solidFill>
                  <a:schemeClr val="bg2">
                    <a:lumMod val="50000"/>
                  </a:schemeClr>
                </a:solidFill>
              </a:rPr>
              <a:t>Collaborations</a:t>
            </a:r>
          </a:p>
        </p:txBody>
      </p:sp>
      <p:sp>
        <p:nvSpPr>
          <p:cNvPr id="19" name="TextBox 5">
            <a:extLst>
              <a:ext uri="{FF2B5EF4-FFF2-40B4-BE49-F238E27FC236}">
                <a16:creationId xmlns:a16="http://schemas.microsoft.com/office/drawing/2014/main" id="{D334C107-C873-41A5-84E6-83372990CC56}"/>
              </a:ext>
            </a:extLst>
          </p:cNvPr>
          <p:cNvSpPr txBox="1"/>
          <p:nvPr/>
        </p:nvSpPr>
        <p:spPr>
          <a:xfrm>
            <a:off x="113782" y="3010122"/>
            <a:ext cx="11794928" cy="2369880"/>
          </a:xfrm>
          <a:prstGeom prst="rect">
            <a:avLst/>
          </a:prstGeom>
          <a:noFill/>
        </p:spPr>
        <p:txBody>
          <a:bodyPr wrap="square" rtlCol="0">
            <a:spAutoFit/>
          </a:bodyPr>
          <a:lstStyle/>
          <a:p>
            <a:pPr algn="ctr"/>
            <a:r>
              <a:rPr lang="en-US" sz="4400" b="1" dirty="0">
                <a:solidFill>
                  <a:schemeClr val="bg2">
                    <a:lumMod val="25000"/>
                  </a:schemeClr>
                </a:solidFill>
              </a:rPr>
              <a:t>BUILDING OF SUSTAINABLE ENVELOPES WITH INNOVATIVE PRECAST CONCRETE ELEMENTS</a:t>
            </a:r>
          </a:p>
          <a:p>
            <a:pPr algn="ctr"/>
            <a:r>
              <a:rPr lang="de-DE" sz="3600" dirty="0">
                <a:solidFill>
                  <a:srgbClr val="77A191"/>
                </a:solidFill>
              </a:rPr>
              <a:t>Ing. </a:t>
            </a:r>
            <a:r>
              <a:rPr lang="en-US" sz="3600" dirty="0">
                <a:solidFill>
                  <a:srgbClr val="77A191"/>
                </a:solidFill>
              </a:rPr>
              <a:t>PIERO BERNABÉ</a:t>
            </a:r>
            <a:endParaRPr lang="en-US" sz="3600" dirty="0">
              <a:solidFill>
                <a:schemeClr val="bg2">
                  <a:lumMod val="25000"/>
                </a:schemeClr>
              </a:solidFill>
            </a:endParaRPr>
          </a:p>
          <a:p>
            <a:pPr algn="ctr"/>
            <a:r>
              <a:rPr lang="en-US" sz="2400" dirty="0">
                <a:solidFill>
                  <a:schemeClr val="bg2">
                    <a:lumMod val="25000"/>
                  </a:schemeClr>
                </a:solidFill>
              </a:rPr>
              <a:t>PROGRESS AG</a:t>
            </a:r>
          </a:p>
        </p:txBody>
      </p:sp>
    </p:spTree>
    <p:extLst>
      <p:ext uri="{BB962C8B-B14F-4D97-AF65-F5344CB8AC3E}">
        <p14:creationId xmlns:p14="http://schemas.microsoft.com/office/powerpoint/2010/main" val="1302690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HEAD OFFICE - BRIXEN</a:t>
            </a:r>
          </a:p>
        </p:txBody>
      </p:sp>
      <p:pic>
        <p:nvPicPr>
          <p:cNvPr id="3" name="Grafik 2" descr="Ein Bild, das draußen, Himmel, Gras, Gebäude enthält.&#10;&#10;Automatisch generierte Beschreibung">
            <a:extLst>
              <a:ext uri="{FF2B5EF4-FFF2-40B4-BE49-F238E27FC236}">
                <a16:creationId xmlns:a16="http://schemas.microsoft.com/office/drawing/2014/main" id="{EA14B8AC-176F-464A-879E-253ECFECC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537" y="1164763"/>
            <a:ext cx="7803181" cy="5435863"/>
          </a:xfrm>
          <a:prstGeom prst="rect">
            <a:avLst/>
          </a:prstGeom>
        </p:spPr>
      </p:pic>
    </p:spTree>
    <p:extLst>
      <p:ext uri="{BB962C8B-B14F-4D97-AF65-F5344CB8AC3E}">
        <p14:creationId xmlns:p14="http://schemas.microsoft.com/office/powerpoint/2010/main" val="320277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3">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9297869" cy="646331"/>
          </a:xfrm>
          <a:prstGeom prst="rect">
            <a:avLst/>
          </a:prstGeom>
          <a:noFill/>
        </p:spPr>
        <p:txBody>
          <a:bodyPr wrap="square" lIns="91440" tIns="45720" rIns="91440" bIns="45720" rtlCol="0" anchor="t">
            <a:spAutoFit/>
          </a:bodyPr>
          <a:lstStyle/>
          <a:p>
            <a:r>
              <a:rPr lang="en-US" sz="3600" dirty="0">
                <a:solidFill>
                  <a:srgbClr val="77A191"/>
                </a:solidFill>
              </a:rPr>
              <a:t>WITHE POLISHED MARBEL CONCRETE FACADE</a:t>
            </a:r>
          </a:p>
        </p:txBody>
      </p:sp>
      <p:pic>
        <p:nvPicPr>
          <p:cNvPr id="2" name="Grafik 2" descr="Ein Bild, das Gebäude, Fenster, Berg, Stadt enthält.&#10;&#10;Beschreibung automatisch generiert.">
            <a:extLst>
              <a:ext uri="{FF2B5EF4-FFF2-40B4-BE49-F238E27FC236}">
                <a16:creationId xmlns:a16="http://schemas.microsoft.com/office/drawing/2014/main" id="{84D77AB0-20D9-8020-3423-4E29BE1194B8}"/>
              </a:ext>
            </a:extLst>
          </p:cNvPr>
          <p:cNvPicPr>
            <a:picLocks noChangeAspect="1"/>
          </p:cNvPicPr>
          <p:nvPr/>
        </p:nvPicPr>
        <p:blipFill>
          <a:blip r:embed="rId4"/>
          <a:stretch>
            <a:fillRect/>
          </a:stretch>
        </p:blipFill>
        <p:spPr>
          <a:xfrm>
            <a:off x="1282537" y="1067803"/>
            <a:ext cx="8155737" cy="5436000"/>
          </a:xfrm>
          <a:prstGeom prst="rect">
            <a:avLst/>
          </a:prstGeom>
        </p:spPr>
      </p:pic>
    </p:spTree>
    <p:extLst>
      <p:ext uri="{BB962C8B-B14F-4D97-AF65-F5344CB8AC3E}">
        <p14:creationId xmlns:p14="http://schemas.microsoft.com/office/powerpoint/2010/main" val="2756391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8294569" cy="646331"/>
          </a:xfrm>
          <a:prstGeom prst="rect">
            <a:avLst/>
          </a:prstGeom>
          <a:noFill/>
        </p:spPr>
        <p:txBody>
          <a:bodyPr wrap="square" lIns="91440" tIns="45720" rIns="91440" bIns="45720" rtlCol="0" anchor="t">
            <a:spAutoFit/>
          </a:bodyPr>
          <a:lstStyle/>
          <a:p>
            <a:r>
              <a:rPr lang="en-US" sz="3600" dirty="0">
                <a:solidFill>
                  <a:srgbClr val="77A191"/>
                </a:solidFill>
              </a:rPr>
              <a:t>RESIDENCIAL BUILDING – INNSBRUCK </a:t>
            </a:r>
          </a:p>
        </p:txBody>
      </p:sp>
      <p:pic>
        <p:nvPicPr>
          <p:cNvPr id="3" name="Grafik 2" descr="Ein Bild, das draußen, Gras, farbig enthält.&#10;&#10;Automatisch generierte Beschreibung">
            <a:extLst>
              <a:ext uri="{FF2B5EF4-FFF2-40B4-BE49-F238E27FC236}">
                <a16:creationId xmlns:a16="http://schemas.microsoft.com/office/drawing/2014/main" id="{12FB7E4F-FEE2-40B0-9E17-213B7A67D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537" y="1093509"/>
            <a:ext cx="8154000" cy="5436000"/>
          </a:xfrm>
          <a:prstGeom prst="rect">
            <a:avLst/>
          </a:prstGeom>
        </p:spPr>
      </p:pic>
    </p:spTree>
    <p:extLst>
      <p:ext uri="{BB962C8B-B14F-4D97-AF65-F5344CB8AC3E}">
        <p14:creationId xmlns:p14="http://schemas.microsoft.com/office/powerpoint/2010/main" val="4262267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INDUSTRIAL BUILDING – GAIS </a:t>
            </a:r>
          </a:p>
        </p:txBody>
      </p:sp>
      <p:pic>
        <p:nvPicPr>
          <p:cNvPr id="4" name="Grafik 3" descr="Ein Bild, das Himmel, Gebäude, draußen, Scheune enthält.&#10;&#10;Automatisch generierte Beschreibung">
            <a:extLst>
              <a:ext uri="{FF2B5EF4-FFF2-40B4-BE49-F238E27FC236}">
                <a16:creationId xmlns:a16="http://schemas.microsoft.com/office/drawing/2014/main" id="{740C4BE8-EF1A-4ABC-94ED-C902F2579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06" y="1857235"/>
            <a:ext cx="10970388" cy="4301704"/>
          </a:xfrm>
          <a:prstGeom prst="rect">
            <a:avLst/>
          </a:prstGeom>
        </p:spPr>
      </p:pic>
    </p:spTree>
    <p:extLst>
      <p:ext uri="{BB962C8B-B14F-4D97-AF65-F5344CB8AC3E}">
        <p14:creationId xmlns:p14="http://schemas.microsoft.com/office/powerpoint/2010/main" val="314452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VILLA – TRENTO </a:t>
            </a:r>
          </a:p>
        </p:txBody>
      </p:sp>
      <p:pic>
        <p:nvPicPr>
          <p:cNvPr id="6" name="Grafik 5" descr="Ein Bild, das Himmel, Gebäude, draußen, Haus enthält.&#10;&#10;Automatisch generierte Beschreibung">
            <a:extLst>
              <a:ext uri="{FF2B5EF4-FFF2-40B4-BE49-F238E27FC236}">
                <a16:creationId xmlns:a16="http://schemas.microsoft.com/office/drawing/2014/main" id="{47056038-A78A-4C60-9A87-7CB2C0A1E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536" y="1117758"/>
            <a:ext cx="8156914" cy="5436000"/>
          </a:xfrm>
          <a:prstGeom prst="rect">
            <a:avLst/>
          </a:prstGeom>
        </p:spPr>
      </p:pic>
    </p:spTree>
    <p:extLst>
      <p:ext uri="{BB962C8B-B14F-4D97-AF65-F5344CB8AC3E}">
        <p14:creationId xmlns:p14="http://schemas.microsoft.com/office/powerpoint/2010/main" val="212642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en-US" sz="3600" dirty="0">
                <a:solidFill>
                  <a:srgbClr val="77A191"/>
                </a:solidFill>
              </a:rPr>
              <a:t>DEFINITION </a:t>
            </a:r>
            <a:r>
              <a:rPr lang="de-DE" sz="3600" dirty="0">
                <a:solidFill>
                  <a:srgbClr val="77A191"/>
                </a:solidFill>
              </a:rPr>
              <a:t>OF </a:t>
            </a:r>
            <a:r>
              <a:rPr lang="en-US" sz="3600" dirty="0">
                <a:solidFill>
                  <a:srgbClr val="77A191"/>
                </a:solidFill>
              </a:rPr>
              <a:t>SUSTAINABILITY </a:t>
            </a:r>
          </a:p>
        </p:txBody>
      </p:sp>
      <p:pic>
        <p:nvPicPr>
          <p:cNvPr id="7" name="Grafik 6">
            <a:extLst>
              <a:ext uri="{FF2B5EF4-FFF2-40B4-BE49-F238E27FC236}">
                <a16:creationId xmlns:a16="http://schemas.microsoft.com/office/drawing/2014/main" id="{B032EE97-BC72-4EFE-B41A-CC4D4E115619}"/>
              </a:ext>
            </a:extLst>
          </p:cNvPr>
          <p:cNvPicPr>
            <a:picLocks noChangeAspect="1"/>
          </p:cNvPicPr>
          <p:nvPr/>
        </p:nvPicPr>
        <p:blipFill>
          <a:blip r:embed="rId5"/>
          <a:stretch>
            <a:fillRect/>
          </a:stretch>
        </p:blipFill>
        <p:spPr>
          <a:xfrm>
            <a:off x="339716" y="2217437"/>
            <a:ext cx="380381" cy="372288"/>
          </a:xfrm>
          <a:prstGeom prst="rect">
            <a:avLst/>
          </a:prstGeom>
        </p:spPr>
      </p:pic>
      <p:sp>
        <p:nvSpPr>
          <p:cNvPr id="11" name="Titel 1">
            <a:extLst>
              <a:ext uri="{FF2B5EF4-FFF2-40B4-BE49-F238E27FC236}">
                <a16:creationId xmlns:a16="http://schemas.microsoft.com/office/drawing/2014/main" id="{4364C558-4FDF-407F-B63E-871D738826D3}"/>
              </a:ext>
            </a:extLst>
          </p:cNvPr>
          <p:cNvSpPr txBox="1">
            <a:spLocks/>
          </p:cNvSpPr>
          <p:nvPr/>
        </p:nvSpPr>
        <p:spPr>
          <a:xfrm>
            <a:off x="780423" y="2315925"/>
            <a:ext cx="1876548"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HOUSING QUALITY</a:t>
            </a:r>
            <a:endParaRPr lang="de-DE" sz="1400" b="0" dirty="0">
              <a:highlight>
                <a:srgbClr val="FFFFFF"/>
              </a:highlight>
            </a:endParaRPr>
          </a:p>
        </p:txBody>
      </p:sp>
      <p:pic>
        <p:nvPicPr>
          <p:cNvPr id="13" name="Grafik 12">
            <a:extLst>
              <a:ext uri="{FF2B5EF4-FFF2-40B4-BE49-F238E27FC236}">
                <a16:creationId xmlns:a16="http://schemas.microsoft.com/office/drawing/2014/main" id="{8FE10E89-99BF-40E3-8E4A-C6353FC464C5}"/>
              </a:ext>
            </a:extLst>
          </p:cNvPr>
          <p:cNvPicPr>
            <a:picLocks noChangeAspect="1"/>
          </p:cNvPicPr>
          <p:nvPr/>
        </p:nvPicPr>
        <p:blipFill>
          <a:blip r:embed="rId6"/>
          <a:stretch>
            <a:fillRect/>
          </a:stretch>
        </p:blipFill>
        <p:spPr>
          <a:xfrm>
            <a:off x="3236444" y="2263971"/>
            <a:ext cx="238750" cy="372288"/>
          </a:xfrm>
          <a:prstGeom prst="rect">
            <a:avLst/>
          </a:prstGeom>
        </p:spPr>
      </p:pic>
      <p:sp>
        <p:nvSpPr>
          <p:cNvPr id="14" name="Titel 1">
            <a:extLst>
              <a:ext uri="{FF2B5EF4-FFF2-40B4-BE49-F238E27FC236}">
                <a16:creationId xmlns:a16="http://schemas.microsoft.com/office/drawing/2014/main" id="{AA792864-BCA7-4A7E-9B90-F47E72AE9FC5}"/>
              </a:ext>
            </a:extLst>
          </p:cNvPr>
          <p:cNvSpPr txBox="1">
            <a:spLocks/>
          </p:cNvSpPr>
          <p:nvPr/>
        </p:nvSpPr>
        <p:spPr>
          <a:xfrm>
            <a:off x="3608445" y="2317214"/>
            <a:ext cx="2740664"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DESIGN QUALITY</a:t>
            </a:r>
            <a:endParaRPr lang="de-DE" sz="1400" b="0" dirty="0">
              <a:highlight>
                <a:srgbClr val="FFFFFF"/>
              </a:highlight>
            </a:endParaRPr>
          </a:p>
        </p:txBody>
      </p:sp>
      <p:pic>
        <p:nvPicPr>
          <p:cNvPr id="15" name="Grafik 14">
            <a:extLst>
              <a:ext uri="{FF2B5EF4-FFF2-40B4-BE49-F238E27FC236}">
                <a16:creationId xmlns:a16="http://schemas.microsoft.com/office/drawing/2014/main" id="{294BDBFA-D56B-4ADE-BB2D-70461E5F87D9}"/>
              </a:ext>
            </a:extLst>
          </p:cNvPr>
          <p:cNvPicPr>
            <a:picLocks noChangeAspect="1"/>
          </p:cNvPicPr>
          <p:nvPr/>
        </p:nvPicPr>
        <p:blipFill>
          <a:blip r:embed="rId7"/>
          <a:stretch>
            <a:fillRect/>
          </a:stretch>
        </p:blipFill>
        <p:spPr>
          <a:xfrm>
            <a:off x="6462013" y="2315925"/>
            <a:ext cx="331823" cy="319682"/>
          </a:xfrm>
          <a:prstGeom prst="rect">
            <a:avLst/>
          </a:prstGeom>
        </p:spPr>
      </p:pic>
      <p:sp>
        <p:nvSpPr>
          <p:cNvPr id="16" name="Titel 1">
            <a:extLst>
              <a:ext uri="{FF2B5EF4-FFF2-40B4-BE49-F238E27FC236}">
                <a16:creationId xmlns:a16="http://schemas.microsoft.com/office/drawing/2014/main" id="{32B6BB19-5406-46D4-9DFA-758CA2176B4E}"/>
              </a:ext>
            </a:extLst>
          </p:cNvPr>
          <p:cNvSpPr txBox="1">
            <a:spLocks/>
          </p:cNvSpPr>
          <p:nvPr/>
        </p:nvSpPr>
        <p:spPr>
          <a:xfrm>
            <a:off x="7092356" y="2307104"/>
            <a:ext cx="2295904"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highlight>
                  <a:srgbClr val="FFFFFF"/>
                </a:highlight>
              </a:rPr>
              <a:t>WORKING CONDITIONS</a:t>
            </a:r>
          </a:p>
        </p:txBody>
      </p:sp>
      <p:pic>
        <p:nvPicPr>
          <p:cNvPr id="17" name="Grafik 16">
            <a:extLst>
              <a:ext uri="{FF2B5EF4-FFF2-40B4-BE49-F238E27FC236}">
                <a16:creationId xmlns:a16="http://schemas.microsoft.com/office/drawing/2014/main" id="{371F3A9E-76CC-4FDB-9A99-EFBB2C49FB89}"/>
              </a:ext>
            </a:extLst>
          </p:cNvPr>
          <p:cNvPicPr>
            <a:picLocks noChangeAspect="1"/>
          </p:cNvPicPr>
          <p:nvPr/>
        </p:nvPicPr>
        <p:blipFill>
          <a:blip r:embed="rId8"/>
          <a:stretch>
            <a:fillRect/>
          </a:stretch>
        </p:blipFill>
        <p:spPr>
          <a:xfrm>
            <a:off x="10131507" y="2270243"/>
            <a:ext cx="202331" cy="372288"/>
          </a:xfrm>
          <a:prstGeom prst="rect">
            <a:avLst/>
          </a:prstGeom>
        </p:spPr>
      </p:pic>
      <p:sp>
        <p:nvSpPr>
          <p:cNvPr id="18" name="Titel 1">
            <a:extLst>
              <a:ext uri="{FF2B5EF4-FFF2-40B4-BE49-F238E27FC236}">
                <a16:creationId xmlns:a16="http://schemas.microsoft.com/office/drawing/2014/main" id="{59AE7CC9-57E2-442A-B1C5-D1B0D7F7E086}"/>
              </a:ext>
            </a:extLst>
          </p:cNvPr>
          <p:cNvSpPr txBox="1">
            <a:spLocks/>
          </p:cNvSpPr>
          <p:nvPr/>
        </p:nvSpPr>
        <p:spPr>
          <a:xfrm>
            <a:off x="10485943" y="2315925"/>
            <a:ext cx="1486098"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DURABILITY</a:t>
            </a:r>
            <a:endParaRPr lang="de-DE" sz="1400" b="0" dirty="0">
              <a:highlight>
                <a:srgbClr val="FFFFFF"/>
              </a:highlight>
            </a:endParaRPr>
          </a:p>
        </p:txBody>
      </p:sp>
      <p:sp>
        <p:nvSpPr>
          <p:cNvPr id="19" name="Titel 1">
            <a:extLst>
              <a:ext uri="{FF2B5EF4-FFF2-40B4-BE49-F238E27FC236}">
                <a16:creationId xmlns:a16="http://schemas.microsoft.com/office/drawing/2014/main" id="{9E84CF01-EB67-427F-9965-5042E34C342D}"/>
              </a:ext>
            </a:extLst>
          </p:cNvPr>
          <p:cNvSpPr txBox="1">
            <a:spLocks/>
          </p:cNvSpPr>
          <p:nvPr/>
        </p:nvSpPr>
        <p:spPr>
          <a:xfrm>
            <a:off x="246184" y="3499482"/>
            <a:ext cx="4778637" cy="584201"/>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de-DE" dirty="0">
                <a:latin typeface="Arial" panose="020B0604020202020204" pitchFamily="34" charset="0"/>
                <a:cs typeface="Arial" panose="020B0604020202020204" pitchFamily="34" charset="0"/>
              </a:rPr>
              <a:t>SUSTAINABLE ENVELOPES</a:t>
            </a:r>
          </a:p>
        </p:txBody>
      </p:sp>
      <p:sp>
        <p:nvSpPr>
          <p:cNvPr id="20" name="Titel 1">
            <a:extLst>
              <a:ext uri="{FF2B5EF4-FFF2-40B4-BE49-F238E27FC236}">
                <a16:creationId xmlns:a16="http://schemas.microsoft.com/office/drawing/2014/main" id="{F48900FD-4793-4A88-85D9-F0C6AC1E2BAE}"/>
              </a:ext>
            </a:extLst>
          </p:cNvPr>
          <p:cNvSpPr txBox="1">
            <a:spLocks/>
          </p:cNvSpPr>
          <p:nvPr/>
        </p:nvSpPr>
        <p:spPr>
          <a:xfrm>
            <a:off x="5336765" y="3496965"/>
            <a:ext cx="6853360" cy="6758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AT" sz="2700" b="1" dirty="0">
                <a:solidFill>
                  <a:srgbClr val="95C11E"/>
                </a:solidFill>
                <a:effectLst/>
                <a:latin typeface="Suisse Int l"/>
              </a:rPr>
              <a:t>       </a:t>
            </a:r>
            <a:r>
              <a:rPr lang="de-AT" sz="2700" b="1" dirty="0">
                <a:solidFill>
                  <a:srgbClr val="95C11E"/>
                </a:solidFill>
                <a:effectLst/>
              </a:rPr>
              <a:t>EFFICIENCY x DURABILITY </a:t>
            </a:r>
            <a:endParaRPr lang="de-AT" sz="2700" dirty="0">
              <a:solidFill>
                <a:srgbClr val="95C11E"/>
              </a:solidFill>
              <a:effectLst/>
            </a:endParaRPr>
          </a:p>
          <a:p>
            <a:pPr algn="l">
              <a:lnSpc>
                <a:spcPct val="100000"/>
              </a:lnSpc>
            </a:pPr>
            <a:r>
              <a:rPr lang="de-AT" sz="2700" b="1" dirty="0">
                <a:solidFill>
                  <a:srgbClr val="95C11E"/>
                </a:solidFill>
                <a:effectLst/>
              </a:rPr>
              <a:t>      </a:t>
            </a:r>
            <a:r>
              <a:rPr lang="de-AT" sz="2700" b="1" dirty="0">
                <a:solidFill>
                  <a:srgbClr val="B70E0B"/>
                </a:solidFill>
                <a:effectLst/>
              </a:rPr>
              <a:t>ENVIRONMENTAL IMPACT x COSTS </a:t>
            </a:r>
            <a:endParaRPr lang="de-AT" sz="2700" dirty="0">
              <a:solidFill>
                <a:srgbClr val="B70E0B"/>
              </a:solidFill>
              <a:effectLst/>
            </a:endParaRPr>
          </a:p>
        </p:txBody>
      </p:sp>
      <p:cxnSp>
        <p:nvCxnSpPr>
          <p:cNvPr id="21" name="Gerade Verbindung 27">
            <a:extLst>
              <a:ext uri="{FF2B5EF4-FFF2-40B4-BE49-F238E27FC236}">
                <a16:creationId xmlns:a16="http://schemas.microsoft.com/office/drawing/2014/main" id="{22B8F332-250B-4C08-815B-5D3D10348B56}"/>
              </a:ext>
            </a:extLst>
          </p:cNvPr>
          <p:cNvCxnSpPr>
            <a:cxnSpLocks/>
          </p:cNvCxnSpPr>
          <p:nvPr/>
        </p:nvCxnSpPr>
        <p:spPr>
          <a:xfrm>
            <a:off x="5505502" y="3763852"/>
            <a:ext cx="344590" cy="0"/>
          </a:xfrm>
          <a:prstGeom prst="line">
            <a:avLst/>
          </a:prstGeom>
          <a:ln w="38100">
            <a:solidFill>
              <a:srgbClr val="343433"/>
            </a:solidFill>
          </a:ln>
        </p:spPr>
        <p:style>
          <a:lnRef idx="3">
            <a:schemeClr val="dk1"/>
          </a:lnRef>
          <a:fillRef idx="0">
            <a:schemeClr val="dk1"/>
          </a:fillRef>
          <a:effectRef idx="2">
            <a:schemeClr val="dk1"/>
          </a:effectRef>
          <a:fontRef idx="minor">
            <a:schemeClr val="tx1"/>
          </a:fontRef>
        </p:style>
      </p:cxnSp>
      <p:cxnSp>
        <p:nvCxnSpPr>
          <p:cNvPr id="22" name="Gerade Verbindung 28">
            <a:extLst>
              <a:ext uri="{FF2B5EF4-FFF2-40B4-BE49-F238E27FC236}">
                <a16:creationId xmlns:a16="http://schemas.microsoft.com/office/drawing/2014/main" id="{6CB07796-9699-4DDF-8094-BCFCCB82CAED}"/>
              </a:ext>
            </a:extLst>
          </p:cNvPr>
          <p:cNvCxnSpPr>
            <a:cxnSpLocks/>
          </p:cNvCxnSpPr>
          <p:nvPr/>
        </p:nvCxnSpPr>
        <p:spPr>
          <a:xfrm>
            <a:off x="5505502" y="3898166"/>
            <a:ext cx="344590" cy="1020"/>
          </a:xfrm>
          <a:prstGeom prst="line">
            <a:avLst/>
          </a:prstGeom>
          <a:ln w="38100">
            <a:solidFill>
              <a:srgbClr val="343433"/>
            </a:solidFill>
          </a:ln>
        </p:spPr>
        <p:style>
          <a:lnRef idx="3">
            <a:schemeClr val="dk1"/>
          </a:lnRef>
          <a:fillRef idx="0">
            <a:schemeClr val="dk1"/>
          </a:fillRef>
          <a:effectRef idx="2">
            <a:schemeClr val="dk1"/>
          </a:effectRef>
          <a:fontRef idx="minor">
            <a:schemeClr val="tx1"/>
          </a:fontRef>
        </p:style>
      </p:cxnSp>
      <p:pic>
        <p:nvPicPr>
          <p:cNvPr id="23" name="Grafik 22">
            <a:extLst>
              <a:ext uri="{FF2B5EF4-FFF2-40B4-BE49-F238E27FC236}">
                <a16:creationId xmlns:a16="http://schemas.microsoft.com/office/drawing/2014/main" id="{ECE5C4F3-6387-4128-BD14-C48DF1D5FB6E}"/>
              </a:ext>
            </a:extLst>
          </p:cNvPr>
          <p:cNvPicPr>
            <a:picLocks noChangeAspect="1"/>
          </p:cNvPicPr>
          <p:nvPr/>
        </p:nvPicPr>
        <p:blipFill>
          <a:blip r:embed="rId9"/>
          <a:stretch>
            <a:fillRect/>
          </a:stretch>
        </p:blipFill>
        <p:spPr>
          <a:xfrm>
            <a:off x="370704" y="4814222"/>
            <a:ext cx="315636" cy="358435"/>
          </a:xfrm>
          <a:prstGeom prst="rect">
            <a:avLst/>
          </a:prstGeom>
        </p:spPr>
      </p:pic>
      <p:sp>
        <p:nvSpPr>
          <p:cNvPr id="24" name="Titel 1">
            <a:extLst>
              <a:ext uri="{FF2B5EF4-FFF2-40B4-BE49-F238E27FC236}">
                <a16:creationId xmlns:a16="http://schemas.microsoft.com/office/drawing/2014/main" id="{EAE1B875-1F46-4355-8C25-B5DDC1213665}"/>
              </a:ext>
            </a:extLst>
          </p:cNvPr>
          <p:cNvSpPr txBox="1">
            <a:spLocks/>
          </p:cNvSpPr>
          <p:nvPr/>
        </p:nvSpPr>
        <p:spPr>
          <a:xfrm>
            <a:off x="738238" y="4868338"/>
            <a:ext cx="874395" cy="3228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WASTE</a:t>
            </a:r>
            <a:endParaRPr lang="de-DE" sz="1400" b="0" dirty="0">
              <a:highlight>
                <a:srgbClr val="FFFFFF"/>
              </a:highlight>
            </a:endParaRPr>
          </a:p>
        </p:txBody>
      </p:sp>
      <p:pic>
        <p:nvPicPr>
          <p:cNvPr id="25" name="Grafik 24">
            <a:extLst>
              <a:ext uri="{FF2B5EF4-FFF2-40B4-BE49-F238E27FC236}">
                <a16:creationId xmlns:a16="http://schemas.microsoft.com/office/drawing/2014/main" id="{EB3894F3-DDA0-49F9-8418-39F0C573A3B1}"/>
              </a:ext>
            </a:extLst>
          </p:cNvPr>
          <p:cNvPicPr>
            <a:picLocks noChangeAspect="1"/>
          </p:cNvPicPr>
          <p:nvPr/>
        </p:nvPicPr>
        <p:blipFill>
          <a:blip r:embed="rId10"/>
          <a:stretch>
            <a:fillRect/>
          </a:stretch>
        </p:blipFill>
        <p:spPr>
          <a:xfrm>
            <a:off x="3139586" y="4820678"/>
            <a:ext cx="420847" cy="311683"/>
          </a:xfrm>
          <a:prstGeom prst="rect">
            <a:avLst/>
          </a:prstGeom>
        </p:spPr>
      </p:pic>
      <p:sp>
        <p:nvSpPr>
          <p:cNvPr id="26" name="Titel 1">
            <a:extLst>
              <a:ext uri="{FF2B5EF4-FFF2-40B4-BE49-F238E27FC236}">
                <a16:creationId xmlns:a16="http://schemas.microsoft.com/office/drawing/2014/main" id="{6F28F9B8-F88F-40F5-A324-897461CE302B}"/>
              </a:ext>
            </a:extLst>
          </p:cNvPr>
          <p:cNvSpPr txBox="1">
            <a:spLocks/>
          </p:cNvSpPr>
          <p:nvPr/>
        </p:nvSpPr>
        <p:spPr>
          <a:xfrm>
            <a:off x="3656136" y="4865962"/>
            <a:ext cx="1175653" cy="3228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EMISSIONS</a:t>
            </a:r>
            <a:endParaRPr lang="de-DE" sz="1400" b="0" dirty="0">
              <a:highlight>
                <a:srgbClr val="FFFFFF"/>
              </a:highlight>
            </a:endParaRPr>
          </a:p>
        </p:txBody>
      </p:sp>
      <p:pic>
        <p:nvPicPr>
          <p:cNvPr id="27" name="Grafik 26">
            <a:extLst>
              <a:ext uri="{FF2B5EF4-FFF2-40B4-BE49-F238E27FC236}">
                <a16:creationId xmlns:a16="http://schemas.microsoft.com/office/drawing/2014/main" id="{6B247F5E-AB1C-47D6-A2B4-3C7648663317}"/>
              </a:ext>
            </a:extLst>
          </p:cNvPr>
          <p:cNvPicPr>
            <a:picLocks noChangeAspect="1"/>
          </p:cNvPicPr>
          <p:nvPr/>
        </p:nvPicPr>
        <p:blipFill>
          <a:blip r:embed="rId11"/>
          <a:stretch>
            <a:fillRect/>
          </a:stretch>
        </p:blipFill>
        <p:spPr>
          <a:xfrm>
            <a:off x="6474152" y="4822412"/>
            <a:ext cx="307544" cy="358435"/>
          </a:xfrm>
          <a:prstGeom prst="rect">
            <a:avLst/>
          </a:prstGeom>
        </p:spPr>
      </p:pic>
      <p:sp>
        <p:nvSpPr>
          <p:cNvPr id="28" name="Titel 1">
            <a:extLst>
              <a:ext uri="{FF2B5EF4-FFF2-40B4-BE49-F238E27FC236}">
                <a16:creationId xmlns:a16="http://schemas.microsoft.com/office/drawing/2014/main" id="{7ABDE3E6-308A-4731-BFC2-5CC87DF0F535}"/>
              </a:ext>
            </a:extLst>
          </p:cNvPr>
          <p:cNvSpPr txBox="1">
            <a:spLocks/>
          </p:cNvSpPr>
          <p:nvPr/>
        </p:nvSpPr>
        <p:spPr>
          <a:xfrm>
            <a:off x="7201129" y="4872701"/>
            <a:ext cx="2411856" cy="3228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highlight>
                  <a:srgbClr val="FFFFFF"/>
                </a:highlight>
              </a:rPr>
              <a:t>ENERGY EFFICIENCY</a:t>
            </a:r>
          </a:p>
        </p:txBody>
      </p:sp>
      <p:pic>
        <p:nvPicPr>
          <p:cNvPr id="29" name="Grafik 28">
            <a:extLst>
              <a:ext uri="{FF2B5EF4-FFF2-40B4-BE49-F238E27FC236}">
                <a16:creationId xmlns:a16="http://schemas.microsoft.com/office/drawing/2014/main" id="{6D10D488-4D73-4CC0-AF5D-322B77B9DF28}"/>
              </a:ext>
            </a:extLst>
          </p:cNvPr>
          <p:cNvPicPr>
            <a:picLocks noChangeAspect="1"/>
          </p:cNvPicPr>
          <p:nvPr/>
        </p:nvPicPr>
        <p:blipFill>
          <a:blip r:embed="rId12"/>
          <a:stretch>
            <a:fillRect/>
          </a:stretch>
        </p:blipFill>
        <p:spPr>
          <a:xfrm>
            <a:off x="10131507" y="4851021"/>
            <a:ext cx="291356" cy="366227"/>
          </a:xfrm>
          <a:prstGeom prst="rect">
            <a:avLst/>
          </a:prstGeom>
        </p:spPr>
      </p:pic>
      <p:sp>
        <p:nvSpPr>
          <p:cNvPr id="30" name="Titel 1">
            <a:extLst>
              <a:ext uri="{FF2B5EF4-FFF2-40B4-BE49-F238E27FC236}">
                <a16:creationId xmlns:a16="http://schemas.microsoft.com/office/drawing/2014/main" id="{2180566C-A958-4213-979E-0F8CF3A43767}"/>
              </a:ext>
            </a:extLst>
          </p:cNvPr>
          <p:cNvSpPr txBox="1">
            <a:spLocks/>
          </p:cNvSpPr>
          <p:nvPr/>
        </p:nvSpPr>
        <p:spPr>
          <a:xfrm>
            <a:off x="10732650" y="4865962"/>
            <a:ext cx="821728" cy="32473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COSTS</a:t>
            </a:r>
            <a:endParaRPr lang="de-DE" sz="1400" b="0" dirty="0">
              <a:highlight>
                <a:srgbClr val="FFFFFF"/>
              </a:highlight>
            </a:endParaRPr>
          </a:p>
        </p:txBody>
      </p:sp>
    </p:spTree>
    <p:extLst>
      <p:ext uri="{BB962C8B-B14F-4D97-AF65-F5344CB8AC3E}">
        <p14:creationId xmlns:p14="http://schemas.microsoft.com/office/powerpoint/2010/main" val="266654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4F39B82-7630-4765-AE5C-16AFA8E3D93A}"/>
              </a:ext>
            </a:extLst>
          </p:cNvPr>
          <p:cNvPicPr>
            <a:picLocks noChangeAspect="1"/>
          </p:cNvPicPr>
          <p:nvPr/>
        </p:nvPicPr>
        <p:blipFill>
          <a:blip r:embed="rId3"/>
          <a:stretch>
            <a:fillRect/>
          </a:stretch>
        </p:blipFill>
        <p:spPr>
          <a:xfrm>
            <a:off x="4004957" y="1076053"/>
            <a:ext cx="5082989" cy="4974289"/>
          </a:xfrm>
          <a:prstGeom prst="rect">
            <a:avLst/>
          </a:prstGeom>
        </p:spPr>
      </p:pic>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5">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de-DE" sz="3600" dirty="0">
                <a:solidFill>
                  <a:srgbClr val="77A191"/>
                </a:solidFill>
              </a:rPr>
              <a:t>HOUSING QUALITY</a:t>
            </a:r>
            <a:endParaRPr lang="de-DE" sz="3600" dirty="0">
              <a:solidFill>
                <a:srgbClr val="77A191"/>
              </a:solidFill>
              <a:cs typeface="Calibri"/>
            </a:endParaRPr>
          </a:p>
        </p:txBody>
      </p:sp>
      <p:pic>
        <p:nvPicPr>
          <p:cNvPr id="2" name="Grafik 2">
            <a:extLst>
              <a:ext uri="{FF2B5EF4-FFF2-40B4-BE49-F238E27FC236}">
                <a16:creationId xmlns:a16="http://schemas.microsoft.com/office/drawing/2014/main" id="{D127961E-E8CA-D5F1-40AC-1B853EE39CA0}"/>
              </a:ext>
            </a:extLst>
          </p:cNvPr>
          <p:cNvPicPr>
            <a:picLocks noChangeAspect="1"/>
          </p:cNvPicPr>
          <p:nvPr/>
        </p:nvPicPr>
        <p:blipFill>
          <a:blip r:embed="rId6"/>
          <a:stretch>
            <a:fillRect/>
          </a:stretch>
        </p:blipFill>
        <p:spPr>
          <a:xfrm>
            <a:off x="96959" y="1286200"/>
            <a:ext cx="990682" cy="996163"/>
          </a:xfrm>
          <a:prstGeom prst="rect">
            <a:avLst/>
          </a:prstGeom>
        </p:spPr>
      </p:pic>
      <p:pic>
        <p:nvPicPr>
          <p:cNvPr id="2050" name="Picture 2" descr="Grüner Haken Haken Vektor Icon Für Kontrollkästchen Markersymbol Stock  Vektor Art und mehr Bilder von Häkchen - Schriftsymbol - iStock">
            <a:extLst>
              <a:ext uri="{FF2B5EF4-FFF2-40B4-BE49-F238E27FC236}">
                <a16:creationId xmlns:a16="http://schemas.microsoft.com/office/drawing/2014/main" id="{B8189B9A-D1DC-4E5A-BC87-879E6F0436B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7946" y="2768682"/>
            <a:ext cx="1320635" cy="1320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17B01F7C-79A8-469B-841E-355A33C28F1B}"/>
              </a:ext>
            </a:extLst>
          </p:cNvPr>
          <p:cNvSpPr txBox="1"/>
          <p:nvPr/>
        </p:nvSpPr>
        <p:spPr>
          <a:xfrm>
            <a:off x="3894416" y="6424047"/>
            <a:ext cx="321930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Green Code </a:t>
            </a:r>
            <a:r>
              <a:rPr lang="de-DE" dirty="0" err="1">
                <a:latin typeface="Arial" panose="020B0604020202020204" pitchFamily="34" charset="0"/>
                <a:cs typeface="Arial" panose="020B0604020202020204" pitchFamily="34" charset="0"/>
              </a:rPr>
              <a:t>Thermo</a:t>
            </a:r>
            <a:r>
              <a:rPr lang="de-DE" dirty="0">
                <a:latin typeface="Arial" panose="020B0604020202020204" pitchFamily="34" charset="0"/>
                <a:cs typeface="Arial" panose="020B0604020202020204" pitchFamily="34" charset="0"/>
              </a:rPr>
              <a:t> Wall®</a:t>
            </a:r>
          </a:p>
        </p:txBody>
      </p:sp>
      <p:sp>
        <p:nvSpPr>
          <p:cNvPr id="19" name="Pfeil: nach oben 18">
            <a:extLst>
              <a:ext uri="{FF2B5EF4-FFF2-40B4-BE49-F238E27FC236}">
                <a16:creationId xmlns:a16="http://schemas.microsoft.com/office/drawing/2014/main" id="{444C4595-6519-4610-9ABF-0B0EC5FB5BE4}"/>
              </a:ext>
            </a:extLst>
          </p:cNvPr>
          <p:cNvSpPr/>
          <p:nvPr/>
        </p:nvSpPr>
        <p:spPr>
          <a:xfrm>
            <a:off x="4708836" y="6160576"/>
            <a:ext cx="165315" cy="263471"/>
          </a:xfrm>
          <a:prstGeom prst="upArrow">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descr="Ein Bild, das Text, Schild enthält.&#10;&#10;Automatisch generierte Beschreibung">
            <a:extLst>
              <a:ext uri="{FF2B5EF4-FFF2-40B4-BE49-F238E27FC236}">
                <a16:creationId xmlns:a16="http://schemas.microsoft.com/office/drawing/2014/main" id="{BA89EE2A-6E55-4AC9-BA35-428E3DF82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9166" y="1107155"/>
            <a:ext cx="784800" cy="784800"/>
          </a:xfrm>
          <a:prstGeom prst="rect">
            <a:avLst/>
          </a:prstGeom>
        </p:spPr>
      </p:pic>
      <p:pic>
        <p:nvPicPr>
          <p:cNvPr id="25" name="Grafik 24">
            <a:extLst>
              <a:ext uri="{FF2B5EF4-FFF2-40B4-BE49-F238E27FC236}">
                <a16:creationId xmlns:a16="http://schemas.microsoft.com/office/drawing/2014/main" id="{73E1B6E9-0F70-42BB-8135-4DC13A239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8437" y="4181246"/>
            <a:ext cx="781502" cy="784800"/>
          </a:xfrm>
          <a:prstGeom prst="rect">
            <a:avLst/>
          </a:prstGeom>
        </p:spPr>
      </p:pic>
      <p:pic>
        <p:nvPicPr>
          <p:cNvPr id="27" name="Grafik 26">
            <a:extLst>
              <a:ext uri="{FF2B5EF4-FFF2-40B4-BE49-F238E27FC236}">
                <a16:creationId xmlns:a16="http://schemas.microsoft.com/office/drawing/2014/main" id="{B5785165-3579-4E63-858B-D576C2FC17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9166" y="3132667"/>
            <a:ext cx="784800" cy="784800"/>
          </a:xfrm>
          <a:prstGeom prst="rect">
            <a:avLst/>
          </a:prstGeom>
        </p:spPr>
      </p:pic>
      <p:pic>
        <p:nvPicPr>
          <p:cNvPr id="29" name="Grafik 28">
            <a:extLst>
              <a:ext uri="{FF2B5EF4-FFF2-40B4-BE49-F238E27FC236}">
                <a16:creationId xmlns:a16="http://schemas.microsoft.com/office/drawing/2014/main" id="{CDFB3B84-5316-4844-9FDF-29230D92F4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9166" y="5158179"/>
            <a:ext cx="781502" cy="784800"/>
          </a:xfrm>
          <a:prstGeom prst="rect">
            <a:avLst/>
          </a:prstGeom>
        </p:spPr>
      </p:pic>
      <p:pic>
        <p:nvPicPr>
          <p:cNvPr id="31" name="Grafik 30">
            <a:extLst>
              <a:ext uri="{FF2B5EF4-FFF2-40B4-BE49-F238E27FC236}">
                <a16:creationId xmlns:a16="http://schemas.microsoft.com/office/drawing/2014/main" id="{59ADD10F-9397-42CC-8D36-E5304341FF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9166" y="2084088"/>
            <a:ext cx="781502" cy="784800"/>
          </a:xfrm>
          <a:prstGeom prst="rect">
            <a:avLst/>
          </a:prstGeom>
        </p:spPr>
      </p:pic>
    </p:spTree>
    <p:extLst>
      <p:ext uri="{BB962C8B-B14F-4D97-AF65-F5344CB8AC3E}">
        <p14:creationId xmlns:p14="http://schemas.microsoft.com/office/powerpoint/2010/main" val="252455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9475669" cy="646331"/>
          </a:xfrm>
          <a:prstGeom prst="rect">
            <a:avLst/>
          </a:prstGeom>
          <a:noFill/>
        </p:spPr>
        <p:txBody>
          <a:bodyPr wrap="square" lIns="91440" tIns="45720" rIns="91440" bIns="45720" rtlCol="0" anchor="t">
            <a:spAutoFit/>
          </a:bodyPr>
          <a:lstStyle/>
          <a:p>
            <a:r>
              <a:rPr lang="en-US" sz="3600" dirty="0">
                <a:solidFill>
                  <a:srgbClr val="77A191"/>
                </a:solidFill>
              </a:rPr>
              <a:t>DESIGN QUALITY </a:t>
            </a:r>
          </a:p>
        </p:txBody>
      </p:sp>
      <p:pic>
        <p:nvPicPr>
          <p:cNvPr id="6" name="Grafik 12">
            <a:extLst>
              <a:ext uri="{FF2B5EF4-FFF2-40B4-BE49-F238E27FC236}">
                <a16:creationId xmlns:a16="http://schemas.microsoft.com/office/drawing/2014/main" id="{E5ACDD16-1D5A-34E8-94BB-8D0A386C7A48}"/>
              </a:ext>
            </a:extLst>
          </p:cNvPr>
          <p:cNvPicPr>
            <a:picLocks noChangeAspect="1"/>
          </p:cNvPicPr>
          <p:nvPr/>
        </p:nvPicPr>
        <p:blipFill>
          <a:blip r:embed="rId5"/>
          <a:stretch>
            <a:fillRect/>
          </a:stretch>
        </p:blipFill>
        <p:spPr>
          <a:xfrm>
            <a:off x="1929211" y="2206484"/>
            <a:ext cx="3505200" cy="3606330"/>
          </a:xfrm>
          <a:prstGeom prst="rect">
            <a:avLst/>
          </a:prstGeom>
        </p:spPr>
      </p:pic>
      <p:sp>
        <p:nvSpPr>
          <p:cNvPr id="13" name="Pfeil: nach rechts 12">
            <a:extLst>
              <a:ext uri="{FF2B5EF4-FFF2-40B4-BE49-F238E27FC236}">
                <a16:creationId xmlns:a16="http://schemas.microsoft.com/office/drawing/2014/main" id="{7CD23175-BFA9-7A24-244A-504D147D4F6D}"/>
              </a:ext>
            </a:extLst>
          </p:cNvPr>
          <p:cNvSpPr/>
          <p:nvPr/>
        </p:nvSpPr>
        <p:spPr>
          <a:xfrm>
            <a:off x="5811614" y="3766089"/>
            <a:ext cx="2882935" cy="487120"/>
          </a:xfrm>
          <a:prstGeom prst="rightArrow">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EBC7C3E4-57AB-4A32-921F-6EF2FCD5A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41" y="1403678"/>
            <a:ext cx="997200" cy="997200"/>
          </a:xfrm>
          <a:prstGeom prst="rect">
            <a:avLst/>
          </a:prstGeom>
        </p:spPr>
      </p:pic>
      <p:pic>
        <p:nvPicPr>
          <p:cNvPr id="16" name="Grafik 15">
            <a:extLst>
              <a:ext uri="{FF2B5EF4-FFF2-40B4-BE49-F238E27FC236}">
                <a16:creationId xmlns:a16="http://schemas.microsoft.com/office/drawing/2014/main" id="{98690CDB-8972-4BC9-899F-13B60EBD55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1752" y="3013796"/>
            <a:ext cx="1504586" cy="1504586"/>
          </a:xfrm>
          <a:prstGeom prst="rect">
            <a:avLst/>
          </a:prstGeom>
        </p:spPr>
      </p:pic>
    </p:spTree>
    <p:extLst>
      <p:ext uri="{BB962C8B-B14F-4D97-AF65-F5344CB8AC3E}">
        <p14:creationId xmlns:p14="http://schemas.microsoft.com/office/powerpoint/2010/main" val="32049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WORKING CONDITIONS</a:t>
            </a:r>
          </a:p>
        </p:txBody>
      </p:sp>
      <p:pic>
        <p:nvPicPr>
          <p:cNvPr id="6" name="Grafik 6" descr="Ein Bild, das drinnen enthält.&#10;&#10;Beschreibung automatisch generiert.">
            <a:extLst>
              <a:ext uri="{FF2B5EF4-FFF2-40B4-BE49-F238E27FC236}">
                <a16:creationId xmlns:a16="http://schemas.microsoft.com/office/drawing/2014/main" id="{0738EC7F-B2F0-B2D5-606C-19D8F9234725}"/>
              </a:ext>
            </a:extLst>
          </p:cNvPr>
          <p:cNvPicPr>
            <a:picLocks noChangeAspect="1"/>
          </p:cNvPicPr>
          <p:nvPr/>
        </p:nvPicPr>
        <p:blipFill>
          <a:blip r:embed="rId5"/>
          <a:stretch>
            <a:fillRect/>
          </a:stretch>
        </p:blipFill>
        <p:spPr>
          <a:xfrm>
            <a:off x="1360029" y="1290151"/>
            <a:ext cx="7511093" cy="5009910"/>
          </a:xfrm>
          <a:prstGeom prst="rect">
            <a:avLst/>
          </a:prstGeom>
        </p:spPr>
      </p:pic>
      <p:pic>
        <p:nvPicPr>
          <p:cNvPr id="4" name="Grafik 3">
            <a:extLst>
              <a:ext uri="{FF2B5EF4-FFF2-40B4-BE49-F238E27FC236}">
                <a16:creationId xmlns:a16="http://schemas.microsoft.com/office/drawing/2014/main" id="{72EDF30F-267F-4953-ADDF-D38F48AA76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33" y="1358209"/>
            <a:ext cx="1001408" cy="997200"/>
          </a:xfrm>
          <a:prstGeom prst="rect">
            <a:avLst/>
          </a:prstGeom>
        </p:spPr>
      </p:pic>
    </p:spTree>
    <p:extLst>
      <p:ext uri="{BB962C8B-B14F-4D97-AF65-F5344CB8AC3E}">
        <p14:creationId xmlns:p14="http://schemas.microsoft.com/office/powerpoint/2010/main" val="3596567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de-DE" sz="3600" dirty="0">
                <a:solidFill>
                  <a:srgbClr val="77A191"/>
                </a:solidFill>
              </a:rPr>
              <a:t>DURABILITY </a:t>
            </a:r>
            <a:endParaRPr lang="en-US" sz="3600" dirty="0">
              <a:solidFill>
                <a:srgbClr val="77A191"/>
              </a:solidFill>
            </a:endParaRPr>
          </a:p>
        </p:txBody>
      </p:sp>
      <p:pic>
        <p:nvPicPr>
          <p:cNvPr id="2050" name="Picture 2" descr="Rom › Sehenswert in Rom › Das Pantheon">
            <a:extLst>
              <a:ext uri="{FF2B5EF4-FFF2-40B4-BE49-F238E27FC236}">
                <a16:creationId xmlns:a16="http://schemas.microsoft.com/office/drawing/2014/main" id="{E07BD3BA-2C52-4082-AFA0-D5F31F85D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537" y="1337666"/>
            <a:ext cx="6869571" cy="454918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Gebäude, draußen, Zement enthält.&#10;&#10;Automatisch generierte Beschreibung">
            <a:extLst>
              <a:ext uri="{FF2B5EF4-FFF2-40B4-BE49-F238E27FC236}">
                <a16:creationId xmlns:a16="http://schemas.microsoft.com/office/drawing/2014/main" id="{34C9A855-E72C-43CA-85CA-66E8B0C3C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537" y="1337666"/>
            <a:ext cx="8604142" cy="4570950"/>
          </a:xfrm>
          <a:prstGeom prst="rect">
            <a:avLst/>
          </a:prstGeom>
        </p:spPr>
      </p:pic>
      <p:pic>
        <p:nvPicPr>
          <p:cNvPr id="11" name="Grafik 10">
            <a:extLst>
              <a:ext uri="{FF2B5EF4-FFF2-40B4-BE49-F238E27FC236}">
                <a16:creationId xmlns:a16="http://schemas.microsoft.com/office/drawing/2014/main" id="{2E3BDBA8-CE66-4964-82AF-6DBD871CB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41" y="1403533"/>
            <a:ext cx="997200" cy="997200"/>
          </a:xfrm>
          <a:prstGeom prst="rect">
            <a:avLst/>
          </a:prstGeom>
        </p:spPr>
      </p:pic>
    </p:spTree>
    <p:extLst>
      <p:ext uri="{BB962C8B-B14F-4D97-AF65-F5344CB8AC3E}">
        <p14:creationId xmlns:p14="http://schemas.microsoft.com/office/powerpoint/2010/main" val="32171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en-US" sz="3600" dirty="0">
                <a:solidFill>
                  <a:srgbClr val="77A191"/>
                </a:solidFill>
              </a:rPr>
              <a:t>DEFINITION </a:t>
            </a:r>
            <a:r>
              <a:rPr lang="de-DE" sz="3600" dirty="0">
                <a:solidFill>
                  <a:srgbClr val="77A191"/>
                </a:solidFill>
              </a:rPr>
              <a:t>OF </a:t>
            </a:r>
            <a:r>
              <a:rPr lang="en-US" sz="3600" dirty="0">
                <a:solidFill>
                  <a:srgbClr val="77A191"/>
                </a:solidFill>
              </a:rPr>
              <a:t>SUSTAINABILITY </a:t>
            </a:r>
          </a:p>
        </p:txBody>
      </p:sp>
      <p:pic>
        <p:nvPicPr>
          <p:cNvPr id="7" name="Grafik 6">
            <a:extLst>
              <a:ext uri="{FF2B5EF4-FFF2-40B4-BE49-F238E27FC236}">
                <a16:creationId xmlns:a16="http://schemas.microsoft.com/office/drawing/2014/main" id="{B032EE97-BC72-4EFE-B41A-CC4D4E115619}"/>
              </a:ext>
            </a:extLst>
          </p:cNvPr>
          <p:cNvPicPr>
            <a:picLocks noChangeAspect="1"/>
          </p:cNvPicPr>
          <p:nvPr/>
        </p:nvPicPr>
        <p:blipFill>
          <a:blip r:embed="rId5"/>
          <a:stretch>
            <a:fillRect/>
          </a:stretch>
        </p:blipFill>
        <p:spPr>
          <a:xfrm>
            <a:off x="339716" y="2217437"/>
            <a:ext cx="380381" cy="372288"/>
          </a:xfrm>
          <a:prstGeom prst="rect">
            <a:avLst/>
          </a:prstGeom>
        </p:spPr>
      </p:pic>
      <p:sp>
        <p:nvSpPr>
          <p:cNvPr id="11" name="Titel 1">
            <a:extLst>
              <a:ext uri="{FF2B5EF4-FFF2-40B4-BE49-F238E27FC236}">
                <a16:creationId xmlns:a16="http://schemas.microsoft.com/office/drawing/2014/main" id="{4364C558-4FDF-407F-B63E-871D738826D3}"/>
              </a:ext>
            </a:extLst>
          </p:cNvPr>
          <p:cNvSpPr txBox="1">
            <a:spLocks/>
          </p:cNvSpPr>
          <p:nvPr/>
        </p:nvSpPr>
        <p:spPr>
          <a:xfrm>
            <a:off x="780423" y="2315925"/>
            <a:ext cx="1876548"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HOUSING QUALITY</a:t>
            </a:r>
            <a:endParaRPr lang="de-DE" sz="1400" b="0" dirty="0">
              <a:highlight>
                <a:srgbClr val="FFFFFF"/>
              </a:highlight>
            </a:endParaRPr>
          </a:p>
        </p:txBody>
      </p:sp>
      <p:pic>
        <p:nvPicPr>
          <p:cNvPr id="13" name="Grafik 12">
            <a:extLst>
              <a:ext uri="{FF2B5EF4-FFF2-40B4-BE49-F238E27FC236}">
                <a16:creationId xmlns:a16="http://schemas.microsoft.com/office/drawing/2014/main" id="{8FE10E89-99BF-40E3-8E4A-C6353FC464C5}"/>
              </a:ext>
            </a:extLst>
          </p:cNvPr>
          <p:cNvPicPr>
            <a:picLocks noChangeAspect="1"/>
          </p:cNvPicPr>
          <p:nvPr/>
        </p:nvPicPr>
        <p:blipFill>
          <a:blip r:embed="rId6"/>
          <a:stretch>
            <a:fillRect/>
          </a:stretch>
        </p:blipFill>
        <p:spPr>
          <a:xfrm>
            <a:off x="3236444" y="2263971"/>
            <a:ext cx="238750" cy="372288"/>
          </a:xfrm>
          <a:prstGeom prst="rect">
            <a:avLst/>
          </a:prstGeom>
        </p:spPr>
      </p:pic>
      <p:sp>
        <p:nvSpPr>
          <p:cNvPr id="14" name="Titel 1">
            <a:extLst>
              <a:ext uri="{FF2B5EF4-FFF2-40B4-BE49-F238E27FC236}">
                <a16:creationId xmlns:a16="http://schemas.microsoft.com/office/drawing/2014/main" id="{AA792864-BCA7-4A7E-9B90-F47E72AE9FC5}"/>
              </a:ext>
            </a:extLst>
          </p:cNvPr>
          <p:cNvSpPr txBox="1">
            <a:spLocks/>
          </p:cNvSpPr>
          <p:nvPr/>
        </p:nvSpPr>
        <p:spPr>
          <a:xfrm>
            <a:off x="3608445" y="2317214"/>
            <a:ext cx="2740664"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DESIGN QUALITY</a:t>
            </a:r>
            <a:endParaRPr lang="de-DE" sz="1400" b="0" dirty="0">
              <a:highlight>
                <a:srgbClr val="FFFFFF"/>
              </a:highlight>
            </a:endParaRPr>
          </a:p>
        </p:txBody>
      </p:sp>
      <p:pic>
        <p:nvPicPr>
          <p:cNvPr id="15" name="Grafik 14">
            <a:extLst>
              <a:ext uri="{FF2B5EF4-FFF2-40B4-BE49-F238E27FC236}">
                <a16:creationId xmlns:a16="http://schemas.microsoft.com/office/drawing/2014/main" id="{294BDBFA-D56B-4ADE-BB2D-70461E5F87D9}"/>
              </a:ext>
            </a:extLst>
          </p:cNvPr>
          <p:cNvPicPr>
            <a:picLocks noChangeAspect="1"/>
          </p:cNvPicPr>
          <p:nvPr/>
        </p:nvPicPr>
        <p:blipFill>
          <a:blip r:embed="rId7"/>
          <a:stretch>
            <a:fillRect/>
          </a:stretch>
        </p:blipFill>
        <p:spPr>
          <a:xfrm>
            <a:off x="6462013" y="2315925"/>
            <a:ext cx="331823" cy="319682"/>
          </a:xfrm>
          <a:prstGeom prst="rect">
            <a:avLst/>
          </a:prstGeom>
        </p:spPr>
      </p:pic>
      <p:sp>
        <p:nvSpPr>
          <p:cNvPr id="16" name="Titel 1">
            <a:extLst>
              <a:ext uri="{FF2B5EF4-FFF2-40B4-BE49-F238E27FC236}">
                <a16:creationId xmlns:a16="http://schemas.microsoft.com/office/drawing/2014/main" id="{32B6BB19-5406-46D4-9DFA-758CA2176B4E}"/>
              </a:ext>
            </a:extLst>
          </p:cNvPr>
          <p:cNvSpPr txBox="1">
            <a:spLocks/>
          </p:cNvSpPr>
          <p:nvPr/>
        </p:nvSpPr>
        <p:spPr>
          <a:xfrm>
            <a:off x="7092356" y="2307104"/>
            <a:ext cx="2295904"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highlight>
                  <a:srgbClr val="FFFFFF"/>
                </a:highlight>
              </a:rPr>
              <a:t>WORKING CONDITIONS</a:t>
            </a:r>
          </a:p>
        </p:txBody>
      </p:sp>
      <p:pic>
        <p:nvPicPr>
          <p:cNvPr id="17" name="Grafik 16">
            <a:extLst>
              <a:ext uri="{FF2B5EF4-FFF2-40B4-BE49-F238E27FC236}">
                <a16:creationId xmlns:a16="http://schemas.microsoft.com/office/drawing/2014/main" id="{371F3A9E-76CC-4FDB-9A99-EFBB2C49FB89}"/>
              </a:ext>
            </a:extLst>
          </p:cNvPr>
          <p:cNvPicPr>
            <a:picLocks noChangeAspect="1"/>
          </p:cNvPicPr>
          <p:nvPr/>
        </p:nvPicPr>
        <p:blipFill>
          <a:blip r:embed="rId8"/>
          <a:stretch>
            <a:fillRect/>
          </a:stretch>
        </p:blipFill>
        <p:spPr>
          <a:xfrm>
            <a:off x="10131507" y="2270243"/>
            <a:ext cx="202331" cy="372288"/>
          </a:xfrm>
          <a:prstGeom prst="rect">
            <a:avLst/>
          </a:prstGeom>
        </p:spPr>
      </p:pic>
      <p:sp>
        <p:nvSpPr>
          <p:cNvPr id="18" name="Titel 1">
            <a:extLst>
              <a:ext uri="{FF2B5EF4-FFF2-40B4-BE49-F238E27FC236}">
                <a16:creationId xmlns:a16="http://schemas.microsoft.com/office/drawing/2014/main" id="{59AE7CC9-57E2-442A-B1C5-D1B0D7F7E086}"/>
              </a:ext>
            </a:extLst>
          </p:cNvPr>
          <p:cNvSpPr txBox="1">
            <a:spLocks/>
          </p:cNvSpPr>
          <p:nvPr/>
        </p:nvSpPr>
        <p:spPr>
          <a:xfrm>
            <a:off x="10485943" y="2315925"/>
            <a:ext cx="1486098" cy="3722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DURABILITY</a:t>
            </a:r>
            <a:endParaRPr lang="de-DE" sz="1400" b="0" dirty="0">
              <a:highlight>
                <a:srgbClr val="FFFFFF"/>
              </a:highlight>
            </a:endParaRPr>
          </a:p>
        </p:txBody>
      </p:sp>
      <p:sp>
        <p:nvSpPr>
          <p:cNvPr id="19" name="Titel 1">
            <a:extLst>
              <a:ext uri="{FF2B5EF4-FFF2-40B4-BE49-F238E27FC236}">
                <a16:creationId xmlns:a16="http://schemas.microsoft.com/office/drawing/2014/main" id="{9E84CF01-EB67-427F-9965-5042E34C342D}"/>
              </a:ext>
            </a:extLst>
          </p:cNvPr>
          <p:cNvSpPr txBox="1">
            <a:spLocks/>
          </p:cNvSpPr>
          <p:nvPr/>
        </p:nvSpPr>
        <p:spPr>
          <a:xfrm>
            <a:off x="246184" y="3499482"/>
            <a:ext cx="4778637" cy="584201"/>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de-DE" dirty="0">
                <a:latin typeface="Arial" panose="020B0604020202020204" pitchFamily="34" charset="0"/>
                <a:cs typeface="Arial" panose="020B0604020202020204" pitchFamily="34" charset="0"/>
              </a:rPr>
              <a:t>SUSTAINABLE ENVELOPES</a:t>
            </a:r>
          </a:p>
        </p:txBody>
      </p:sp>
      <p:sp>
        <p:nvSpPr>
          <p:cNvPr id="20" name="Titel 1">
            <a:extLst>
              <a:ext uri="{FF2B5EF4-FFF2-40B4-BE49-F238E27FC236}">
                <a16:creationId xmlns:a16="http://schemas.microsoft.com/office/drawing/2014/main" id="{F48900FD-4793-4A88-85D9-F0C6AC1E2BAE}"/>
              </a:ext>
            </a:extLst>
          </p:cNvPr>
          <p:cNvSpPr txBox="1">
            <a:spLocks/>
          </p:cNvSpPr>
          <p:nvPr/>
        </p:nvSpPr>
        <p:spPr>
          <a:xfrm>
            <a:off x="5336765" y="3496965"/>
            <a:ext cx="6853360" cy="6758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AT" sz="2700" b="1" dirty="0">
                <a:solidFill>
                  <a:srgbClr val="95C11E"/>
                </a:solidFill>
                <a:effectLst/>
                <a:latin typeface="Suisse Int l"/>
              </a:rPr>
              <a:t>       </a:t>
            </a:r>
            <a:r>
              <a:rPr lang="de-AT" sz="2700" b="1" dirty="0">
                <a:solidFill>
                  <a:srgbClr val="95C11E"/>
                </a:solidFill>
                <a:effectLst/>
              </a:rPr>
              <a:t>EFFICIENCY x DURABILITY </a:t>
            </a:r>
            <a:endParaRPr lang="de-AT" sz="2700" dirty="0">
              <a:solidFill>
                <a:srgbClr val="95C11E"/>
              </a:solidFill>
              <a:effectLst/>
            </a:endParaRPr>
          </a:p>
          <a:p>
            <a:pPr algn="l">
              <a:lnSpc>
                <a:spcPct val="100000"/>
              </a:lnSpc>
            </a:pPr>
            <a:r>
              <a:rPr lang="de-AT" sz="2700" b="1" dirty="0">
                <a:solidFill>
                  <a:srgbClr val="95C11E"/>
                </a:solidFill>
                <a:effectLst/>
              </a:rPr>
              <a:t>      </a:t>
            </a:r>
            <a:r>
              <a:rPr lang="de-AT" sz="2700" b="1" dirty="0">
                <a:solidFill>
                  <a:srgbClr val="B70E0B"/>
                </a:solidFill>
                <a:effectLst/>
              </a:rPr>
              <a:t>ENVIRONMENTAL IMPACT x COSTS </a:t>
            </a:r>
            <a:endParaRPr lang="de-AT" sz="2700" dirty="0">
              <a:solidFill>
                <a:srgbClr val="B70E0B"/>
              </a:solidFill>
              <a:effectLst/>
            </a:endParaRPr>
          </a:p>
        </p:txBody>
      </p:sp>
      <p:cxnSp>
        <p:nvCxnSpPr>
          <p:cNvPr id="21" name="Gerade Verbindung 27">
            <a:extLst>
              <a:ext uri="{FF2B5EF4-FFF2-40B4-BE49-F238E27FC236}">
                <a16:creationId xmlns:a16="http://schemas.microsoft.com/office/drawing/2014/main" id="{22B8F332-250B-4C08-815B-5D3D10348B56}"/>
              </a:ext>
            </a:extLst>
          </p:cNvPr>
          <p:cNvCxnSpPr>
            <a:cxnSpLocks/>
          </p:cNvCxnSpPr>
          <p:nvPr/>
        </p:nvCxnSpPr>
        <p:spPr>
          <a:xfrm>
            <a:off x="5505502" y="3763852"/>
            <a:ext cx="344590" cy="0"/>
          </a:xfrm>
          <a:prstGeom prst="line">
            <a:avLst/>
          </a:prstGeom>
          <a:ln w="38100">
            <a:solidFill>
              <a:srgbClr val="343433"/>
            </a:solidFill>
          </a:ln>
        </p:spPr>
        <p:style>
          <a:lnRef idx="3">
            <a:schemeClr val="dk1"/>
          </a:lnRef>
          <a:fillRef idx="0">
            <a:schemeClr val="dk1"/>
          </a:fillRef>
          <a:effectRef idx="2">
            <a:schemeClr val="dk1"/>
          </a:effectRef>
          <a:fontRef idx="minor">
            <a:schemeClr val="tx1"/>
          </a:fontRef>
        </p:style>
      </p:cxnSp>
      <p:cxnSp>
        <p:nvCxnSpPr>
          <p:cNvPr id="22" name="Gerade Verbindung 28">
            <a:extLst>
              <a:ext uri="{FF2B5EF4-FFF2-40B4-BE49-F238E27FC236}">
                <a16:creationId xmlns:a16="http://schemas.microsoft.com/office/drawing/2014/main" id="{6CB07796-9699-4DDF-8094-BCFCCB82CAED}"/>
              </a:ext>
            </a:extLst>
          </p:cNvPr>
          <p:cNvCxnSpPr>
            <a:cxnSpLocks/>
          </p:cNvCxnSpPr>
          <p:nvPr/>
        </p:nvCxnSpPr>
        <p:spPr>
          <a:xfrm>
            <a:off x="5505502" y="3898166"/>
            <a:ext cx="344590" cy="1020"/>
          </a:xfrm>
          <a:prstGeom prst="line">
            <a:avLst/>
          </a:prstGeom>
          <a:ln w="38100">
            <a:solidFill>
              <a:srgbClr val="343433"/>
            </a:solidFill>
          </a:ln>
        </p:spPr>
        <p:style>
          <a:lnRef idx="3">
            <a:schemeClr val="dk1"/>
          </a:lnRef>
          <a:fillRef idx="0">
            <a:schemeClr val="dk1"/>
          </a:fillRef>
          <a:effectRef idx="2">
            <a:schemeClr val="dk1"/>
          </a:effectRef>
          <a:fontRef idx="minor">
            <a:schemeClr val="tx1"/>
          </a:fontRef>
        </p:style>
      </p:cxnSp>
      <p:pic>
        <p:nvPicPr>
          <p:cNvPr id="23" name="Grafik 22">
            <a:extLst>
              <a:ext uri="{FF2B5EF4-FFF2-40B4-BE49-F238E27FC236}">
                <a16:creationId xmlns:a16="http://schemas.microsoft.com/office/drawing/2014/main" id="{ECE5C4F3-6387-4128-BD14-C48DF1D5FB6E}"/>
              </a:ext>
            </a:extLst>
          </p:cNvPr>
          <p:cNvPicPr>
            <a:picLocks noChangeAspect="1"/>
          </p:cNvPicPr>
          <p:nvPr/>
        </p:nvPicPr>
        <p:blipFill>
          <a:blip r:embed="rId9"/>
          <a:stretch>
            <a:fillRect/>
          </a:stretch>
        </p:blipFill>
        <p:spPr>
          <a:xfrm>
            <a:off x="370704" y="4814222"/>
            <a:ext cx="315636" cy="358435"/>
          </a:xfrm>
          <a:prstGeom prst="rect">
            <a:avLst/>
          </a:prstGeom>
        </p:spPr>
      </p:pic>
      <p:sp>
        <p:nvSpPr>
          <p:cNvPr id="24" name="Titel 1">
            <a:extLst>
              <a:ext uri="{FF2B5EF4-FFF2-40B4-BE49-F238E27FC236}">
                <a16:creationId xmlns:a16="http://schemas.microsoft.com/office/drawing/2014/main" id="{EAE1B875-1F46-4355-8C25-B5DDC1213665}"/>
              </a:ext>
            </a:extLst>
          </p:cNvPr>
          <p:cNvSpPr txBox="1">
            <a:spLocks/>
          </p:cNvSpPr>
          <p:nvPr/>
        </p:nvSpPr>
        <p:spPr>
          <a:xfrm>
            <a:off x="738238" y="4868338"/>
            <a:ext cx="874395" cy="3228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WASTE</a:t>
            </a:r>
            <a:endParaRPr lang="de-DE" sz="1400" b="0" dirty="0">
              <a:highlight>
                <a:srgbClr val="FFFFFF"/>
              </a:highlight>
            </a:endParaRPr>
          </a:p>
        </p:txBody>
      </p:sp>
      <p:pic>
        <p:nvPicPr>
          <p:cNvPr id="25" name="Grafik 24">
            <a:extLst>
              <a:ext uri="{FF2B5EF4-FFF2-40B4-BE49-F238E27FC236}">
                <a16:creationId xmlns:a16="http://schemas.microsoft.com/office/drawing/2014/main" id="{EB3894F3-DDA0-49F9-8418-39F0C573A3B1}"/>
              </a:ext>
            </a:extLst>
          </p:cNvPr>
          <p:cNvPicPr>
            <a:picLocks noChangeAspect="1"/>
          </p:cNvPicPr>
          <p:nvPr/>
        </p:nvPicPr>
        <p:blipFill>
          <a:blip r:embed="rId10"/>
          <a:stretch>
            <a:fillRect/>
          </a:stretch>
        </p:blipFill>
        <p:spPr>
          <a:xfrm>
            <a:off x="3139586" y="4820678"/>
            <a:ext cx="420847" cy="311683"/>
          </a:xfrm>
          <a:prstGeom prst="rect">
            <a:avLst/>
          </a:prstGeom>
        </p:spPr>
      </p:pic>
      <p:sp>
        <p:nvSpPr>
          <p:cNvPr id="26" name="Titel 1">
            <a:extLst>
              <a:ext uri="{FF2B5EF4-FFF2-40B4-BE49-F238E27FC236}">
                <a16:creationId xmlns:a16="http://schemas.microsoft.com/office/drawing/2014/main" id="{6F28F9B8-F88F-40F5-A324-897461CE302B}"/>
              </a:ext>
            </a:extLst>
          </p:cNvPr>
          <p:cNvSpPr txBox="1">
            <a:spLocks/>
          </p:cNvSpPr>
          <p:nvPr/>
        </p:nvSpPr>
        <p:spPr>
          <a:xfrm>
            <a:off x="3656136" y="4865962"/>
            <a:ext cx="1175653" cy="3228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EMISSIONS</a:t>
            </a:r>
            <a:endParaRPr lang="de-DE" sz="1400" b="0" dirty="0">
              <a:highlight>
                <a:srgbClr val="FFFFFF"/>
              </a:highlight>
            </a:endParaRPr>
          </a:p>
        </p:txBody>
      </p:sp>
      <p:pic>
        <p:nvPicPr>
          <p:cNvPr id="27" name="Grafik 26">
            <a:extLst>
              <a:ext uri="{FF2B5EF4-FFF2-40B4-BE49-F238E27FC236}">
                <a16:creationId xmlns:a16="http://schemas.microsoft.com/office/drawing/2014/main" id="{6B247F5E-AB1C-47D6-A2B4-3C7648663317}"/>
              </a:ext>
            </a:extLst>
          </p:cNvPr>
          <p:cNvPicPr>
            <a:picLocks noChangeAspect="1"/>
          </p:cNvPicPr>
          <p:nvPr/>
        </p:nvPicPr>
        <p:blipFill>
          <a:blip r:embed="rId11"/>
          <a:stretch>
            <a:fillRect/>
          </a:stretch>
        </p:blipFill>
        <p:spPr>
          <a:xfrm>
            <a:off x="6474152" y="4822412"/>
            <a:ext cx="307544" cy="358435"/>
          </a:xfrm>
          <a:prstGeom prst="rect">
            <a:avLst/>
          </a:prstGeom>
        </p:spPr>
      </p:pic>
      <p:sp>
        <p:nvSpPr>
          <p:cNvPr id="28" name="Titel 1">
            <a:extLst>
              <a:ext uri="{FF2B5EF4-FFF2-40B4-BE49-F238E27FC236}">
                <a16:creationId xmlns:a16="http://schemas.microsoft.com/office/drawing/2014/main" id="{7ABDE3E6-308A-4731-BFC2-5CC87DF0F535}"/>
              </a:ext>
            </a:extLst>
          </p:cNvPr>
          <p:cNvSpPr txBox="1">
            <a:spLocks/>
          </p:cNvSpPr>
          <p:nvPr/>
        </p:nvSpPr>
        <p:spPr>
          <a:xfrm>
            <a:off x="7201129" y="4872701"/>
            <a:ext cx="2411856" cy="3228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highlight>
                  <a:srgbClr val="FFFFFF"/>
                </a:highlight>
              </a:rPr>
              <a:t>ENERGY EFFICIENCY</a:t>
            </a:r>
          </a:p>
        </p:txBody>
      </p:sp>
      <p:pic>
        <p:nvPicPr>
          <p:cNvPr id="29" name="Grafik 28">
            <a:extLst>
              <a:ext uri="{FF2B5EF4-FFF2-40B4-BE49-F238E27FC236}">
                <a16:creationId xmlns:a16="http://schemas.microsoft.com/office/drawing/2014/main" id="{6D10D488-4D73-4CC0-AF5D-322B77B9DF28}"/>
              </a:ext>
            </a:extLst>
          </p:cNvPr>
          <p:cNvPicPr>
            <a:picLocks noChangeAspect="1"/>
          </p:cNvPicPr>
          <p:nvPr/>
        </p:nvPicPr>
        <p:blipFill>
          <a:blip r:embed="rId12"/>
          <a:stretch>
            <a:fillRect/>
          </a:stretch>
        </p:blipFill>
        <p:spPr>
          <a:xfrm>
            <a:off x="10131507" y="4851021"/>
            <a:ext cx="291356" cy="366227"/>
          </a:xfrm>
          <a:prstGeom prst="rect">
            <a:avLst/>
          </a:prstGeom>
        </p:spPr>
      </p:pic>
      <p:sp>
        <p:nvSpPr>
          <p:cNvPr id="30" name="Titel 1">
            <a:extLst>
              <a:ext uri="{FF2B5EF4-FFF2-40B4-BE49-F238E27FC236}">
                <a16:creationId xmlns:a16="http://schemas.microsoft.com/office/drawing/2014/main" id="{2180566C-A958-4213-979E-0F8CF3A43767}"/>
              </a:ext>
            </a:extLst>
          </p:cNvPr>
          <p:cNvSpPr txBox="1">
            <a:spLocks/>
          </p:cNvSpPr>
          <p:nvPr/>
        </p:nvSpPr>
        <p:spPr>
          <a:xfrm>
            <a:off x="10732650" y="4865962"/>
            <a:ext cx="821728" cy="32473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000" b="1" i="0" kern="1200">
                <a:solidFill>
                  <a:srgbClr val="343433"/>
                </a:solidFill>
                <a:latin typeface="Arial" panose="020B0604020202020204" pitchFamily="34" charset="0"/>
                <a:ea typeface="+mj-ea"/>
                <a:cs typeface="Arial" panose="020B0604020202020204" pitchFamily="34" charset="0"/>
              </a:defRPr>
            </a:lvl1pPr>
          </a:lstStyle>
          <a:p>
            <a:pPr algn="l">
              <a:lnSpc>
                <a:spcPct val="100000"/>
              </a:lnSpc>
            </a:pPr>
            <a:r>
              <a:rPr lang="de-DE" sz="1400" b="0" dirty="0"/>
              <a:t>COSTS</a:t>
            </a:r>
            <a:endParaRPr lang="de-DE" sz="1400" b="0" dirty="0">
              <a:highlight>
                <a:srgbClr val="FFFFFF"/>
              </a:highlight>
            </a:endParaRPr>
          </a:p>
        </p:txBody>
      </p:sp>
    </p:spTree>
    <p:extLst>
      <p:ext uri="{BB962C8B-B14F-4D97-AF65-F5344CB8AC3E}">
        <p14:creationId xmlns:p14="http://schemas.microsoft.com/office/powerpoint/2010/main" val="261936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de-DE" sz="3600" dirty="0">
                <a:solidFill>
                  <a:srgbClr val="77A191"/>
                </a:solidFill>
              </a:rPr>
              <a:t>WASTE</a:t>
            </a:r>
          </a:p>
        </p:txBody>
      </p:sp>
      <p:pic>
        <p:nvPicPr>
          <p:cNvPr id="4" name="Grafik 3" descr="Ein Bild, das Text, Baumaterial, Stein enthält.&#10;&#10;Automatisch generierte Beschreibung">
            <a:extLst>
              <a:ext uri="{FF2B5EF4-FFF2-40B4-BE49-F238E27FC236}">
                <a16:creationId xmlns:a16="http://schemas.microsoft.com/office/drawing/2014/main" id="{6B395DD1-C2CE-49C7-8D13-F65693BEC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2817" y="942459"/>
            <a:ext cx="3716970" cy="5256216"/>
          </a:xfrm>
          <a:prstGeom prst="rect">
            <a:avLst/>
          </a:prstGeom>
        </p:spPr>
      </p:pic>
      <p:sp>
        <p:nvSpPr>
          <p:cNvPr id="5" name="Pfeil: nach rechts 4">
            <a:extLst>
              <a:ext uri="{FF2B5EF4-FFF2-40B4-BE49-F238E27FC236}">
                <a16:creationId xmlns:a16="http://schemas.microsoft.com/office/drawing/2014/main" id="{2E813A93-2888-4B2B-97E4-276F46704D33}"/>
              </a:ext>
            </a:extLst>
          </p:cNvPr>
          <p:cNvSpPr/>
          <p:nvPr/>
        </p:nvSpPr>
        <p:spPr>
          <a:xfrm>
            <a:off x="6983193" y="3934894"/>
            <a:ext cx="1080481" cy="443376"/>
          </a:xfrm>
          <a:prstGeom prst="rightArrow">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8B67F544-5BDA-4BCC-9E5D-3FA785D10B9D}"/>
              </a:ext>
            </a:extLst>
          </p:cNvPr>
          <p:cNvSpPr txBox="1"/>
          <p:nvPr/>
        </p:nvSpPr>
        <p:spPr>
          <a:xfrm>
            <a:off x="1429673" y="2946355"/>
            <a:ext cx="2291812" cy="2031325"/>
          </a:xfrm>
          <a:prstGeom prst="rect">
            <a:avLst/>
          </a:prstGeom>
          <a:noFill/>
        </p:spPr>
        <p:txBody>
          <a:bodyPr wrap="square">
            <a:spAutoFit/>
          </a:bodyPr>
          <a:lstStyle/>
          <a:p>
            <a:r>
              <a:rPr lang="de-DE" dirty="0">
                <a:latin typeface="Arial" panose="020B0604020202020204" pitchFamily="34" charset="0"/>
                <a:cs typeface="Arial" panose="020B0604020202020204" pitchFamily="34" charset="0"/>
              </a:rPr>
              <a:t>3 </a:t>
            </a:r>
            <a:r>
              <a:rPr lang="de-DE" dirty="0" err="1">
                <a:latin typeface="Arial" panose="020B0604020202020204" pitchFamily="34" charset="0"/>
                <a:cs typeface="Arial" panose="020B0604020202020204" pitchFamily="34" charset="0"/>
              </a:rPr>
              <a:t>materials</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Ø </a:t>
            </a:r>
            <a:r>
              <a:rPr lang="de-DE" dirty="0" err="1">
                <a:latin typeface="Arial" panose="020B0604020202020204" pitchFamily="34" charset="0"/>
                <a:cs typeface="Arial" panose="020B0604020202020204" pitchFamily="34" charset="0"/>
              </a:rPr>
              <a:t>waste</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Ø </a:t>
            </a:r>
            <a:r>
              <a:rPr lang="de-DE" dirty="0" err="1">
                <a:latin typeface="Arial" panose="020B0604020202020204" pitchFamily="34" charset="0"/>
                <a:cs typeface="Arial" panose="020B0604020202020204" pitchFamily="34" charset="0"/>
              </a:rPr>
              <a:t>packaging</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100 % </a:t>
            </a:r>
            <a:r>
              <a:rPr lang="de-DE" dirty="0" err="1">
                <a:latin typeface="Arial" panose="020B0604020202020204" pitchFamily="34" charset="0"/>
                <a:cs typeface="Arial" panose="020B0604020202020204" pitchFamily="34" charset="0"/>
              </a:rPr>
              <a:t>recycled</a:t>
            </a:r>
            <a:endParaRPr lang="de-DE"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17E535FF-80A9-4352-8427-D077685AC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41" y="1383985"/>
            <a:ext cx="997200" cy="997200"/>
          </a:xfrm>
          <a:prstGeom prst="rect">
            <a:avLst/>
          </a:prstGeom>
        </p:spPr>
      </p:pic>
      <p:pic>
        <p:nvPicPr>
          <p:cNvPr id="15" name="Grafik 14">
            <a:extLst>
              <a:ext uri="{FF2B5EF4-FFF2-40B4-BE49-F238E27FC236}">
                <a16:creationId xmlns:a16="http://schemas.microsoft.com/office/drawing/2014/main" id="{CBC0EDA5-7115-4052-8E68-5CF4698602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6744" y="3429000"/>
            <a:ext cx="1444877" cy="1444877"/>
          </a:xfrm>
          <a:prstGeom prst="rect">
            <a:avLst/>
          </a:prstGeom>
        </p:spPr>
      </p:pic>
    </p:spTree>
    <p:extLst>
      <p:ext uri="{BB962C8B-B14F-4D97-AF65-F5344CB8AC3E}">
        <p14:creationId xmlns:p14="http://schemas.microsoft.com/office/powerpoint/2010/main" val="1546203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de-DE" sz="3600" dirty="0">
                <a:solidFill>
                  <a:srgbClr val="77A191"/>
                </a:solidFill>
              </a:rPr>
              <a:t>EMISSIONS</a:t>
            </a:r>
            <a:endParaRPr lang="en-US" sz="3600" dirty="0">
              <a:solidFill>
                <a:srgbClr val="77A191"/>
              </a:solidFill>
            </a:endParaRPr>
          </a:p>
        </p:txBody>
      </p:sp>
      <p:sp>
        <p:nvSpPr>
          <p:cNvPr id="18" name="Textfeld 17">
            <a:extLst>
              <a:ext uri="{FF2B5EF4-FFF2-40B4-BE49-F238E27FC236}">
                <a16:creationId xmlns:a16="http://schemas.microsoft.com/office/drawing/2014/main" id="{311B0797-9B79-4DB9-A769-148CD370DE62}"/>
              </a:ext>
            </a:extLst>
          </p:cNvPr>
          <p:cNvSpPr txBox="1"/>
          <p:nvPr/>
        </p:nvSpPr>
        <p:spPr>
          <a:xfrm>
            <a:off x="-641848" y="1527792"/>
            <a:ext cx="5353716" cy="369332"/>
          </a:xfrm>
          <a:prstGeom prst="rect">
            <a:avLst/>
          </a:prstGeom>
          <a:noFill/>
        </p:spPr>
        <p:txBody>
          <a:bodyPr wrap="square">
            <a:spAutoFit/>
          </a:bodyPr>
          <a:lstStyle/>
          <a:p>
            <a:pPr marL="1946275">
              <a:spcBef>
                <a:spcPts val="970"/>
              </a:spcBef>
              <a:spcAft>
                <a:spcPts val="0"/>
              </a:spcAft>
            </a:pPr>
            <a:r>
              <a:rPr lang="de-DE" sz="1800" dirty="0">
                <a:effectLst/>
                <a:latin typeface="Arial" panose="020B0604020202020204" pitchFamily="34" charset="0"/>
                <a:ea typeface="Arial" panose="020B0604020202020204" pitchFamily="34" charset="0"/>
              </a:rPr>
              <a:t>Global annual CO</a:t>
            </a:r>
            <a:r>
              <a:rPr lang="de-DE" sz="1800" baseline="-25000" dirty="0">
                <a:effectLst/>
                <a:latin typeface="Arial" panose="020B0604020202020204" pitchFamily="34" charset="0"/>
                <a:ea typeface="Arial" panose="020B0604020202020204" pitchFamily="34" charset="0"/>
              </a:rPr>
              <a:t>2 </a:t>
            </a:r>
            <a:r>
              <a:rPr lang="de-DE" sz="1800" dirty="0" err="1">
                <a:effectLst/>
                <a:latin typeface="Arial" panose="020B0604020202020204" pitchFamily="34" charset="0"/>
                <a:ea typeface="Arial" panose="020B0604020202020204" pitchFamily="34" charset="0"/>
              </a:rPr>
              <a:t>emissions</a:t>
            </a:r>
            <a:endParaRPr lang="de-DE" sz="1800" b="1" dirty="0">
              <a:effectLst/>
              <a:latin typeface="Arial" panose="020B0604020202020204" pitchFamily="34" charset="0"/>
              <a:ea typeface="Arial" panose="020B0604020202020204" pitchFamily="34" charset="0"/>
            </a:endParaRPr>
          </a:p>
        </p:txBody>
      </p:sp>
      <p:grpSp>
        <p:nvGrpSpPr>
          <p:cNvPr id="3" name="Group 2">
            <a:extLst>
              <a:ext uri="{FF2B5EF4-FFF2-40B4-BE49-F238E27FC236}">
                <a16:creationId xmlns:a16="http://schemas.microsoft.com/office/drawing/2014/main" id="{AB044981-E588-4F5A-BDC9-3938B628D96C}"/>
              </a:ext>
            </a:extLst>
          </p:cNvPr>
          <p:cNvGrpSpPr>
            <a:grpSpLocks/>
          </p:cNvGrpSpPr>
          <p:nvPr/>
        </p:nvGrpSpPr>
        <p:grpSpPr bwMode="auto">
          <a:xfrm>
            <a:off x="952201" y="2236156"/>
            <a:ext cx="3267075" cy="3267075"/>
            <a:chOff x="9576" y="-332"/>
            <a:chExt cx="5145" cy="5145"/>
          </a:xfrm>
        </p:grpSpPr>
        <p:sp>
          <p:nvSpPr>
            <p:cNvPr id="14" name="Freeform 3">
              <a:extLst>
                <a:ext uri="{FF2B5EF4-FFF2-40B4-BE49-F238E27FC236}">
                  <a16:creationId xmlns:a16="http://schemas.microsoft.com/office/drawing/2014/main" id="{4F1F4F25-424D-40D1-A380-C2A87EC55CD6}"/>
                </a:ext>
              </a:extLst>
            </p:cNvPr>
            <p:cNvSpPr>
              <a:spLocks/>
            </p:cNvSpPr>
            <p:nvPr/>
          </p:nvSpPr>
          <p:spPr bwMode="auto">
            <a:xfrm>
              <a:off x="9655" y="-296"/>
              <a:ext cx="4052" cy="4990"/>
            </a:xfrm>
            <a:custGeom>
              <a:avLst/>
              <a:gdLst>
                <a:gd name="T0" fmla="+- 0 11989 9655"/>
                <a:gd name="T1" fmla="*/ T0 w 4052"/>
                <a:gd name="T2" fmla="+- 0 -291 -296"/>
                <a:gd name="T3" fmla="*/ -291 h 4990"/>
                <a:gd name="T4" fmla="+- 0 11750 9655"/>
                <a:gd name="T5" fmla="*/ T4 w 4052"/>
                <a:gd name="T6" fmla="+- 0 -264 -296"/>
                <a:gd name="T7" fmla="*/ -264 h 4990"/>
                <a:gd name="T8" fmla="+- 0 11516 9655"/>
                <a:gd name="T9" fmla="*/ T8 w 4052"/>
                <a:gd name="T10" fmla="+- 0 -214 -296"/>
                <a:gd name="T11" fmla="*/ -214 h 4990"/>
                <a:gd name="T12" fmla="+- 0 11288 9655"/>
                <a:gd name="T13" fmla="*/ T12 w 4052"/>
                <a:gd name="T14" fmla="+- 0 -142 -296"/>
                <a:gd name="T15" fmla="*/ -142 h 4990"/>
                <a:gd name="T16" fmla="+- 0 11068 9655"/>
                <a:gd name="T17" fmla="*/ T16 w 4052"/>
                <a:gd name="T18" fmla="+- 0 -49 -296"/>
                <a:gd name="T19" fmla="*/ -49 h 4990"/>
                <a:gd name="T20" fmla="+- 0 10857 9655"/>
                <a:gd name="T21" fmla="*/ T20 w 4052"/>
                <a:gd name="T22" fmla="+- 0 65 -296"/>
                <a:gd name="T23" fmla="*/ 65 h 4990"/>
                <a:gd name="T24" fmla="+- 0 10657 9655"/>
                <a:gd name="T25" fmla="*/ T24 w 4052"/>
                <a:gd name="T26" fmla="+- 0 200 -296"/>
                <a:gd name="T27" fmla="*/ 200 h 4990"/>
                <a:gd name="T28" fmla="+- 0 10478 9655"/>
                <a:gd name="T29" fmla="*/ T28 w 4052"/>
                <a:gd name="T30" fmla="+- 0 348 -296"/>
                <a:gd name="T31" fmla="*/ 348 h 4990"/>
                <a:gd name="T32" fmla="+- 0 10318 9655"/>
                <a:gd name="T33" fmla="*/ T32 w 4052"/>
                <a:gd name="T34" fmla="+- 0 505 -296"/>
                <a:gd name="T35" fmla="*/ 505 h 4990"/>
                <a:gd name="T36" fmla="+- 0 10175 9655"/>
                <a:gd name="T37" fmla="*/ T36 w 4052"/>
                <a:gd name="T38" fmla="+- 0 674 -296"/>
                <a:gd name="T39" fmla="*/ 674 h 4990"/>
                <a:gd name="T40" fmla="+- 0 10049 9655"/>
                <a:gd name="T41" fmla="*/ T40 w 4052"/>
                <a:gd name="T42" fmla="+- 0 853 -296"/>
                <a:gd name="T43" fmla="*/ 853 h 4990"/>
                <a:gd name="T44" fmla="+- 0 9940 9655"/>
                <a:gd name="T45" fmla="*/ T44 w 4052"/>
                <a:gd name="T46" fmla="+- 0 1040 -296"/>
                <a:gd name="T47" fmla="*/ 1040 h 4990"/>
                <a:gd name="T48" fmla="+- 0 9849 9655"/>
                <a:gd name="T49" fmla="*/ T48 w 4052"/>
                <a:gd name="T50" fmla="+- 0 1235 -296"/>
                <a:gd name="T51" fmla="*/ 1235 h 4990"/>
                <a:gd name="T52" fmla="+- 0 9775 9655"/>
                <a:gd name="T53" fmla="*/ T52 w 4052"/>
                <a:gd name="T54" fmla="+- 0 1435 -296"/>
                <a:gd name="T55" fmla="*/ 1435 h 4990"/>
                <a:gd name="T56" fmla="+- 0 9718 9655"/>
                <a:gd name="T57" fmla="*/ T56 w 4052"/>
                <a:gd name="T58" fmla="+- 0 1641 -296"/>
                <a:gd name="T59" fmla="*/ 1641 h 4990"/>
                <a:gd name="T60" fmla="+- 0 9680 9655"/>
                <a:gd name="T61" fmla="*/ T60 w 4052"/>
                <a:gd name="T62" fmla="+- 0 1850 -296"/>
                <a:gd name="T63" fmla="*/ 1850 h 4990"/>
                <a:gd name="T64" fmla="+- 0 9659 9655"/>
                <a:gd name="T65" fmla="*/ T64 w 4052"/>
                <a:gd name="T66" fmla="+- 0 2062 -296"/>
                <a:gd name="T67" fmla="*/ 2062 h 4990"/>
                <a:gd name="T68" fmla="+- 0 9656 9655"/>
                <a:gd name="T69" fmla="*/ T68 w 4052"/>
                <a:gd name="T70" fmla="+- 0 2275 -296"/>
                <a:gd name="T71" fmla="*/ 2275 h 4990"/>
                <a:gd name="T72" fmla="+- 0 9672 9655"/>
                <a:gd name="T73" fmla="*/ T72 w 4052"/>
                <a:gd name="T74" fmla="+- 0 2488 -296"/>
                <a:gd name="T75" fmla="*/ 2488 h 4990"/>
                <a:gd name="T76" fmla="+- 0 9705 9655"/>
                <a:gd name="T77" fmla="*/ T76 w 4052"/>
                <a:gd name="T78" fmla="+- 0 2700 -296"/>
                <a:gd name="T79" fmla="*/ 2700 h 4990"/>
                <a:gd name="T80" fmla="+- 0 9758 9655"/>
                <a:gd name="T81" fmla="*/ T80 w 4052"/>
                <a:gd name="T82" fmla="+- 0 2909 -296"/>
                <a:gd name="T83" fmla="*/ 2909 h 4990"/>
                <a:gd name="T84" fmla="+- 0 9828 9655"/>
                <a:gd name="T85" fmla="*/ T84 w 4052"/>
                <a:gd name="T86" fmla="+- 0 3114 -296"/>
                <a:gd name="T87" fmla="*/ 3114 h 4990"/>
                <a:gd name="T88" fmla="+- 0 9918 9655"/>
                <a:gd name="T89" fmla="*/ T88 w 4052"/>
                <a:gd name="T90" fmla="+- 0 3314 -296"/>
                <a:gd name="T91" fmla="*/ 3314 h 4990"/>
                <a:gd name="T92" fmla="+- 0 10026 9655"/>
                <a:gd name="T93" fmla="*/ T92 w 4052"/>
                <a:gd name="T94" fmla="+- 0 3508 -296"/>
                <a:gd name="T95" fmla="*/ 3508 h 4990"/>
                <a:gd name="T96" fmla="+- 0 10154 9655"/>
                <a:gd name="T97" fmla="*/ T96 w 4052"/>
                <a:gd name="T98" fmla="+- 0 3695 -296"/>
                <a:gd name="T99" fmla="*/ 3695 h 4990"/>
                <a:gd name="T100" fmla="+- 0 10299 9655"/>
                <a:gd name="T101" fmla="*/ T100 w 4052"/>
                <a:gd name="T102" fmla="+- 0 3871 -296"/>
                <a:gd name="T103" fmla="*/ 3871 h 4990"/>
                <a:gd name="T104" fmla="+- 0 10456 9655"/>
                <a:gd name="T105" fmla="*/ T104 w 4052"/>
                <a:gd name="T106" fmla="+- 0 4031 -296"/>
                <a:gd name="T107" fmla="*/ 4031 h 4990"/>
                <a:gd name="T108" fmla="+- 0 10625 9655"/>
                <a:gd name="T109" fmla="*/ T108 w 4052"/>
                <a:gd name="T110" fmla="+- 0 4174 -296"/>
                <a:gd name="T111" fmla="*/ 4174 h 4990"/>
                <a:gd name="T112" fmla="+- 0 10804 9655"/>
                <a:gd name="T113" fmla="*/ T112 w 4052"/>
                <a:gd name="T114" fmla="+- 0 4300 -296"/>
                <a:gd name="T115" fmla="*/ 4300 h 4990"/>
                <a:gd name="T116" fmla="+- 0 10991 9655"/>
                <a:gd name="T117" fmla="*/ T116 w 4052"/>
                <a:gd name="T118" fmla="+- 0 4409 -296"/>
                <a:gd name="T119" fmla="*/ 4409 h 4990"/>
                <a:gd name="T120" fmla="+- 0 11186 9655"/>
                <a:gd name="T121" fmla="*/ T120 w 4052"/>
                <a:gd name="T122" fmla="+- 0 4500 -296"/>
                <a:gd name="T123" fmla="*/ 4500 h 4990"/>
                <a:gd name="T124" fmla="+- 0 11386 9655"/>
                <a:gd name="T125" fmla="*/ T124 w 4052"/>
                <a:gd name="T126" fmla="+- 0 4574 -296"/>
                <a:gd name="T127" fmla="*/ 4574 h 4990"/>
                <a:gd name="T128" fmla="+- 0 11592 9655"/>
                <a:gd name="T129" fmla="*/ T128 w 4052"/>
                <a:gd name="T130" fmla="+- 0 4631 -296"/>
                <a:gd name="T131" fmla="*/ 4631 h 4990"/>
                <a:gd name="T132" fmla="+- 0 11801 9655"/>
                <a:gd name="T133" fmla="*/ T132 w 4052"/>
                <a:gd name="T134" fmla="+- 0 4669 -296"/>
                <a:gd name="T135" fmla="*/ 4669 h 4990"/>
                <a:gd name="T136" fmla="+- 0 12013 9655"/>
                <a:gd name="T137" fmla="*/ T136 w 4052"/>
                <a:gd name="T138" fmla="+- 0 4690 -296"/>
                <a:gd name="T139" fmla="*/ 4690 h 4990"/>
                <a:gd name="T140" fmla="+- 0 12226 9655"/>
                <a:gd name="T141" fmla="*/ T140 w 4052"/>
                <a:gd name="T142" fmla="+- 0 4693 -296"/>
                <a:gd name="T143" fmla="*/ 4693 h 4990"/>
                <a:gd name="T144" fmla="+- 0 12439 9655"/>
                <a:gd name="T145" fmla="*/ T144 w 4052"/>
                <a:gd name="T146" fmla="+- 0 4677 -296"/>
                <a:gd name="T147" fmla="*/ 4677 h 4990"/>
                <a:gd name="T148" fmla="+- 0 12651 9655"/>
                <a:gd name="T149" fmla="*/ T148 w 4052"/>
                <a:gd name="T150" fmla="+- 0 4644 -296"/>
                <a:gd name="T151" fmla="*/ 4644 h 4990"/>
                <a:gd name="T152" fmla="+- 0 12860 9655"/>
                <a:gd name="T153" fmla="*/ T152 w 4052"/>
                <a:gd name="T154" fmla="+- 0 4591 -296"/>
                <a:gd name="T155" fmla="*/ 4591 h 4990"/>
                <a:gd name="T156" fmla="+- 0 13065 9655"/>
                <a:gd name="T157" fmla="*/ T156 w 4052"/>
                <a:gd name="T158" fmla="+- 0 4521 -296"/>
                <a:gd name="T159" fmla="*/ 4521 h 4990"/>
                <a:gd name="T160" fmla="+- 0 13265 9655"/>
                <a:gd name="T161" fmla="*/ T160 w 4052"/>
                <a:gd name="T162" fmla="+- 0 4431 -296"/>
                <a:gd name="T163" fmla="*/ 4431 h 4990"/>
                <a:gd name="T164" fmla="+- 0 13459 9655"/>
                <a:gd name="T165" fmla="*/ T164 w 4052"/>
                <a:gd name="T166" fmla="+- 0 4323 -296"/>
                <a:gd name="T167" fmla="*/ 4323 h 4990"/>
                <a:gd name="T168" fmla="+- 0 13646 9655"/>
                <a:gd name="T169" fmla="*/ T168 w 4052"/>
                <a:gd name="T170" fmla="+- 0 4195 -296"/>
                <a:gd name="T171" fmla="*/ 4195 h 4990"/>
                <a:gd name="T172" fmla="+- 0 12150 9655"/>
                <a:gd name="T173" fmla="*/ T172 w 4052"/>
                <a:gd name="T174" fmla="+- 0 -296 -296"/>
                <a:gd name="T175" fmla="*/ -296 h 4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4052" h="4990">
                  <a:moveTo>
                    <a:pt x="2495" y="0"/>
                  </a:moveTo>
                  <a:lnTo>
                    <a:pt x="2414" y="1"/>
                  </a:lnTo>
                  <a:lnTo>
                    <a:pt x="2334" y="5"/>
                  </a:lnTo>
                  <a:lnTo>
                    <a:pt x="2254" y="12"/>
                  </a:lnTo>
                  <a:lnTo>
                    <a:pt x="2174" y="21"/>
                  </a:lnTo>
                  <a:lnTo>
                    <a:pt x="2095" y="32"/>
                  </a:lnTo>
                  <a:lnTo>
                    <a:pt x="2016" y="47"/>
                  </a:lnTo>
                  <a:lnTo>
                    <a:pt x="1938" y="63"/>
                  </a:lnTo>
                  <a:lnTo>
                    <a:pt x="1861" y="82"/>
                  </a:lnTo>
                  <a:lnTo>
                    <a:pt x="1784" y="104"/>
                  </a:lnTo>
                  <a:lnTo>
                    <a:pt x="1708" y="128"/>
                  </a:lnTo>
                  <a:lnTo>
                    <a:pt x="1633" y="154"/>
                  </a:lnTo>
                  <a:lnTo>
                    <a:pt x="1559" y="183"/>
                  </a:lnTo>
                  <a:lnTo>
                    <a:pt x="1485" y="214"/>
                  </a:lnTo>
                  <a:lnTo>
                    <a:pt x="1413" y="247"/>
                  </a:lnTo>
                  <a:lnTo>
                    <a:pt x="1342" y="283"/>
                  </a:lnTo>
                  <a:lnTo>
                    <a:pt x="1271" y="321"/>
                  </a:lnTo>
                  <a:lnTo>
                    <a:pt x="1202" y="361"/>
                  </a:lnTo>
                  <a:lnTo>
                    <a:pt x="1134" y="404"/>
                  </a:lnTo>
                  <a:lnTo>
                    <a:pt x="1068" y="449"/>
                  </a:lnTo>
                  <a:lnTo>
                    <a:pt x="1002" y="496"/>
                  </a:lnTo>
                  <a:lnTo>
                    <a:pt x="939" y="545"/>
                  </a:lnTo>
                  <a:lnTo>
                    <a:pt x="880" y="594"/>
                  </a:lnTo>
                  <a:lnTo>
                    <a:pt x="823" y="644"/>
                  </a:lnTo>
                  <a:lnTo>
                    <a:pt x="767" y="695"/>
                  </a:lnTo>
                  <a:lnTo>
                    <a:pt x="714" y="747"/>
                  </a:lnTo>
                  <a:lnTo>
                    <a:pt x="663" y="801"/>
                  </a:lnTo>
                  <a:lnTo>
                    <a:pt x="613" y="856"/>
                  </a:lnTo>
                  <a:lnTo>
                    <a:pt x="566" y="913"/>
                  </a:lnTo>
                  <a:lnTo>
                    <a:pt x="520" y="970"/>
                  </a:lnTo>
                  <a:lnTo>
                    <a:pt x="476" y="1029"/>
                  </a:lnTo>
                  <a:lnTo>
                    <a:pt x="434" y="1088"/>
                  </a:lnTo>
                  <a:lnTo>
                    <a:pt x="394" y="1149"/>
                  </a:lnTo>
                  <a:lnTo>
                    <a:pt x="356" y="1210"/>
                  </a:lnTo>
                  <a:lnTo>
                    <a:pt x="319" y="1273"/>
                  </a:lnTo>
                  <a:lnTo>
                    <a:pt x="285" y="1336"/>
                  </a:lnTo>
                  <a:lnTo>
                    <a:pt x="253" y="1400"/>
                  </a:lnTo>
                  <a:lnTo>
                    <a:pt x="222" y="1465"/>
                  </a:lnTo>
                  <a:lnTo>
                    <a:pt x="194" y="1531"/>
                  </a:lnTo>
                  <a:lnTo>
                    <a:pt x="167" y="1597"/>
                  </a:lnTo>
                  <a:lnTo>
                    <a:pt x="142" y="1664"/>
                  </a:lnTo>
                  <a:lnTo>
                    <a:pt x="120" y="1731"/>
                  </a:lnTo>
                  <a:lnTo>
                    <a:pt x="99" y="1799"/>
                  </a:lnTo>
                  <a:lnTo>
                    <a:pt x="80" y="1868"/>
                  </a:lnTo>
                  <a:lnTo>
                    <a:pt x="63" y="1937"/>
                  </a:lnTo>
                  <a:lnTo>
                    <a:pt x="48" y="2006"/>
                  </a:lnTo>
                  <a:lnTo>
                    <a:pt x="36" y="2076"/>
                  </a:lnTo>
                  <a:lnTo>
                    <a:pt x="25" y="2146"/>
                  </a:lnTo>
                  <a:lnTo>
                    <a:pt x="16" y="2217"/>
                  </a:lnTo>
                  <a:lnTo>
                    <a:pt x="9" y="2287"/>
                  </a:lnTo>
                  <a:lnTo>
                    <a:pt x="4" y="2358"/>
                  </a:lnTo>
                  <a:lnTo>
                    <a:pt x="1" y="2429"/>
                  </a:lnTo>
                  <a:lnTo>
                    <a:pt x="0" y="2500"/>
                  </a:lnTo>
                  <a:lnTo>
                    <a:pt x="1" y="2571"/>
                  </a:lnTo>
                  <a:lnTo>
                    <a:pt x="4" y="2642"/>
                  </a:lnTo>
                  <a:lnTo>
                    <a:pt x="9" y="2713"/>
                  </a:lnTo>
                  <a:lnTo>
                    <a:pt x="17" y="2784"/>
                  </a:lnTo>
                  <a:lnTo>
                    <a:pt x="26" y="2855"/>
                  </a:lnTo>
                  <a:lnTo>
                    <a:pt x="37" y="2925"/>
                  </a:lnTo>
                  <a:lnTo>
                    <a:pt x="50" y="2996"/>
                  </a:lnTo>
                  <a:lnTo>
                    <a:pt x="66" y="3066"/>
                  </a:lnTo>
                  <a:lnTo>
                    <a:pt x="83" y="3135"/>
                  </a:lnTo>
                  <a:lnTo>
                    <a:pt x="103" y="3205"/>
                  </a:lnTo>
                  <a:lnTo>
                    <a:pt x="124" y="3274"/>
                  </a:lnTo>
                  <a:lnTo>
                    <a:pt x="148" y="3342"/>
                  </a:lnTo>
                  <a:lnTo>
                    <a:pt x="173" y="3410"/>
                  </a:lnTo>
                  <a:lnTo>
                    <a:pt x="201" y="3477"/>
                  </a:lnTo>
                  <a:lnTo>
                    <a:pt x="231" y="3544"/>
                  </a:lnTo>
                  <a:lnTo>
                    <a:pt x="263" y="3610"/>
                  </a:lnTo>
                  <a:lnTo>
                    <a:pt x="297" y="3676"/>
                  </a:lnTo>
                  <a:lnTo>
                    <a:pt x="333" y="3741"/>
                  </a:lnTo>
                  <a:lnTo>
                    <a:pt x="371" y="3804"/>
                  </a:lnTo>
                  <a:lnTo>
                    <a:pt x="412" y="3868"/>
                  </a:lnTo>
                  <a:lnTo>
                    <a:pt x="454" y="3930"/>
                  </a:lnTo>
                  <a:lnTo>
                    <a:pt x="499" y="3991"/>
                  </a:lnTo>
                  <a:lnTo>
                    <a:pt x="545" y="4051"/>
                  </a:lnTo>
                  <a:lnTo>
                    <a:pt x="594" y="4110"/>
                  </a:lnTo>
                  <a:lnTo>
                    <a:pt x="644" y="4167"/>
                  </a:lnTo>
                  <a:lnTo>
                    <a:pt x="695" y="4222"/>
                  </a:lnTo>
                  <a:lnTo>
                    <a:pt x="747" y="4276"/>
                  </a:lnTo>
                  <a:lnTo>
                    <a:pt x="801" y="4327"/>
                  </a:lnTo>
                  <a:lnTo>
                    <a:pt x="856" y="4377"/>
                  </a:lnTo>
                  <a:lnTo>
                    <a:pt x="913" y="4424"/>
                  </a:lnTo>
                  <a:lnTo>
                    <a:pt x="970" y="4470"/>
                  </a:lnTo>
                  <a:lnTo>
                    <a:pt x="1029" y="4514"/>
                  </a:lnTo>
                  <a:lnTo>
                    <a:pt x="1088" y="4556"/>
                  </a:lnTo>
                  <a:lnTo>
                    <a:pt x="1149" y="4596"/>
                  </a:lnTo>
                  <a:lnTo>
                    <a:pt x="1210" y="4634"/>
                  </a:lnTo>
                  <a:lnTo>
                    <a:pt x="1273" y="4671"/>
                  </a:lnTo>
                  <a:lnTo>
                    <a:pt x="1336" y="4705"/>
                  </a:lnTo>
                  <a:lnTo>
                    <a:pt x="1400" y="4737"/>
                  </a:lnTo>
                  <a:lnTo>
                    <a:pt x="1465" y="4768"/>
                  </a:lnTo>
                  <a:lnTo>
                    <a:pt x="1531" y="4796"/>
                  </a:lnTo>
                  <a:lnTo>
                    <a:pt x="1597" y="4823"/>
                  </a:lnTo>
                  <a:lnTo>
                    <a:pt x="1664" y="4848"/>
                  </a:lnTo>
                  <a:lnTo>
                    <a:pt x="1731" y="4870"/>
                  </a:lnTo>
                  <a:lnTo>
                    <a:pt x="1799" y="4891"/>
                  </a:lnTo>
                  <a:lnTo>
                    <a:pt x="1868" y="4910"/>
                  </a:lnTo>
                  <a:lnTo>
                    <a:pt x="1937" y="4927"/>
                  </a:lnTo>
                  <a:lnTo>
                    <a:pt x="2006" y="4942"/>
                  </a:lnTo>
                  <a:lnTo>
                    <a:pt x="2076" y="4954"/>
                  </a:lnTo>
                  <a:lnTo>
                    <a:pt x="2146" y="4965"/>
                  </a:lnTo>
                  <a:lnTo>
                    <a:pt x="2217" y="4974"/>
                  </a:lnTo>
                  <a:lnTo>
                    <a:pt x="2287" y="4981"/>
                  </a:lnTo>
                  <a:lnTo>
                    <a:pt x="2358" y="4986"/>
                  </a:lnTo>
                  <a:lnTo>
                    <a:pt x="2429" y="4989"/>
                  </a:lnTo>
                  <a:lnTo>
                    <a:pt x="2500" y="4990"/>
                  </a:lnTo>
                  <a:lnTo>
                    <a:pt x="2571" y="4989"/>
                  </a:lnTo>
                  <a:lnTo>
                    <a:pt x="2642" y="4986"/>
                  </a:lnTo>
                  <a:lnTo>
                    <a:pt x="2713" y="4981"/>
                  </a:lnTo>
                  <a:lnTo>
                    <a:pt x="2784" y="4973"/>
                  </a:lnTo>
                  <a:lnTo>
                    <a:pt x="2855" y="4964"/>
                  </a:lnTo>
                  <a:lnTo>
                    <a:pt x="2925" y="4953"/>
                  </a:lnTo>
                  <a:lnTo>
                    <a:pt x="2996" y="4940"/>
                  </a:lnTo>
                  <a:lnTo>
                    <a:pt x="3066" y="4924"/>
                  </a:lnTo>
                  <a:lnTo>
                    <a:pt x="3135" y="4907"/>
                  </a:lnTo>
                  <a:lnTo>
                    <a:pt x="3205" y="4887"/>
                  </a:lnTo>
                  <a:lnTo>
                    <a:pt x="3274" y="4866"/>
                  </a:lnTo>
                  <a:lnTo>
                    <a:pt x="3342" y="4842"/>
                  </a:lnTo>
                  <a:lnTo>
                    <a:pt x="3410" y="4817"/>
                  </a:lnTo>
                  <a:lnTo>
                    <a:pt x="3477" y="4789"/>
                  </a:lnTo>
                  <a:lnTo>
                    <a:pt x="3544" y="4759"/>
                  </a:lnTo>
                  <a:lnTo>
                    <a:pt x="3610" y="4727"/>
                  </a:lnTo>
                  <a:lnTo>
                    <a:pt x="3676" y="4693"/>
                  </a:lnTo>
                  <a:lnTo>
                    <a:pt x="3741" y="4657"/>
                  </a:lnTo>
                  <a:lnTo>
                    <a:pt x="3804" y="4619"/>
                  </a:lnTo>
                  <a:lnTo>
                    <a:pt x="3868" y="4578"/>
                  </a:lnTo>
                  <a:lnTo>
                    <a:pt x="3930" y="4536"/>
                  </a:lnTo>
                  <a:lnTo>
                    <a:pt x="3991" y="4491"/>
                  </a:lnTo>
                  <a:lnTo>
                    <a:pt x="4051" y="4445"/>
                  </a:lnTo>
                  <a:lnTo>
                    <a:pt x="2495" y="2495"/>
                  </a:lnTo>
                  <a:lnTo>
                    <a:pt x="249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28" name="Picture 4">
              <a:extLst>
                <a:ext uri="{FF2B5EF4-FFF2-40B4-BE49-F238E27FC236}">
                  <a16:creationId xmlns:a16="http://schemas.microsoft.com/office/drawing/2014/main" id="{84B69E37-4D54-4B98-98B1-90BCFB26B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6" y="-332"/>
              <a:ext cx="5145" cy="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5">
              <a:extLst>
                <a:ext uri="{FF2B5EF4-FFF2-40B4-BE49-F238E27FC236}">
                  <a16:creationId xmlns:a16="http://schemas.microsoft.com/office/drawing/2014/main" id="{B14954CD-9752-47D9-824F-36BE1C4F75A8}"/>
                </a:ext>
              </a:extLst>
            </p:cNvPr>
            <p:cNvSpPr>
              <a:spLocks/>
            </p:cNvSpPr>
            <p:nvPr/>
          </p:nvSpPr>
          <p:spPr bwMode="auto">
            <a:xfrm>
              <a:off x="9655" y="-296"/>
              <a:ext cx="4990" cy="4990"/>
            </a:xfrm>
            <a:custGeom>
              <a:avLst/>
              <a:gdLst>
                <a:gd name="T0" fmla="+- 0 11923 9655"/>
                <a:gd name="T1" fmla="*/ T0 w 4990"/>
                <a:gd name="T2" fmla="+- 0 -286 -296"/>
                <a:gd name="T3" fmla="*/ -286 h 4990"/>
                <a:gd name="T4" fmla="+- 0 11629 9655"/>
                <a:gd name="T5" fmla="*/ T4 w 4990"/>
                <a:gd name="T6" fmla="+- 0 -241 -296"/>
                <a:gd name="T7" fmla="*/ -241 h 4990"/>
                <a:gd name="T8" fmla="+- 0 11348 9655"/>
                <a:gd name="T9" fmla="*/ T8 w 4990"/>
                <a:gd name="T10" fmla="+- 0 -164 -296"/>
                <a:gd name="T11" fmla="*/ -164 h 4990"/>
                <a:gd name="T12" fmla="+- 0 11081 9655"/>
                <a:gd name="T13" fmla="*/ T12 w 4990"/>
                <a:gd name="T14" fmla="+- 0 -56 -296"/>
                <a:gd name="T15" fmla="*/ -56 h 4990"/>
                <a:gd name="T16" fmla="+- 0 10830 9655"/>
                <a:gd name="T17" fmla="*/ T16 w 4990"/>
                <a:gd name="T18" fmla="+- 0 82 -296"/>
                <a:gd name="T19" fmla="*/ 82 h 4990"/>
                <a:gd name="T20" fmla="+- 0 10598 9655"/>
                <a:gd name="T21" fmla="*/ T20 w 4990"/>
                <a:gd name="T22" fmla="+- 0 246 -296"/>
                <a:gd name="T23" fmla="*/ 246 h 4990"/>
                <a:gd name="T24" fmla="+- 0 10386 9655"/>
                <a:gd name="T25" fmla="*/ T24 w 4990"/>
                <a:gd name="T26" fmla="+- 0 435 -296"/>
                <a:gd name="T27" fmla="*/ 435 h 4990"/>
                <a:gd name="T28" fmla="+- 0 10197 9655"/>
                <a:gd name="T29" fmla="*/ T28 w 4990"/>
                <a:gd name="T30" fmla="+- 0 647 -296"/>
                <a:gd name="T31" fmla="*/ 647 h 4990"/>
                <a:gd name="T32" fmla="+- 0 10033 9655"/>
                <a:gd name="T33" fmla="*/ T32 w 4990"/>
                <a:gd name="T34" fmla="+- 0 879 -296"/>
                <a:gd name="T35" fmla="*/ 879 h 4990"/>
                <a:gd name="T36" fmla="+- 0 9895 9655"/>
                <a:gd name="T37" fmla="*/ T36 w 4990"/>
                <a:gd name="T38" fmla="+- 0 1130 -296"/>
                <a:gd name="T39" fmla="*/ 1130 h 4990"/>
                <a:gd name="T40" fmla="+- 0 9787 9655"/>
                <a:gd name="T41" fmla="*/ T40 w 4990"/>
                <a:gd name="T42" fmla="+- 0 1397 -296"/>
                <a:gd name="T43" fmla="*/ 1397 h 4990"/>
                <a:gd name="T44" fmla="+- 0 9710 9655"/>
                <a:gd name="T45" fmla="*/ T44 w 4990"/>
                <a:gd name="T46" fmla="+- 0 1678 -296"/>
                <a:gd name="T47" fmla="*/ 1678 h 4990"/>
                <a:gd name="T48" fmla="+- 0 9665 9655"/>
                <a:gd name="T49" fmla="*/ T48 w 4990"/>
                <a:gd name="T50" fmla="+- 0 1972 -296"/>
                <a:gd name="T51" fmla="*/ 1972 h 4990"/>
                <a:gd name="T52" fmla="+- 0 9656 9655"/>
                <a:gd name="T53" fmla="*/ T52 w 4990"/>
                <a:gd name="T54" fmla="+- 0 2275 -296"/>
                <a:gd name="T55" fmla="*/ 2275 h 4990"/>
                <a:gd name="T56" fmla="+- 0 9683 9655"/>
                <a:gd name="T57" fmla="*/ T56 w 4990"/>
                <a:gd name="T58" fmla="+- 0 2574 -296"/>
                <a:gd name="T59" fmla="*/ 2574 h 4990"/>
                <a:gd name="T60" fmla="+- 0 9744 9655"/>
                <a:gd name="T61" fmla="*/ T60 w 4990"/>
                <a:gd name="T62" fmla="+- 0 2862 -296"/>
                <a:gd name="T63" fmla="*/ 2862 h 4990"/>
                <a:gd name="T64" fmla="+- 0 9837 9655"/>
                <a:gd name="T65" fmla="*/ T64 w 4990"/>
                <a:gd name="T66" fmla="+- 0 3137 -296"/>
                <a:gd name="T67" fmla="*/ 3137 h 4990"/>
                <a:gd name="T68" fmla="+- 0 9961 9655"/>
                <a:gd name="T69" fmla="*/ T68 w 4990"/>
                <a:gd name="T70" fmla="+- 0 3396 -296"/>
                <a:gd name="T71" fmla="*/ 3396 h 4990"/>
                <a:gd name="T72" fmla="+- 0 10112 9655"/>
                <a:gd name="T73" fmla="*/ T72 w 4990"/>
                <a:gd name="T74" fmla="+- 0 3638 -296"/>
                <a:gd name="T75" fmla="*/ 3638 h 4990"/>
                <a:gd name="T76" fmla="+- 0 10288 9655"/>
                <a:gd name="T77" fmla="*/ T76 w 4990"/>
                <a:gd name="T78" fmla="+- 0 3860 -296"/>
                <a:gd name="T79" fmla="*/ 3860 h 4990"/>
                <a:gd name="T80" fmla="+- 0 10489 9655"/>
                <a:gd name="T81" fmla="*/ T80 w 4990"/>
                <a:gd name="T82" fmla="+- 0 4061 -296"/>
                <a:gd name="T83" fmla="*/ 4061 h 4990"/>
                <a:gd name="T84" fmla="+- 0 10711 9655"/>
                <a:gd name="T85" fmla="*/ T84 w 4990"/>
                <a:gd name="T86" fmla="+- 0 4237 -296"/>
                <a:gd name="T87" fmla="*/ 4237 h 4990"/>
                <a:gd name="T88" fmla="+- 0 10953 9655"/>
                <a:gd name="T89" fmla="*/ T88 w 4990"/>
                <a:gd name="T90" fmla="+- 0 4388 -296"/>
                <a:gd name="T91" fmla="*/ 4388 h 4990"/>
                <a:gd name="T92" fmla="+- 0 11212 9655"/>
                <a:gd name="T93" fmla="*/ T92 w 4990"/>
                <a:gd name="T94" fmla="+- 0 4512 -296"/>
                <a:gd name="T95" fmla="*/ 4512 h 4990"/>
                <a:gd name="T96" fmla="+- 0 11487 9655"/>
                <a:gd name="T97" fmla="*/ T96 w 4990"/>
                <a:gd name="T98" fmla="+- 0 4605 -296"/>
                <a:gd name="T99" fmla="*/ 4605 h 4990"/>
                <a:gd name="T100" fmla="+- 0 11775 9655"/>
                <a:gd name="T101" fmla="*/ T100 w 4990"/>
                <a:gd name="T102" fmla="+- 0 4666 -296"/>
                <a:gd name="T103" fmla="*/ 4666 h 4990"/>
                <a:gd name="T104" fmla="+- 0 12074 9655"/>
                <a:gd name="T105" fmla="*/ T104 w 4990"/>
                <a:gd name="T106" fmla="+- 0 4693 -296"/>
                <a:gd name="T107" fmla="*/ 4693 h 4990"/>
                <a:gd name="T108" fmla="+- 0 12377 9655"/>
                <a:gd name="T109" fmla="*/ T108 w 4990"/>
                <a:gd name="T110" fmla="+- 0 4684 -296"/>
                <a:gd name="T111" fmla="*/ 4684 h 4990"/>
                <a:gd name="T112" fmla="+- 0 12671 9655"/>
                <a:gd name="T113" fmla="*/ T112 w 4990"/>
                <a:gd name="T114" fmla="+- 0 4639 -296"/>
                <a:gd name="T115" fmla="*/ 4639 h 4990"/>
                <a:gd name="T116" fmla="+- 0 12952 9655"/>
                <a:gd name="T117" fmla="*/ T116 w 4990"/>
                <a:gd name="T118" fmla="+- 0 4562 -296"/>
                <a:gd name="T119" fmla="*/ 4562 h 4990"/>
                <a:gd name="T120" fmla="+- 0 13219 9655"/>
                <a:gd name="T121" fmla="*/ T120 w 4990"/>
                <a:gd name="T122" fmla="+- 0 4454 -296"/>
                <a:gd name="T123" fmla="*/ 4454 h 4990"/>
                <a:gd name="T124" fmla="+- 0 13470 9655"/>
                <a:gd name="T125" fmla="*/ T124 w 4990"/>
                <a:gd name="T126" fmla="+- 0 4316 -296"/>
                <a:gd name="T127" fmla="*/ 4316 h 4990"/>
                <a:gd name="T128" fmla="+- 0 13702 9655"/>
                <a:gd name="T129" fmla="*/ T128 w 4990"/>
                <a:gd name="T130" fmla="+- 0 4152 -296"/>
                <a:gd name="T131" fmla="*/ 4152 h 4990"/>
                <a:gd name="T132" fmla="+- 0 13914 9655"/>
                <a:gd name="T133" fmla="*/ T132 w 4990"/>
                <a:gd name="T134" fmla="+- 0 3963 -296"/>
                <a:gd name="T135" fmla="*/ 3963 h 4990"/>
                <a:gd name="T136" fmla="+- 0 14103 9655"/>
                <a:gd name="T137" fmla="*/ T136 w 4990"/>
                <a:gd name="T138" fmla="+- 0 3751 -296"/>
                <a:gd name="T139" fmla="*/ 3751 h 4990"/>
                <a:gd name="T140" fmla="+- 0 14267 9655"/>
                <a:gd name="T141" fmla="*/ T140 w 4990"/>
                <a:gd name="T142" fmla="+- 0 3519 -296"/>
                <a:gd name="T143" fmla="*/ 3519 h 4990"/>
                <a:gd name="T144" fmla="+- 0 14405 9655"/>
                <a:gd name="T145" fmla="*/ T144 w 4990"/>
                <a:gd name="T146" fmla="+- 0 3268 -296"/>
                <a:gd name="T147" fmla="*/ 3268 h 4990"/>
                <a:gd name="T148" fmla="+- 0 14513 9655"/>
                <a:gd name="T149" fmla="*/ T148 w 4990"/>
                <a:gd name="T150" fmla="+- 0 3001 -296"/>
                <a:gd name="T151" fmla="*/ 3001 h 4990"/>
                <a:gd name="T152" fmla="+- 0 14590 9655"/>
                <a:gd name="T153" fmla="*/ T152 w 4990"/>
                <a:gd name="T154" fmla="+- 0 2720 -296"/>
                <a:gd name="T155" fmla="*/ 2720 h 4990"/>
                <a:gd name="T156" fmla="+- 0 14635 9655"/>
                <a:gd name="T157" fmla="*/ T156 w 4990"/>
                <a:gd name="T158" fmla="+- 0 2426 -296"/>
                <a:gd name="T159" fmla="*/ 2426 h 4990"/>
                <a:gd name="T160" fmla="+- 0 14644 9655"/>
                <a:gd name="T161" fmla="*/ T160 w 4990"/>
                <a:gd name="T162" fmla="+- 0 2123 -296"/>
                <a:gd name="T163" fmla="*/ 2123 h 4990"/>
                <a:gd name="T164" fmla="+- 0 14617 9655"/>
                <a:gd name="T165" fmla="*/ T164 w 4990"/>
                <a:gd name="T166" fmla="+- 0 1824 -296"/>
                <a:gd name="T167" fmla="*/ 1824 h 4990"/>
                <a:gd name="T168" fmla="+- 0 14556 9655"/>
                <a:gd name="T169" fmla="*/ T168 w 4990"/>
                <a:gd name="T170" fmla="+- 0 1536 -296"/>
                <a:gd name="T171" fmla="*/ 1536 h 4990"/>
                <a:gd name="T172" fmla="+- 0 14463 9655"/>
                <a:gd name="T173" fmla="*/ T172 w 4990"/>
                <a:gd name="T174" fmla="+- 0 1261 -296"/>
                <a:gd name="T175" fmla="*/ 1261 h 4990"/>
                <a:gd name="T176" fmla="+- 0 14339 9655"/>
                <a:gd name="T177" fmla="*/ T176 w 4990"/>
                <a:gd name="T178" fmla="+- 0 1002 -296"/>
                <a:gd name="T179" fmla="*/ 1002 h 4990"/>
                <a:gd name="T180" fmla="+- 0 14188 9655"/>
                <a:gd name="T181" fmla="*/ T180 w 4990"/>
                <a:gd name="T182" fmla="+- 0 760 -296"/>
                <a:gd name="T183" fmla="*/ 760 h 4990"/>
                <a:gd name="T184" fmla="+- 0 14012 9655"/>
                <a:gd name="T185" fmla="*/ T184 w 4990"/>
                <a:gd name="T186" fmla="+- 0 538 -296"/>
                <a:gd name="T187" fmla="*/ 538 h 4990"/>
                <a:gd name="T188" fmla="+- 0 13811 9655"/>
                <a:gd name="T189" fmla="*/ T188 w 4990"/>
                <a:gd name="T190" fmla="+- 0 337 -296"/>
                <a:gd name="T191" fmla="*/ 337 h 4990"/>
                <a:gd name="T192" fmla="+- 0 13589 9655"/>
                <a:gd name="T193" fmla="*/ T192 w 4990"/>
                <a:gd name="T194" fmla="+- 0 161 -296"/>
                <a:gd name="T195" fmla="*/ 161 h 4990"/>
                <a:gd name="T196" fmla="+- 0 13347 9655"/>
                <a:gd name="T197" fmla="*/ T196 w 4990"/>
                <a:gd name="T198" fmla="+- 0 10 -296"/>
                <a:gd name="T199" fmla="*/ 10 h 4990"/>
                <a:gd name="T200" fmla="+- 0 13088 9655"/>
                <a:gd name="T201" fmla="*/ T200 w 4990"/>
                <a:gd name="T202" fmla="+- 0 -114 -296"/>
                <a:gd name="T203" fmla="*/ -114 h 4990"/>
                <a:gd name="T204" fmla="+- 0 12813 9655"/>
                <a:gd name="T205" fmla="*/ T204 w 4990"/>
                <a:gd name="T206" fmla="+- 0 -207 -296"/>
                <a:gd name="T207" fmla="*/ -207 h 4990"/>
                <a:gd name="T208" fmla="+- 0 12525 9655"/>
                <a:gd name="T209" fmla="*/ T208 w 4990"/>
                <a:gd name="T210" fmla="+- 0 -268 -296"/>
                <a:gd name="T211" fmla="*/ -268 h 4990"/>
                <a:gd name="T212" fmla="+- 0 12226 9655"/>
                <a:gd name="T213" fmla="*/ T212 w 4990"/>
                <a:gd name="T214" fmla="+- 0 -295 -296"/>
                <a:gd name="T215" fmla="*/ -295 h 4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4990" h="4990">
                  <a:moveTo>
                    <a:pt x="2495" y="0"/>
                  </a:moveTo>
                  <a:lnTo>
                    <a:pt x="2419" y="1"/>
                  </a:lnTo>
                  <a:lnTo>
                    <a:pt x="2343" y="5"/>
                  </a:lnTo>
                  <a:lnTo>
                    <a:pt x="2268" y="10"/>
                  </a:lnTo>
                  <a:lnTo>
                    <a:pt x="2193" y="18"/>
                  </a:lnTo>
                  <a:lnTo>
                    <a:pt x="2120" y="28"/>
                  </a:lnTo>
                  <a:lnTo>
                    <a:pt x="2047" y="40"/>
                  </a:lnTo>
                  <a:lnTo>
                    <a:pt x="1974" y="55"/>
                  </a:lnTo>
                  <a:lnTo>
                    <a:pt x="1903" y="71"/>
                  </a:lnTo>
                  <a:lnTo>
                    <a:pt x="1832" y="89"/>
                  </a:lnTo>
                  <a:lnTo>
                    <a:pt x="1762" y="110"/>
                  </a:lnTo>
                  <a:lnTo>
                    <a:pt x="1693" y="132"/>
                  </a:lnTo>
                  <a:lnTo>
                    <a:pt x="1624" y="156"/>
                  </a:lnTo>
                  <a:lnTo>
                    <a:pt x="1557" y="182"/>
                  </a:lnTo>
                  <a:lnTo>
                    <a:pt x="1491" y="211"/>
                  </a:lnTo>
                  <a:lnTo>
                    <a:pt x="1426" y="240"/>
                  </a:lnTo>
                  <a:lnTo>
                    <a:pt x="1361" y="272"/>
                  </a:lnTo>
                  <a:lnTo>
                    <a:pt x="1298" y="306"/>
                  </a:lnTo>
                  <a:lnTo>
                    <a:pt x="1236" y="341"/>
                  </a:lnTo>
                  <a:lnTo>
                    <a:pt x="1175" y="378"/>
                  </a:lnTo>
                  <a:lnTo>
                    <a:pt x="1115" y="416"/>
                  </a:lnTo>
                  <a:lnTo>
                    <a:pt x="1056" y="457"/>
                  </a:lnTo>
                  <a:lnTo>
                    <a:pt x="999" y="498"/>
                  </a:lnTo>
                  <a:lnTo>
                    <a:pt x="943" y="542"/>
                  </a:lnTo>
                  <a:lnTo>
                    <a:pt x="888" y="587"/>
                  </a:lnTo>
                  <a:lnTo>
                    <a:pt x="834" y="633"/>
                  </a:lnTo>
                  <a:lnTo>
                    <a:pt x="782" y="681"/>
                  </a:lnTo>
                  <a:lnTo>
                    <a:pt x="731" y="731"/>
                  </a:lnTo>
                  <a:lnTo>
                    <a:pt x="681" y="782"/>
                  </a:lnTo>
                  <a:lnTo>
                    <a:pt x="633" y="834"/>
                  </a:lnTo>
                  <a:lnTo>
                    <a:pt x="587" y="888"/>
                  </a:lnTo>
                  <a:lnTo>
                    <a:pt x="542" y="943"/>
                  </a:lnTo>
                  <a:lnTo>
                    <a:pt x="499" y="999"/>
                  </a:lnTo>
                  <a:lnTo>
                    <a:pt x="457" y="1056"/>
                  </a:lnTo>
                  <a:lnTo>
                    <a:pt x="416" y="1115"/>
                  </a:lnTo>
                  <a:lnTo>
                    <a:pt x="378" y="1175"/>
                  </a:lnTo>
                  <a:lnTo>
                    <a:pt x="341" y="1236"/>
                  </a:lnTo>
                  <a:lnTo>
                    <a:pt x="306" y="1298"/>
                  </a:lnTo>
                  <a:lnTo>
                    <a:pt x="272" y="1361"/>
                  </a:lnTo>
                  <a:lnTo>
                    <a:pt x="240" y="1426"/>
                  </a:lnTo>
                  <a:lnTo>
                    <a:pt x="211" y="1491"/>
                  </a:lnTo>
                  <a:lnTo>
                    <a:pt x="182" y="1557"/>
                  </a:lnTo>
                  <a:lnTo>
                    <a:pt x="156" y="1624"/>
                  </a:lnTo>
                  <a:lnTo>
                    <a:pt x="132" y="1693"/>
                  </a:lnTo>
                  <a:lnTo>
                    <a:pt x="110" y="1762"/>
                  </a:lnTo>
                  <a:lnTo>
                    <a:pt x="89" y="1832"/>
                  </a:lnTo>
                  <a:lnTo>
                    <a:pt x="71" y="1903"/>
                  </a:lnTo>
                  <a:lnTo>
                    <a:pt x="55" y="1974"/>
                  </a:lnTo>
                  <a:lnTo>
                    <a:pt x="40" y="2047"/>
                  </a:lnTo>
                  <a:lnTo>
                    <a:pt x="28" y="2120"/>
                  </a:lnTo>
                  <a:lnTo>
                    <a:pt x="18" y="2193"/>
                  </a:lnTo>
                  <a:lnTo>
                    <a:pt x="10" y="2268"/>
                  </a:lnTo>
                  <a:lnTo>
                    <a:pt x="5" y="2343"/>
                  </a:lnTo>
                  <a:lnTo>
                    <a:pt x="1" y="2419"/>
                  </a:lnTo>
                  <a:lnTo>
                    <a:pt x="0" y="2495"/>
                  </a:lnTo>
                  <a:lnTo>
                    <a:pt x="1" y="2571"/>
                  </a:lnTo>
                  <a:lnTo>
                    <a:pt x="5" y="2647"/>
                  </a:lnTo>
                  <a:lnTo>
                    <a:pt x="10" y="2722"/>
                  </a:lnTo>
                  <a:lnTo>
                    <a:pt x="18" y="2797"/>
                  </a:lnTo>
                  <a:lnTo>
                    <a:pt x="28" y="2870"/>
                  </a:lnTo>
                  <a:lnTo>
                    <a:pt x="40" y="2943"/>
                  </a:lnTo>
                  <a:lnTo>
                    <a:pt x="55" y="3016"/>
                  </a:lnTo>
                  <a:lnTo>
                    <a:pt x="71" y="3087"/>
                  </a:lnTo>
                  <a:lnTo>
                    <a:pt x="89" y="3158"/>
                  </a:lnTo>
                  <a:lnTo>
                    <a:pt x="110" y="3228"/>
                  </a:lnTo>
                  <a:lnTo>
                    <a:pt x="132" y="3297"/>
                  </a:lnTo>
                  <a:lnTo>
                    <a:pt x="156" y="3365"/>
                  </a:lnTo>
                  <a:lnTo>
                    <a:pt x="182" y="3433"/>
                  </a:lnTo>
                  <a:lnTo>
                    <a:pt x="211" y="3499"/>
                  </a:lnTo>
                  <a:lnTo>
                    <a:pt x="240" y="3564"/>
                  </a:lnTo>
                  <a:lnTo>
                    <a:pt x="272" y="3629"/>
                  </a:lnTo>
                  <a:lnTo>
                    <a:pt x="306" y="3692"/>
                  </a:lnTo>
                  <a:lnTo>
                    <a:pt x="341" y="3754"/>
                  </a:lnTo>
                  <a:lnTo>
                    <a:pt x="378" y="3815"/>
                  </a:lnTo>
                  <a:lnTo>
                    <a:pt x="416" y="3875"/>
                  </a:lnTo>
                  <a:lnTo>
                    <a:pt x="457" y="3934"/>
                  </a:lnTo>
                  <a:lnTo>
                    <a:pt x="499" y="3991"/>
                  </a:lnTo>
                  <a:lnTo>
                    <a:pt x="542" y="4047"/>
                  </a:lnTo>
                  <a:lnTo>
                    <a:pt x="587" y="4102"/>
                  </a:lnTo>
                  <a:lnTo>
                    <a:pt x="633" y="4156"/>
                  </a:lnTo>
                  <a:lnTo>
                    <a:pt x="681" y="4208"/>
                  </a:lnTo>
                  <a:lnTo>
                    <a:pt x="731" y="4259"/>
                  </a:lnTo>
                  <a:lnTo>
                    <a:pt x="782" y="4309"/>
                  </a:lnTo>
                  <a:lnTo>
                    <a:pt x="834" y="4357"/>
                  </a:lnTo>
                  <a:lnTo>
                    <a:pt x="888" y="4403"/>
                  </a:lnTo>
                  <a:lnTo>
                    <a:pt x="943" y="4448"/>
                  </a:lnTo>
                  <a:lnTo>
                    <a:pt x="999" y="4491"/>
                  </a:lnTo>
                  <a:lnTo>
                    <a:pt x="1056" y="4533"/>
                  </a:lnTo>
                  <a:lnTo>
                    <a:pt x="1115" y="4574"/>
                  </a:lnTo>
                  <a:lnTo>
                    <a:pt x="1175" y="4612"/>
                  </a:lnTo>
                  <a:lnTo>
                    <a:pt x="1236" y="4649"/>
                  </a:lnTo>
                  <a:lnTo>
                    <a:pt x="1298" y="4684"/>
                  </a:lnTo>
                  <a:lnTo>
                    <a:pt x="1361" y="4718"/>
                  </a:lnTo>
                  <a:lnTo>
                    <a:pt x="1426" y="4750"/>
                  </a:lnTo>
                  <a:lnTo>
                    <a:pt x="1491" y="4779"/>
                  </a:lnTo>
                  <a:lnTo>
                    <a:pt x="1557" y="4808"/>
                  </a:lnTo>
                  <a:lnTo>
                    <a:pt x="1624" y="4834"/>
                  </a:lnTo>
                  <a:lnTo>
                    <a:pt x="1693" y="4858"/>
                  </a:lnTo>
                  <a:lnTo>
                    <a:pt x="1762" y="4880"/>
                  </a:lnTo>
                  <a:lnTo>
                    <a:pt x="1832" y="4901"/>
                  </a:lnTo>
                  <a:lnTo>
                    <a:pt x="1903" y="4919"/>
                  </a:lnTo>
                  <a:lnTo>
                    <a:pt x="1974" y="4935"/>
                  </a:lnTo>
                  <a:lnTo>
                    <a:pt x="2047" y="4950"/>
                  </a:lnTo>
                  <a:lnTo>
                    <a:pt x="2120" y="4962"/>
                  </a:lnTo>
                  <a:lnTo>
                    <a:pt x="2193" y="4972"/>
                  </a:lnTo>
                  <a:lnTo>
                    <a:pt x="2268" y="4980"/>
                  </a:lnTo>
                  <a:lnTo>
                    <a:pt x="2343" y="4985"/>
                  </a:lnTo>
                  <a:lnTo>
                    <a:pt x="2419" y="4989"/>
                  </a:lnTo>
                  <a:lnTo>
                    <a:pt x="2495" y="4990"/>
                  </a:lnTo>
                  <a:lnTo>
                    <a:pt x="2571" y="4989"/>
                  </a:lnTo>
                  <a:lnTo>
                    <a:pt x="2647" y="4985"/>
                  </a:lnTo>
                  <a:lnTo>
                    <a:pt x="2722" y="4980"/>
                  </a:lnTo>
                  <a:lnTo>
                    <a:pt x="2797" y="4972"/>
                  </a:lnTo>
                  <a:lnTo>
                    <a:pt x="2870" y="4962"/>
                  </a:lnTo>
                  <a:lnTo>
                    <a:pt x="2943" y="4950"/>
                  </a:lnTo>
                  <a:lnTo>
                    <a:pt x="3016" y="4935"/>
                  </a:lnTo>
                  <a:lnTo>
                    <a:pt x="3087" y="4919"/>
                  </a:lnTo>
                  <a:lnTo>
                    <a:pt x="3158" y="4901"/>
                  </a:lnTo>
                  <a:lnTo>
                    <a:pt x="3228" y="4880"/>
                  </a:lnTo>
                  <a:lnTo>
                    <a:pt x="3297" y="4858"/>
                  </a:lnTo>
                  <a:lnTo>
                    <a:pt x="3366" y="4834"/>
                  </a:lnTo>
                  <a:lnTo>
                    <a:pt x="3433" y="4808"/>
                  </a:lnTo>
                  <a:lnTo>
                    <a:pt x="3499" y="4779"/>
                  </a:lnTo>
                  <a:lnTo>
                    <a:pt x="3564" y="4750"/>
                  </a:lnTo>
                  <a:lnTo>
                    <a:pt x="3629" y="4718"/>
                  </a:lnTo>
                  <a:lnTo>
                    <a:pt x="3692" y="4684"/>
                  </a:lnTo>
                  <a:lnTo>
                    <a:pt x="3754" y="4649"/>
                  </a:lnTo>
                  <a:lnTo>
                    <a:pt x="3815" y="4612"/>
                  </a:lnTo>
                  <a:lnTo>
                    <a:pt x="3875" y="4574"/>
                  </a:lnTo>
                  <a:lnTo>
                    <a:pt x="3934" y="4533"/>
                  </a:lnTo>
                  <a:lnTo>
                    <a:pt x="3991" y="4491"/>
                  </a:lnTo>
                  <a:lnTo>
                    <a:pt x="4047" y="4448"/>
                  </a:lnTo>
                  <a:lnTo>
                    <a:pt x="4102" y="4403"/>
                  </a:lnTo>
                  <a:lnTo>
                    <a:pt x="4156" y="4357"/>
                  </a:lnTo>
                  <a:lnTo>
                    <a:pt x="4208" y="4309"/>
                  </a:lnTo>
                  <a:lnTo>
                    <a:pt x="4259" y="4259"/>
                  </a:lnTo>
                  <a:lnTo>
                    <a:pt x="4309" y="4208"/>
                  </a:lnTo>
                  <a:lnTo>
                    <a:pt x="4357" y="4156"/>
                  </a:lnTo>
                  <a:lnTo>
                    <a:pt x="4403" y="4102"/>
                  </a:lnTo>
                  <a:lnTo>
                    <a:pt x="4448" y="4047"/>
                  </a:lnTo>
                  <a:lnTo>
                    <a:pt x="4491" y="3991"/>
                  </a:lnTo>
                  <a:lnTo>
                    <a:pt x="4533" y="3934"/>
                  </a:lnTo>
                  <a:lnTo>
                    <a:pt x="4574" y="3875"/>
                  </a:lnTo>
                  <a:lnTo>
                    <a:pt x="4612" y="3815"/>
                  </a:lnTo>
                  <a:lnTo>
                    <a:pt x="4649" y="3754"/>
                  </a:lnTo>
                  <a:lnTo>
                    <a:pt x="4684" y="3692"/>
                  </a:lnTo>
                  <a:lnTo>
                    <a:pt x="4718" y="3629"/>
                  </a:lnTo>
                  <a:lnTo>
                    <a:pt x="4750" y="3564"/>
                  </a:lnTo>
                  <a:lnTo>
                    <a:pt x="4779" y="3499"/>
                  </a:lnTo>
                  <a:lnTo>
                    <a:pt x="4808" y="3433"/>
                  </a:lnTo>
                  <a:lnTo>
                    <a:pt x="4834" y="3365"/>
                  </a:lnTo>
                  <a:lnTo>
                    <a:pt x="4858" y="3297"/>
                  </a:lnTo>
                  <a:lnTo>
                    <a:pt x="4880" y="3228"/>
                  </a:lnTo>
                  <a:lnTo>
                    <a:pt x="4901" y="3158"/>
                  </a:lnTo>
                  <a:lnTo>
                    <a:pt x="4919" y="3087"/>
                  </a:lnTo>
                  <a:lnTo>
                    <a:pt x="4935" y="3016"/>
                  </a:lnTo>
                  <a:lnTo>
                    <a:pt x="4950" y="2943"/>
                  </a:lnTo>
                  <a:lnTo>
                    <a:pt x="4962" y="2870"/>
                  </a:lnTo>
                  <a:lnTo>
                    <a:pt x="4972" y="2797"/>
                  </a:lnTo>
                  <a:lnTo>
                    <a:pt x="4980" y="2722"/>
                  </a:lnTo>
                  <a:lnTo>
                    <a:pt x="4985" y="2647"/>
                  </a:lnTo>
                  <a:lnTo>
                    <a:pt x="4989" y="2571"/>
                  </a:lnTo>
                  <a:lnTo>
                    <a:pt x="4990" y="2495"/>
                  </a:lnTo>
                  <a:lnTo>
                    <a:pt x="4989" y="2419"/>
                  </a:lnTo>
                  <a:lnTo>
                    <a:pt x="4985" y="2343"/>
                  </a:lnTo>
                  <a:lnTo>
                    <a:pt x="4980" y="2268"/>
                  </a:lnTo>
                  <a:lnTo>
                    <a:pt x="4972" y="2193"/>
                  </a:lnTo>
                  <a:lnTo>
                    <a:pt x="4962" y="2120"/>
                  </a:lnTo>
                  <a:lnTo>
                    <a:pt x="4950" y="2047"/>
                  </a:lnTo>
                  <a:lnTo>
                    <a:pt x="4935" y="1974"/>
                  </a:lnTo>
                  <a:lnTo>
                    <a:pt x="4919" y="1903"/>
                  </a:lnTo>
                  <a:lnTo>
                    <a:pt x="4901" y="1832"/>
                  </a:lnTo>
                  <a:lnTo>
                    <a:pt x="4880" y="1762"/>
                  </a:lnTo>
                  <a:lnTo>
                    <a:pt x="4858" y="1693"/>
                  </a:lnTo>
                  <a:lnTo>
                    <a:pt x="4834" y="1624"/>
                  </a:lnTo>
                  <a:lnTo>
                    <a:pt x="4808" y="1557"/>
                  </a:lnTo>
                  <a:lnTo>
                    <a:pt x="4779" y="1491"/>
                  </a:lnTo>
                  <a:lnTo>
                    <a:pt x="4750" y="1426"/>
                  </a:lnTo>
                  <a:lnTo>
                    <a:pt x="4718" y="1361"/>
                  </a:lnTo>
                  <a:lnTo>
                    <a:pt x="4684" y="1298"/>
                  </a:lnTo>
                  <a:lnTo>
                    <a:pt x="4649" y="1236"/>
                  </a:lnTo>
                  <a:lnTo>
                    <a:pt x="4612" y="1175"/>
                  </a:lnTo>
                  <a:lnTo>
                    <a:pt x="4574" y="1115"/>
                  </a:lnTo>
                  <a:lnTo>
                    <a:pt x="4533" y="1056"/>
                  </a:lnTo>
                  <a:lnTo>
                    <a:pt x="4491" y="999"/>
                  </a:lnTo>
                  <a:lnTo>
                    <a:pt x="4448" y="943"/>
                  </a:lnTo>
                  <a:lnTo>
                    <a:pt x="4403" y="888"/>
                  </a:lnTo>
                  <a:lnTo>
                    <a:pt x="4357" y="834"/>
                  </a:lnTo>
                  <a:lnTo>
                    <a:pt x="4309" y="782"/>
                  </a:lnTo>
                  <a:lnTo>
                    <a:pt x="4259" y="731"/>
                  </a:lnTo>
                  <a:lnTo>
                    <a:pt x="4208" y="681"/>
                  </a:lnTo>
                  <a:lnTo>
                    <a:pt x="4156" y="633"/>
                  </a:lnTo>
                  <a:lnTo>
                    <a:pt x="4102" y="587"/>
                  </a:lnTo>
                  <a:lnTo>
                    <a:pt x="4047" y="542"/>
                  </a:lnTo>
                  <a:lnTo>
                    <a:pt x="3991" y="498"/>
                  </a:lnTo>
                  <a:lnTo>
                    <a:pt x="3934" y="457"/>
                  </a:lnTo>
                  <a:lnTo>
                    <a:pt x="3875" y="416"/>
                  </a:lnTo>
                  <a:lnTo>
                    <a:pt x="3815" y="378"/>
                  </a:lnTo>
                  <a:lnTo>
                    <a:pt x="3754" y="341"/>
                  </a:lnTo>
                  <a:lnTo>
                    <a:pt x="3692" y="306"/>
                  </a:lnTo>
                  <a:lnTo>
                    <a:pt x="3629" y="272"/>
                  </a:lnTo>
                  <a:lnTo>
                    <a:pt x="3564" y="240"/>
                  </a:lnTo>
                  <a:lnTo>
                    <a:pt x="3499" y="211"/>
                  </a:lnTo>
                  <a:lnTo>
                    <a:pt x="3433" y="182"/>
                  </a:lnTo>
                  <a:lnTo>
                    <a:pt x="3366" y="156"/>
                  </a:lnTo>
                  <a:lnTo>
                    <a:pt x="3297" y="132"/>
                  </a:lnTo>
                  <a:lnTo>
                    <a:pt x="3228" y="110"/>
                  </a:lnTo>
                  <a:lnTo>
                    <a:pt x="3158" y="89"/>
                  </a:lnTo>
                  <a:lnTo>
                    <a:pt x="3087" y="71"/>
                  </a:lnTo>
                  <a:lnTo>
                    <a:pt x="3016" y="55"/>
                  </a:lnTo>
                  <a:lnTo>
                    <a:pt x="2943" y="40"/>
                  </a:lnTo>
                  <a:lnTo>
                    <a:pt x="2870" y="28"/>
                  </a:lnTo>
                  <a:lnTo>
                    <a:pt x="2797" y="18"/>
                  </a:lnTo>
                  <a:lnTo>
                    <a:pt x="2722" y="10"/>
                  </a:lnTo>
                  <a:lnTo>
                    <a:pt x="2647" y="5"/>
                  </a:lnTo>
                  <a:lnTo>
                    <a:pt x="2571" y="1"/>
                  </a:lnTo>
                  <a:lnTo>
                    <a:pt x="249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AutoShape 6">
              <a:extLst>
                <a:ext uri="{FF2B5EF4-FFF2-40B4-BE49-F238E27FC236}">
                  <a16:creationId xmlns:a16="http://schemas.microsoft.com/office/drawing/2014/main" id="{C37A1177-2AF4-4CFA-8830-DB1FDAD9C557}"/>
                </a:ext>
              </a:extLst>
            </p:cNvPr>
            <p:cNvSpPr>
              <a:spLocks/>
            </p:cNvSpPr>
            <p:nvPr/>
          </p:nvSpPr>
          <p:spPr bwMode="auto">
            <a:xfrm>
              <a:off x="9781" y="-293"/>
              <a:ext cx="4821" cy="3119"/>
            </a:xfrm>
            <a:custGeom>
              <a:avLst/>
              <a:gdLst>
                <a:gd name="T0" fmla="+- 0 11257 9781"/>
                <a:gd name="T1" fmla="*/ T0 w 4821"/>
                <a:gd name="T2" fmla="+- 0 -83 -292"/>
                <a:gd name="T3" fmla="*/ -83 h 3119"/>
                <a:gd name="T4" fmla="+- 0 12155 9781"/>
                <a:gd name="T5" fmla="*/ T4 w 4821"/>
                <a:gd name="T6" fmla="+- 0 2200 -292"/>
                <a:gd name="T7" fmla="*/ 2200 h 3119"/>
                <a:gd name="T8" fmla="+- 0 12157 9781"/>
                <a:gd name="T9" fmla="*/ T8 w 4821"/>
                <a:gd name="T10" fmla="+- 0 -292 -292"/>
                <a:gd name="T11" fmla="*/ -292 h 3119"/>
                <a:gd name="T12" fmla="+- 0 12157 9781"/>
                <a:gd name="T13" fmla="*/ T12 w 4821"/>
                <a:gd name="T14" fmla="+- 0 2202 -292"/>
                <a:gd name="T15" fmla="*/ 2202 h 3119"/>
                <a:gd name="T16" fmla="+- 0 14602 9781"/>
                <a:gd name="T17" fmla="*/ T16 w 4821"/>
                <a:gd name="T18" fmla="+- 0 2718 -292"/>
                <a:gd name="T19" fmla="*/ 2718 h 3119"/>
                <a:gd name="T20" fmla="+- 0 12157 9781"/>
                <a:gd name="T21" fmla="*/ T20 w 4821"/>
                <a:gd name="T22" fmla="+- 0 2206 -292"/>
                <a:gd name="T23" fmla="*/ 2206 h 3119"/>
                <a:gd name="T24" fmla="+- 0 9781 9781"/>
                <a:gd name="T25" fmla="*/ T24 w 4821"/>
                <a:gd name="T26" fmla="+- 0 2826 -292"/>
                <a:gd name="T27" fmla="*/ 2826 h 3119"/>
                <a:gd name="T28" fmla="+- 0 12155 9781"/>
                <a:gd name="T29" fmla="*/ T28 w 4821"/>
                <a:gd name="T30" fmla="+- 0 2206 -292"/>
                <a:gd name="T31" fmla="*/ 2206 h 311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821" h="3119">
                  <a:moveTo>
                    <a:pt x="1476" y="209"/>
                  </a:moveTo>
                  <a:lnTo>
                    <a:pt x="2374" y="2492"/>
                  </a:lnTo>
                  <a:moveTo>
                    <a:pt x="2376" y="0"/>
                  </a:moveTo>
                  <a:lnTo>
                    <a:pt x="2376" y="2494"/>
                  </a:lnTo>
                  <a:moveTo>
                    <a:pt x="4821" y="3010"/>
                  </a:moveTo>
                  <a:lnTo>
                    <a:pt x="2376" y="2498"/>
                  </a:lnTo>
                  <a:moveTo>
                    <a:pt x="0" y="3118"/>
                  </a:moveTo>
                  <a:lnTo>
                    <a:pt x="2374" y="2498"/>
                  </a:lnTo>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1" name="Picture 7" descr="Smoke Sticker - Black Smoke Transparent (1600x621), Png Download">
              <a:extLst>
                <a:ext uri="{FF2B5EF4-FFF2-40B4-BE49-F238E27FC236}">
                  <a16:creationId xmlns:a16="http://schemas.microsoft.com/office/drawing/2014/main" id="{4E9054D1-2113-4052-A438-8E0491B462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7" y="-285"/>
              <a:ext cx="2497" cy="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8">
              <a:extLst>
                <a:ext uri="{FF2B5EF4-FFF2-40B4-BE49-F238E27FC236}">
                  <a16:creationId xmlns:a16="http://schemas.microsoft.com/office/drawing/2014/main" id="{DE3DD68E-7FB6-4D72-8497-9213C0C5BA04}"/>
                </a:ext>
              </a:extLst>
            </p:cNvPr>
            <p:cNvSpPr>
              <a:spLocks noChangeShapeType="1"/>
            </p:cNvSpPr>
            <p:nvPr/>
          </p:nvSpPr>
          <p:spPr bwMode="auto">
            <a:xfrm>
              <a:off x="13710" y="4149"/>
              <a:ext cx="0" cy="0"/>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22" name="Textfeld 21">
            <a:extLst>
              <a:ext uri="{FF2B5EF4-FFF2-40B4-BE49-F238E27FC236}">
                <a16:creationId xmlns:a16="http://schemas.microsoft.com/office/drawing/2014/main" id="{402753F9-648A-473B-9B2B-1E9919F0F2BC}"/>
              </a:ext>
            </a:extLst>
          </p:cNvPr>
          <p:cNvSpPr txBox="1"/>
          <p:nvPr/>
        </p:nvSpPr>
        <p:spPr>
          <a:xfrm>
            <a:off x="1245827" y="3236132"/>
            <a:ext cx="1156066" cy="307777"/>
          </a:xfrm>
          <a:prstGeom prst="rect">
            <a:avLst/>
          </a:prstGeom>
          <a:noFill/>
        </p:spPr>
        <p:txBody>
          <a:bodyPr wrap="square" rtlCol="0">
            <a:spAutoFit/>
          </a:bodyPr>
          <a:lstStyle/>
          <a:p>
            <a:r>
              <a:rPr lang="de-DE" sz="1400" dirty="0" err="1">
                <a:latin typeface="Arial" panose="020B0604020202020204" pitchFamily="34" charset="0"/>
                <a:cs typeface="Arial" panose="020B0604020202020204" pitchFamily="34" charset="0"/>
              </a:rPr>
              <a:t>transport</a:t>
            </a:r>
            <a:endParaRPr lang="de-DE" dirty="0">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2708A9AA-AEC8-447B-B22B-BE585E634F3D}"/>
              </a:ext>
            </a:extLst>
          </p:cNvPr>
          <p:cNvSpPr txBox="1"/>
          <p:nvPr/>
        </p:nvSpPr>
        <p:spPr>
          <a:xfrm>
            <a:off x="1823860" y="4533987"/>
            <a:ext cx="1156066" cy="307777"/>
          </a:xfrm>
          <a:prstGeom prst="rect">
            <a:avLst/>
          </a:prstGeom>
          <a:noFill/>
        </p:spPr>
        <p:txBody>
          <a:bodyPr wrap="square" rtlCol="0">
            <a:spAutoFit/>
          </a:bodyPr>
          <a:lstStyle/>
          <a:p>
            <a:r>
              <a:rPr lang="de-DE" sz="1400" dirty="0" err="1">
                <a:latin typeface="Arial" panose="020B0604020202020204" pitchFamily="34" charset="0"/>
                <a:cs typeface="Arial" panose="020B0604020202020204" pitchFamily="34" charset="0"/>
              </a:rPr>
              <a:t>industry</a:t>
            </a:r>
            <a:endParaRPr lang="de-DE" dirty="0">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48DC51C4-CEB7-41CC-94BC-5D7FE1A424A0}"/>
              </a:ext>
            </a:extLst>
          </p:cNvPr>
          <p:cNvSpPr txBox="1"/>
          <p:nvPr/>
        </p:nvSpPr>
        <p:spPr>
          <a:xfrm>
            <a:off x="2035010" y="2326646"/>
            <a:ext cx="1156066" cy="307777"/>
          </a:xfrm>
          <a:prstGeom prst="rect">
            <a:avLst/>
          </a:prstGeom>
          <a:noFill/>
        </p:spPr>
        <p:txBody>
          <a:bodyPr wrap="square" rtlCol="0">
            <a:spAutoFit/>
          </a:bodyPr>
          <a:lstStyle/>
          <a:p>
            <a:r>
              <a:rPr lang="de-DE" sz="1400" dirty="0" err="1">
                <a:latin typeface="Arial" panose="020B0604020202020204" pitchFamily="34" charset="0"/>
                <a:cs typeface="Arial" panose="020B0604020202020204" pitchFamily="34" charset="0"/>
              </a:rPr>
              <a:t>other</a:t>
            </a:r>
            <a:endParaRPr lang="de-DE"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C9D38A1F-2A5A-452E-951C-23D4438A4B0A}"/>
              </a:ext>
            </a:extLst>
          </p:cNvPr>
          <p:cNvSpPr txBox="1"/>
          <p:nvPr/>
        </p:nvSpPr>
        <p:spPr>
          <a:xfrm>
            <a:off x="6096000" y="1354986"/>
            <a:ext cx="5667481" cy="369332"/>
          </a:xfrm>
          <a:prstGeom prst="rect">
            <a:avLst/>
          </a:prstGeom>
          <a:solidFill>
            <a:schemeClr val="bg1"/>
          </a:solidFill>
        </p:spPr>
        <p:txBody>
          <a:bodyPr wrap="square" rtlCol="0">
            <a:spAutoFit/>
          </a:bodyPr>
          <a:lstStyle/>
          <a:p>
            <a:r>
              <a:rPr lang="de-DE" sz="1800" dirty="0">
                <a:effectLst/>
                <a:latin typeface="Arial" panose="020B0604020202020204" pitchFamily="34" charset="0"/>
                <a:ea typeface="Arial" panose="020B0604020202020204" pitchFamily="34" charset="0"/>
              </a:rPr>
              <a:t>CO</a:t>
            </a:r>
            <a:r>
              <a:rPr lang="de-DE" sz="1800" baseline="-25000" dirty="0">
                <a:effectLst/>
                <a:latin typeface="Arial" panose="020B0604020202020204" pitchFamily="34" charset="0"/>
                <a:ea typeface="Arial" panose="020B0604020202020204" pitchFamily="34" charset="0"/>
              </a:rPr>
              <a:t>2</a:t>
            </a:r>
            <a:r>
              <a:rPr lang="de-DE" dirty="0">
                <a:latin typeface="Arial" panose="020B0604020202020204" pitchFamily="34" charset="0"/>
                <a:cs typeface="Arial" panose="020B0604020202020204" pitchFamily="34" charset="0"/>
              </a:rPr>
              <a:t> Roadmap </a:t>
            </a:r>
            <a:r>
              <a:rPr lang="de-DE" dirty="0" err="1">
                <a:latin typeface="Arial" panose="020B0604020202020204" pitchFamily="34" charset="0"/>
                <a:cs typeface="Arial" panose="020B0604020202020204" pitchFamily="34" charset="0"/>
              </a:rPr>
              <a:t>from</a:t>
            </a:r>
            <a:r>
              <a:rPr lang="de-DE" dirty="0">
                <a:latin typeface="Arial" panose="020B0604020202020204" pitchFamily="34" charset="0"/>
                <a:cs typeface="Arial" panose="020B0604020202020204" pitchFamily="34" charset="0"/>
              </a:rPr>
              <a:t> the </a:t>
            </a:r>
            <a:r>
              <a:rPr lang="de-DE" dirty="0" err="1">
                <a:latin typeface="Arial" panose="020B0604020202020204" pitchFamily="34" charset="0"/>
                <a:cs typeface="Arial" panose="020B0604020202020204" pitchFamily="34" charset="0"/>
              </a:rPr>
              <a:t>cement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industry</a:t>
            </a:r>
            <a:r>
              <a:rPr lang="de-DE" dirty="0">
                <a:latin typeface="Arial" panose="020B0604020202020204" pitchFamily="34" charset="0"/>
                <a:cs typeface="Arial" panose="020B0604020202020204" pitchFamily="34" charset="0"/>
              </a:rPr>
              <a:t>  </a:t>
            </a:r>
          </a:p>
        </p:txBody>
      </p:sp>
      <p:pic>
        <p:nvPicPr>
          <p:cNvPr id="25" name="Grafik 24">
            <a:extLst>
              <a:ext uri="{FF2B5EF4-FFF2-40B4-BE49-F238E27FC236}">
                <a16:creationId xmlns:a16="http://schemas.microsoft.com/office/drawing/2014/main" id="{7D5F93AA-4DE5-4C7C-88EB-CD5560885E6C}"/>
              </a:ext>
            </a:extLst>
          </p:cNvPr>
          <p:cNvPicPr>
            <a:picLocks noChangeAspect="1"/>
          </p:cNvPicPr>
          <p:nvPr/>
        </p:nvPicPr>
        <p:blipFill>
          <a:blip r:embed="rId7"/>
          <a:stretch>
            <a:fillRect/>
          </a:stretch>
        </p:blipFill>
        <p:spPr>
          <a:xfrm>
            <a:off x="6096000" y="1875622"/>
            <a:ext cx="5895652" cy="3988141"/>
          </a:xfrm>
          <a:prstGeom prst="rect">
            <a:avLst/>
          </a:prstGeom>
          <a:ln w="3175">
            <a:solidFill>
              <a:schemeClr val="tx1"/>
            </a:solidFill>
          </a:ln>
        </p:spPr>
      </p:pic>
      <p:sp>
        <p:nvSpPr>
          <p:cNvPr id="27" name="Textfeld 26">
            <a:extLst>
              <a:ext uri="{FF2B5EF4-FFF2-40B4-BE49-F238E27FC236}">
                <a16:creationId xmlns:a16="http://schemas.microsoft.com/office/drawing/2014/main" id="{BE91E262-6B61-460A-97D8-E73B36270345}"/>
              </a:ext>
            </a:extLst>
          </p:cNvPr>
          <p:cNvSpPr txBox="1"/>
          <p:nvPr/>
        </p:nvSpPr>
        <p:spPr>
          <a:xfrm>
            <a:off x="4011557" y="2634423"/>
            <a:ext cx="1937289" cy="461665"/>
          </a:xfrm>
          <a:prstGeom prst="rect">
            <a:avLst/>
          </a:prstGeom>
          <a:noFill/>
        </p:spPr>
        <p:txBody>
          <a:bodyPr wrap="square" rtlCol="0">
            <a:spAutoFit/>
          </a:bodyPr>
          <a:lstStyle/>
          <a:p>
            <a:r>
              <a:rPr lang="de-DE" sz="1200" dirty="0">
                <a:effectLst/>
                <a:latin typeface="Arial" panose="020B0604020202020204" pitchFamily="34" charset="0"/>
                <a:ea typeface="Arial" panose="020B0604020202020204" pitchFamily="34" charset="0"/>
              </a:rPr>
              <a:t>28 % </a:t>
            </a:r>
            <a:r>
              <a:rPr lang="de-DE" sz="1200" dirty="0" err="1">
                <a:effectLst/>
                <a:latin typeface="Arial" panose="020B0604020202020204" pitchFamily="34" charset="0"/>
                <a:ea typeface="Arial" panose="020B0604020202020204" pitchFamily="34" charset="0"/>
              </a:rPr>
              <a:t>operating</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functions</a:t>
            </a:r>
            <a:r>
              <a:rPr lang="de-DE" sz="1200" dirty="0">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of</a:t>
            </a:r>
            <a:r>
              <a:rPr lang="de-DE" sz="1200" dirty="0">
                <a:effectLst/>
                <a:latin typeface="Arial" panose="020B0604020202020204" pitchFamily="34" charset="0"/>
                <a:ea typeface="Arial" panose="020B0604020202020204" pitchFamily="34" charset="0"/>
              </a:rPr>
              <a:t> </a:t>
            </a:r>
            <a:r>
              <a:rPr lang="de-DE" sz="1200" dirty="0" err="1">
                <a:effectLst/>
                <a:latin typeface="Arial" panose="020B0604020202020204" pitchFamily="34" charset="0"/>
                <a:ea typeface="Arial" panose="020B0604020202020204" pitchFamily="34" charset="0"/>
              </a:rPr>
              <a:t>building</a:t>
            </a:r>
            <a:endParaRPr lang="de-DE" dirty="0"/>
          </a:p>
        </p:txBody>
      </p:sp>
      <p:sp>
        <p:nvSpPr>
          <p:cNvPr id="28" name="Textfeld 27">
            <a:extLst>
              <a:ext uri="{FF2B5EF4-FFF2-40B4-BE49-F238E27FC236}">
                <a16:creationId xmlns:a16="http://schemas.microsoft.com/office/drawing/2014/main" id="{9F3F62E2-52B8-4222-82E9-1A8D918B1469}"/>
              </a:ext>
            </a:extLst>
          </p:cNvPr>
          <p:cNvSpPr txBox="1"/>
          <p:nvPr/>
        </p:nvSpPr>
        <p:spPr>
          <a:xfrm>
            <a:off x="4125162" y="4463512"/>
            <a:ext cx="1396933" cy="461665"/>
          </a:xfrm>
          <a:prstGeom prst="rect">
            <a:avLst/>
          </a:prstGeom>
          <a:noFill/>
        </p:spPr>
        <p:txBody>
          <a:bodyPr wrap="square" rtlCol="0">
            <a:spAutoFit/>
          </a:bodyPr>
          <a:lstStyle/>
          <a:p>
            <a:r>
              <a:rPr lang="de-DE" sz="1200" dirty="0">
                <a:latin typeface="Arial" panose="020B0604020202020204" pitchFamily="34" charset="0"/>
              </a:rPr>
              <a:t>11 % </a:t>
            </a:r>
            <a:r>
              <a:rPr lang="de-DE" sz="1200" dirty="0" err="1">
                <a:latin typeface="Arial" panose="020B0604020202020204" pitchFamily="34" charset="0"/>
              </a:rPr>
              <a:t>materials</a:t>
            </a:r>
            <a:r>
              <a:rPr lang="de-DE" sz="1200" dirty="0">
                <a:latin typeface="Arial" panose="020B0604020202020204" pitchFamily="34" charset="0"/>
              </a:rPr>
              <a:t> &amp; construction</a:t>
            </a:r>
          </a:p>
        </p:txBody>
      </p:sp>
      <p:pic>
        <p:nvPicPr>
          <p:cNvPr id="32" name="Grafik 31">
            <a:extLst>
              <a:ext uri="{FF2B5EF4-FFF2-40B4-BE49-F238E27FC236}">
                <a16:creationId xmlns:a16="http://schemas.microsoft.com/office/drawing/2014/main" id="{4D1FC5E7-AE6C-4E6C-96EE-B0E2B9A42E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75" y="1418276"/>
            <a:ext cx="997200" cy="997200"/>
          </a:xfrm>
          <a:prstGeom prst="rect">
            <a:avLst/>
          </a:prstGeom>
        </p:spPr>
      </p:pic>
    </p:spTree>
    <p:extLst>
      <p:ext uri="{BB962C8B-B14F-4D97-AF65-F5344CB8AC3E}">
        <p14:creationId xmlns:p14="http://schemas.microsoft.com/office/powerpoint/2010/main" val="3700753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de-DE" sz="3600" dirty="0">
                <a:solidFill>
                  <a:srgbClr val="77A191"/>
                </a:solidFill>
              </a:rPr>
              <a:t>ENERGY EFFICIENCY</a:t>
            </a:r>
            <a:endParaRPr lang="en-US" sz="3600" dirty="0">
              <a:solidFill>
                <a:srgbClr val="77A191"/>
              </a:solidFill>
            </a:endParaRPr>
          </a:p>
        </p:txBody>
      </p:sp>
      <p:pic>
        <p:nvPicPr>
          <p:cNvPr id="7" name="Grafik 6" descr="Ein Bild, das Text, Briefpapier enthält.&#10;&#10;Automatisch generierte Beschreibung">
            <a:extLst>
              <a:ext uri="{FF2B5EF4-FFF2-40B4-BE49-F238E27FC236}">
                <a16:creationId xmlns:a16="http://schemas.microsoft.com/office/drawing/2014/main" id="{DA1AF9BF-1C83-419D-BCEC-31FA23149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9567" y="661977"/>
            <a:ext cx="6598411" cy="6598411"/>
          </a:xfrm>
          <a:prstGeom prst="rect">
            <a:avLst/>
          </a:prstGeom>
        </p:spPr>
      </p:pic>
      <p:sp>
        <p:nvSpPr>
          <p:cNvPr id="15" name="Textfeld 14">
            <a:extLst>
              <a:ext uri="{FF2B5EF4-FFF2-40B4-BE49-F238E27FC236}">
                <a16:creationId xmlns:a16="http://schemas.microsoft.com/office/drawing/2014/main" id="{8DE72FF3-9810-42A1-82D3-E7F4003CA365}"/>
              </a:ext>
            </a:extLst>
          </p:cNvPr>
          <p:cNvSpPr txBox="1"/>
          <p:nvPr/>
        </p:nvSpPr>
        <p:spPr>
          <a:xfrm>
            <a:off x="2745138" y="2411300"/>
            <a:ext cx="2022363" cy="369332"/>
          </a:xfrm>
          <a:prstGeom prst="rect">
            <a:avLst/>
          </a:prstGeom>
          <a:noFill/>
        </p:spPr>
        <p:txBody>
          <a:bodyPr wrap="square">
            <a:spAutoFit/>
          </a:bodyPr>
          <a:lstStyle/>
          <a:p>
            <a:r>
              <a:rPr lang="en-US"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thermal activation </a:t>
            </a:r>
            <a:endParaRPr lang="de-DE" dirty="0">
              <a:latin typeface="Arial" panose="020B0604020202020204" pitchFamily="34" charset="0"/>
              <a:cs typeface="Arial" panose="020B0604020202020204" pitchFamily="34" charset="0"/>
            </a:endParaRPr>
          </a:p>
        </p:txBody>
      </p:sp>
      <p:pic>
        <p:nvPicPr>
          <p:cNvPr id="17" name="Grafik 16" descr="Ein Bild, das Text enthält.&#10;&#10;Automatisch generierte Beschreibung">
            <a:extLst>
              <a:ext uri="{FF2B5EF4-FFF2-40B4-BE49-F238E27FC236}">
                <a16:creationId xmlns:a16="http://schemas.microsoft.com/office/drawing/2014/main" id="{DAD746E7-601E-4FA7-9D95-C1EBAD902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587" y="1414100"/>
            <a:ext cx="997200" cy="997200"/>
          </a:xfrm>
          <a:prstGeom prst="rect">
            <a:avLst/>
          </a:prstGeom>
        </p:spPr>
      </p:pic>
      <p:cxnSp>
        <p:nvCxnSpPr>
          <p:cNvPr id="18" name="Gerader Verbinder 17">
            <a:extLst>
              <a:ext uri="{FF2B5EF4-FFF2-40B4-BE49-F238E27FC236}">
                <a16:creationId xmlns:a16="http://schemas.microsoft.com/office/drawing/2014/main" id="{0F3463A8-68BC-4F85-8E7E-547DE9D9ADC0}"/>
              </a:ext>
            </a:extLst>
          </p:cNvPr>
          <p:cNvCxnSpPr>
            <a:cxnSpLocks/>
          </p:cNvCxnSpPr>
          <p:nvPr/>
        </p:nvCxnSpPr>
        <p:spPr>
          <a:xfrm>
            <a:off x="3517927" y="2724648"/>
            <a:ext cx="325653" cy="437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BEE1DF13-85B3-48C5-BFB9-FE13347D1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540" y="2217664"/>
            <a:ext cx="1163030" cy="1167938"/>
          </a:xfrm>
          <a:prstGeom prst="rect">
            <a:avLst/>
          </a:prstGeom>
        </p:spPr>
      </p:pic>
      <p:pic>
        <p:nvPicPr>
          <p:cNvPr id="25" name="Grafik 24">
            <a:extLst>
              <a:ext uri="{FF2B5EF4-FFF2-40B4-BE49-F238E27FC236}">
                <a16:creationId xmlns:a16="http://schemas.microsoft.com/office/drawing/2014/main" id="{BEC70BB2-8527-493A-B75D-D514D4DD07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7071" y="3881328"/>
            <a:ext cx="1161499" cy="1166400"/>
          </a:xfrm>
          <a:prstGeom prst="rect">
            <a:avLst/>
          </a:prstGeom>
        </p:spPr>
      </p:pic>
    </p:spTree>
    <p:extLst>
      <p:ext uri="{BB962C8B-B14F-4D97-AF65-F5344CB8AC3E}">
        <p14:creationId xmlns:p14="http://schemas.microsoft.com/office/powerpoint/2010/main" val="689841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de-DE" sz="3600" dirty="0">
                <a:solidFill>
                  <a:srgbClr val="77A191"/>
                </a:solidFill>
              </a:rPr>
              <a:t>COSTS</a:t>
            </a:r>
            <a:endParaRPr lang="en-US" sz="3600" dirty="0">
              <a:solidFill>
                <a:srgbClr val="77A191"/>
              </a:solidFill>
            </a:endParaRPr>
          </a:p>
        </p:txBody>
      </p:sp>
      <p:pic>
        <p:nvPicPr>
          <p:cNvPr id="7" name="Grafik 6">
            <a:extLst>
              <a:ext uri="{FF2B5EF4-FFF2-40B4-BE49-F238E27FC236}">
                <a16:creationId xmlns:a16="http://schemas.microsoft.com/office/drawing/2014/main" id="{ED8659C0-E5FF-4106-B908-7CD302758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5" y="1328191"/>
            <a:ext cx="997200" cy="997200"/>
          </a:xfrm>
          <a:prstGeom prst="rect">
            <a:avLst/>
          </a:prstGeom>
        </p:spPr>
      </p:pic>
      <p:pic>
        <p:nvPicPr>
          <p:cNvPr id="17" name="Grafik 16">
            <a:extLst>
              <a:ext uri="{FF2B5EF4-FFF2-40B4-BE49-F238E27FC236}">
                <a16:creationId xmlns:a16="http://schemas.microsoft.com/office/drawing/2014/main" id="{2CC94A69-B76F-443D-BF5B-521AA72CDE71}"/>
              </a:ext>
            </a:extLst>
          </p:cNvPr>
          <p:cNvPicPr>
            <a:picLocks noChangeAspect="1"/>
          </p:cNvPicPr>
          <p:nvPr/>
        </p:nvPicPr>
        <p:blipFill>
          <a:blip r:embed="rId6"/>
          <a:stretch>
            <a:fillRect/>
          </a:stretch>
        </p:blipFill>
        <p:spPr>
          <a:xfrm>
            <a:off x="1334464" y="1056173"/>
            <a:ext cx="4934231" cy="5400000"/>
          </a:xfrm>
          <a:prstGeom prst="rect">
            <a:avLst/>
          </a:prstGeom>
        </p:spPr>
      </p:pic>
      <p:pic>
        <p:nvPicPr>
          <p:cNvPr id="15" name="Grafik 14" descr="Ein Bild, das draußen, Berg, Schnee, Himmel enthält.&#10;&#10;Automatisch generierte Beschreibung">
            <a:extLst>
              <a:ext uri="{FF2B5EF4-FFF2-40B4-BE49-F238E27FC236}">
                <a16:creationId xmlns:a16="http://schemas.microsoft.com/office/drawing/2014/main" id="{45AA66F0-2E87-490E-B3A2-B789E4AC8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4464" y="1056173"/>
            <a:ext cx="7028199" cy="5400000"/>
          </a:xfrm>
          <a:prstGeom prst="rect">
            <a:avLst/>
          </a:prstGeom>
        </p:spPr>
      </p:pic>
      <p:pic>
        <p:nvPicPr>
          <p:cNvPr id="13" name="Grafik 12" descr="Ein Bild, das Gras, Himmel, draußen, Gebäude enthält.&#10;&#10;Automatisch generierte Beschreibung">
            <a:extLst>
              <a:ext uri="{FF2B5EF4-FFF2-40B4-BE49-F238E27FC236}">
                <a16:creationId xmlns:a16="http://schemas.microsoft.com/office/drawing/2014/main" id="{939BCD9C-6634-493E-8020-8A0EAC8A6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4464" y="1056173"/>
            <a:ext cx="8099240" cy="5400000"/>
          </a:xfrm>
          <a:prstGeom prst="rect">
            <a:avLst/>
          </a:prstGeom>
        </p:spPr>
      </p:pic>
    </p:spTree>
    <p:extLst>
      <p:ext uri="{BB962C8B-B14F-4D97-AF65-F5344CB8AC3E}">
        <p14:creationId xmlns:p14="http://schemas.microsoft.com/office/powerpoint/2010/main" val="119830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rtlCol="0">
            <a:spAutoFit/>
          </a:bodyPr>
          <a:lstStyle/>
          <a:p>
            <a:r>
              <a:rPr lang="en-US" sz="3600" dirty="0">
                <a:solidFill>
                  <a:srgbClr val="77A191"/>
                </a:solidFill>
              </a:rPr>
              <a:t>MISSION PROGRESS GROUP</a:t>
            </a:r>
          </a:p>
        </p:txBody>
      </p:sp>
      <p:pic>
        <p:nvPicPr>
          <p:cNvPr id="2" name="Grafik 2" descr="Ein Bild, das Berg, Gras, draußen, Natur enthält.&#10;&#10;Beschreibung automatisch generiert.">
            <a:extLst>
              <a:ext uri="{FF2B5EF4-FFF2-40B4-BE49-F238E27FC236}">
                <a16:creationId xmlns:a16="http://schemas.microsoft.com/office/drawing/2014/main" id="{F38EE906-EAFD-B0C2-71F3-38A2D4F28730}"/>
              </a:ext>
            </a:extLst>
          </p:cNvPr>
          <p:cNvPicPr>
            <a:picLocks noChangeAspect="1"/>
          </p:cNvPicPr>
          <p:nvPr/>
        </p:nvPicPr>
        <p:blipFill>
          <a:blip r:embed="rId5"/>
          <a:stretch>
            <a:fillRect/>
          </a:stretch>
        </p:blipFill>
        <p:spPr>
          <a:xfrm>
            <a:off x="946150" y="1050971"/>
            <a:ext cx="10001250" cy="5588957"/>
          </a:xfrm>
          <a:prstGeom prst="rect">
            <a:avLst/>
          </a:prstGeom>
        </p:spPr>
      </p:pic>
      <p:pic>
        <p:nvPicPr>
          <p:cNvPr id="3" name="Grafik 3">
            <a:extLst>
              <a:ext uri="{FF2B5EF4-FFF2-40B4-BE49-F238E27FC236}">
                <a16:creationId xmlns:a16="http://schemas.microsoft.com/office/drawing/2014/main" id="{5E26DA81-BC28-80FC-D19D-74D8931D2644}"/>
              </a:ext>
            </a:extLst>
          </p:cNvPr>
          <p:cNvPicPr>
            <a:picLocks noChangeAspect="1"/>
          </p:cNvPicPr>
          <p:nvPr/>
        </p:nvPicPr>
        <p:blipFill>
          <a:blip r:embed="rId6"/>
          <a:stretch>
            <a:fillRect/>
          </a:stretch>
        </p:blipFill>
        <p:spPr>
          <a:xfrm>
            <a:off x="8793827" y="1232142"/>
            <a:ext cx="1968500" cy="449406"/>
          </a:xfrm>
          <a:prstGeom prst="rect">
            <a:avLst/>
          </a:prstGeom>
        </p:spPr>
      </p:pic>
      <p:pic>
        <p:nvPicPr>
          <p:cNvPr id="4" name="Grafik 4">
            <a:extLst>
              <a:ext uri="{FF2B5EF4-FFF2-40B4-BE49-F238E27FC236}">
                <a16:creationId xmlns:a16="http://schemas.microsoft.com/office/drawing/2014/main" id="{37B5C1BC-9004-D01A-071C-C81057FE8A06}"/>
              </a:ext>
            </a:extLst>
          </p:cNvPr>
          <p:cNvPicPr>
            <a:picLocks noChangeAspect="1"/>
          </p:cNvPicPr>
          <p:nvPr/>
        </p:nvPicPr>
        <p:blipFill>
          <a:blip r:embed="rId7"/>
          <a:stretch>
            <a:fillRect/>
          </a:stretch>
        </p:blipFill>
        <p:spPr>
          <a:xfrm>
            <a:off x="1429673" y="1050971"/>
            <a:ext cx="723900" cy="960063"/>
          </a:xfrm>
          <a:prstGeom prst="rect">
            <a:avLst/>
          </a:prstGeom>
        </p:spPr>
      </p:pic>
      <p:sp>
        <p:nvSpPr>
          <p:cNvPr id="5" name="Textfeld 4">
            <a:extLst>
              <a:ext uri="{FF2B5EF4-FFF2-40B4-BE49-F238E27FC236}">
                <a16:creationId xmlns:a16="http://schemas.microsoft.com/office/drawing/2014/main" id="{22D58C5E-A28A-5F50-1CC1-6936CF1C2483}"/>
              </a:ext>
            </a:extLst>
          </p:cNvPr>
          <p:cNvSpPr txBox="1"/>
          <p:nvPr/>
        </p:nvSpPr>
        <p:spPr>
          <a:xfrm>
            <a:off x="2540861" y="3101814"/>
            <a:ext cx="76454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spc="-80" dirty="0">
                <a:solidFill>
                  <a:srgbClr val="FFFFFF"/>
                </a:solidFill>
                <a:latin typeface="Arial Black"/>
              </a:rPr>
              <a:t>OUR MISSION IS TO CREATE SUSTAINABLY BETTER LIVING CONDITIONS FOR EVERYONE</a:t>
            </a:r>
            <a:endParaRPr lang="en-US" dirty="0"/>
          </a:p>
        </p:txBody>
      </p:sp>
    </p:spTree>
    <p:extLst>
      <p:ext uri="{BB962C8B-B14F-4D97-AF65-F5344CB8AC3E}">
        <p14:creationId xmlns:p14="http://schemas.microsoft.com/office/powerpoint/2010/main" val="1503439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ogo&#10;&#10;Description automatically generated">
            <a:extLst>
              <a:ext uri="{FF2B5EF4-FFF2-40B4-BE49-F238E27FC236}">
                <a16:creationId xmlns:a16="http://schemas.microsoft.com/office/drawing/2014/main" id="{9F07A0CF-1093-48E2-B2AF-3BCCB9B8D722}"/>
              </a:ext>
            </a:extLst>
          </p:cNvPr>
          <p:cNvPicPr>
            <a:picLocks noChangeAspect="1"/>
          </p:cNvPicPr>
          <p:nvPr/>
        </p:nvPicPr>
        <p:blipFill rotWithShape="1">
          <a:blip r:embed="rId3">
            <a:extLst>
              <a:ext uri="{28A0092B-C50C-407E-A947-70E740481C1C}">
                <a14:useLocalDpi xmlns:a14="http://schemas.microsoft.com/office/drawing/2010/main" val="0"/>
              </a:ext>
            </a:extLst>
          </a:blip>
          <a:srcRect l="5804" r="4232" b="13550"/>
          <a:stretch/>
        </p:blipFill>
        <p:spPr>
          <a:xfrm>
            <a:off x="237508" y="116891"/>
            <a:ext cx="2093097" cy="2011345"/>
          </a:xfrm>
          <a:prstGeom prst="rect">
            <a:avLst/>
          </a:prstGeom>
        </p:spPr>
      </p:pic>
      <p:pic>
        <p:nvPicPr>
          <p:cNvPr id="10" name="Picture 6" descr="logo">
            <a:extLst>
              <a:ext uri="{FF2B5EF4-FFF2-40B4-BE49-F238E27FC236}">
                <a16:creationId xmlns:a16="http://schemas.microsoft.com/office/drawing/2014/main" id="{F36BF831-DFAD-47D7-A8D3-88E6F9997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0772" y="760501"/>
            <a:ext cx="2314080" cy="5206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CB890CE0-D283-415E-BFE5-9ADA70A7AB32}"/>
              </a:ext>
            </a:extLst>
          </p:cNvPr>
          <p:cNvSpPr txBox="1"/>
          <p:nvPr/>
        </p:nvSpPr>
        <p:spPr>
          <a:xfrm>
            <a:off x="2668154" y="338259"/>
            <a:ext cx="7144920" cy="1692771"/>
          </a:xfrm>
          <a:prstGeom prst="rect">
            <a:avLst/>
          </a:prstGeom>
          <a:noFill/>
        </p:spPr>
        <p:txBody>
          <a:bodyPr wrap="square" rtlCol="0">
            <a:spAutoFit/>
          </a:bodyPr>
          <a:lstStyle/>
          <a:p>
            <a:pPr algn="ctr"/>
            <a:r>
              <a:rPr lang="en-US" sz="4400" b="1" dirty="0">
                <a:solidFill>
                  <a:schemeClr val="bg2">
                    <a:lumMod val="25000"/>
                  </a:schemeClr>
                </a:solidFill>
              </a:rPr>
              <a:t>THE FUTURE ENVELOPE</a:t>
            </a:r>
          </a:p>
          <a:p>
            <a:pPr algn="ctr"/>
            <a:r>
              <a:rPr lang="en-US" sz="3600" dirty="0">
                <a:solidFill>
                  <a:srgbClr val="77A191"/>
                </a:solidFill>
              </a:rPr>
              <a:t>TOWARDS ZERO CARBON BUILDINGS</a:t>
            </a:r>
            <a:endParaRPr lang="en-US" sz="3600" dirty="0">
              <a:solidFill>
                <a:schemeClr val="bg2">
                  <a:lumMod val="25000"/>
                </a:schemeClr>
              </a:solidFill>
            </a:endParaRPr>
          </a:p>
          <a:p>
            <a:pPr algn="ctr"/>
            <a:r>
              <a:rPr lang="en-US" sz="2400" dirty="0">
                <a:solidFill>
                  <a:schemeClr val="bg2">
                    <a:lumMod val="25000"/>
                  </a:schemeClr>
                </a:solidFill>
              </a:rPr>
              <a:t>15‐16 December 2022 Bolzano/</a:t>
            </a:r>
            <a:r>
              <a:rPr lang="en-US" sz="2400" dirty="0" err="1">
                <a:solidFill>
                  <a:schemeClr val="bg2">
                    <a:lumMod val="25000"/>
                  </a:schemeClr>
                </a:solidFill>
              </a:rPr>
              <a:t>Bozen</a:t>
            </a:r>
            <a:r>
              <a:rPr lang="en-US" sz="2400" dirty="0">
                <a:solidFill>
                  <a:schemeClr val="bg2">
                    <a:lumMod val="25000"/>
                  </a:schemeClr>
                </a:solidFill>
              </a:rPr>
              <a:t> </a:t>
            </a:r>
          </a:p>
        </p:txBody>
      </p:sp>
      <p:pic>
        <p:nvPicPr>
          <p:cNvPr id="12" name="Picture 1">
            <a:extLst>
              <a:ext uri="{FF2B5EF4-FFF2-40B4-BE49-F238E27FC236}">
                <a16:creationId xmlns:a16="http://schemas.microsoft.com/office/drawing/2014/main" id="{BCDC9436-60C8-4CFE-B403-7392CEB2C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267" y="6335663"/>
            <a:ext cx="1088141" cy="38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6AE3D061-376A-42AD-9385-38550DC29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2112" y="6278782"/>
            <a:ext cx="626598" cy="4583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a:extLst>
              <a:ext uri="{FF2B5EF4-FFF2-40B4-BE49-F238E27FC236}">
                <a16:creationId xmlns:a16="http://schemas.microsoft.com/office/drawing/2014/main" id="{BC1E1669-AFA4-4B6F-A5CA-FBC87BC98EC6}"/>
              </a:ext>
            </a:extLst>
          </p:cNvPr>
          <p:cNvSpPr txBox="1"/>
          <p:nvPr/>
        </p:nvSpPr>
        <p:spPr>
          <a:xfrm>
            <a:off x="9669334" y="5952102"/>
            <a:ext cx="1612778" cy="338554"/>
          </a:xfrm>
          <a:prstGeom prst="rect">
            <a:avLst/>
          </a:prstGeom>
          <a:noFill/>
        </p:spPr>
        <p:txBody>
          <a:bodyPr wrap="square" rtlCol="0">
            <a:spAutoFit/>
          </a:bodyPr>
          <a:lstStyle/>
          <a:p>
            <a:pPr algn="r"/>
            <a:r>
              <a:rPr lang="en-US" sz="1600" i="1" dirty="0">
                <a:solidFill>
                  <a:schemeClr val="bg2">
                    <a:lumMod val="50000"/>
                  </a:schemeClr>
                </a:solidFill>
              </a:rPr>
              <a:t>Organized by</a:t>
            </a:r>
          </a:p>
        </p:txBody>
      </p:sp>
      <p:pic>
        <p:nvPicPr>
          <p:cNvPr id="2" name="Immagine 1">
            <a:extLst>
              <a:ext uri="{FF2B5EF4-FFF2-40B4-BE49-F238E27FC236}">
                <a16:creationId xmlns:a16="http://schemas.microsoft.com/office/drawing/2014/main" id="{B79FCB30-070C-4D71-AC04-46CB101F441B}"/>
              </a:ext>
            </a:extLst>
          </p:cNvPr>
          <p:cNvPicPr>
            <a:picLocks noChangeAspect="1"/>
          </p:cNvPicPr>
          <p:nvPr/>
        </p:nvPicPr>
        <p:blipFill>
          <a:blip r:embed="rId7"/>
          <a:stretch>
            <a:fillRect/>
          </a:stretch>
        </p:blipFill>
        <p:spPr>
          <a:xfrm>
            <a:off x="3466606" y="6265216"/>
            <a:ext cx="5201392" cy="500776"/>
          </a:xfrm>
          <a:prstGeom prst="rect">
            <a:avLst/>
          </a:prstGeom>
        </p:spPr>
      </p:pic>
      <p:sp>
        <p:nvSpPr>
          <p:cNvPr id="15" name="TextBox 6">
            <a:extLst>
              <a:ext uri="{FF2B5EF4-FFF2-40B4-BE49-F238E27FC236}">
                <a16:creationId xmlns:a16="http://schemas.microsoft.com/office/drawing/2014/main" id="{A4A98B91-D042-4461-A93D-B8E0E6C07CA5}"/>
              </a:ext>
            </a:extLst>
          </p:cNvPr>
          <p:cNvSpPr txBox="1"/>
          <p:nvPr/>
        </p:nvSpPr>
        <p:spPr>
          <a:xfrm>
            <a:off x="5440953" y="5986037"/>
            <a:ext cx="1214438" cy="338554"/>
          </a:xfrm>
          <a:prstGeom prst="rect">
            <a:avLst/>
          </a:prstGeom>
          <a:noFill/>
        </p:spPr>
        <p:txBody>
          <a:bodyPr wrap="square" rtlCol="0">
            <a:spAutoFit/>
          </a:bodyPr>
          <a:lstStyle/>
          <a:p>
            <a:pPr algn="ctr"/>
            <a:r>
              <a:rPr lang="en-US" sz="1600" i="1" dirty="0">
                <a:solidFill>
                  <a:schemeClr val="bg2">
                    <a:lumMod val="50000"/>
                  </a:schemeClr>
                </a:solidFill>
              </a:rPr>
              <a:t>Sponsors</a:t>
            </a:r>
          </a:p>
        </p:txBody>
      </p:sp>
      <p:pic>
        <p:nvPicPr>
          <p:cNvPr id="3" name="Immagine 2">
            <a:extLst>
              <a:ext uri="{FF2B5EF4-FFF2-40B4-BE49-F238E27FC236}">
                <a16:creationId xmlns:a16="http://schemas.microsoft.com/office/drawing/2014/main" id="{54C33E7E-DE5F-4CE6-AFE0-4C185B3F3C84}"/>
              </a:ext>
            </a:extLst>
          </p:cNvPr>
          <p:cNvPicPr>
            <a:picLocks noChangeAspect="1"/>
          </p:cNvPicPr>
          <p:nvPr/>
        </p:nvPicPr>
        <p:blipFill>
          <a:blip r:embed="rId8"/>
          <a:stretch>
            <a:fillRect/>
          </a:stretch>
        </p:blipFill>
        <p:spPr>
          <a:xfrm>
            <a:off x="354110" y="6186442"/>
            <a:ext cx="2807635" cy="591680"/>
          </a:xfrm>
          <a:prstGeom prst="rect">
            <a:avLst/>
          </a:prstGeom>
        </p:spPr>
      </p:pic>
      <p:sp>
        <p:nvSpPr>
          <p:cNvPr id="5" name="Rettangolo con angoli arrotondati 4">
            <a:extLst>
              <a:ext uri="{FF2B5EF4-FFF2-40B4-BE49-F238E27FC236}">
                <a16:creationId xmlns:a16="http://schemas.microsoft.com/office/drawing/2014/main" id="{53F2FD9C-3A37-47C4-9D06-F1A20F16D1AB}"/>
              </a:ext>
            </a:extLst>
          </p:cNvPr>
          <p:cNvSpPr/>
          <p:nvPr/>
        </p:nvSpPr>
        <p:spPr>
          <a:xfrm>
            <a:off x="3261376" y="5938536"/>
            <a:ext cx="5611852" cy="839586"/>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6" name="Rettangolo con angoli arrotondati 15">
            <a:extLst>
              <a:ext uri="{FF2B5EF4-FFF2-40B4-BE49-F238E27FC236}">
                <a16:creationId xmlns:a16="http://schemas.microsoft.com/office/drawing/2014/main" id="{8E6C7112-7C40-4FB7-84A7-E34E5F898185}"/>
              </a:ext>
            </a:extLst>
          </p:cNvPr>
          <p:cNvSpPr/>
          <p:nvPr/>
        </p:nvSpPr>
        <p:spPr>
          <a:xfrm>
            <a:off x="99144" y="5952102"/>
            <a:ext cx="3062602" cy="826020"/>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434E0B1F-1B4F-4CA5-9AD9-0F08E7AAA824}"/>
              </a:ext>
            </a:extLst>
          </p:cNvPr>
          <p:cNvSpPr/>
          <p:nvPr/>
        </p:nvSpPr>
        <p:spPr>
          <a:xfrm>
            <a:off x="9015616" y="5952102"/>
            <a:ext cx="3062602" cy="826020"/>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8" name="TextBox 6">
            <a:extLst>
              <a:ext uri="{FF2B5EF4-FFF2-40B4-BE49-F238E27FC236}">
                <a16:creationId xmlns:a16="http://schemas.microsoft.com/office/drawing/2014/main" id="{C20DF2F3-454F-472B-BEDF-E74D3E18929D}"/>
              </a:ext>
            </a:extLst>
          </p:cNvPr>
          <p:cNvSpPr txBox="1"/>
          <p:nvPr/>
        </p:nvSpPr>
        <p:spPr>
          <a:xfrm>
            <a:off x="923686" y="5952102"/>
            <a:ext cx="1662958" cy="338554"/>
          </a:xfrm>
          <a:prstGeom prst="rect">
            <a:avLst/>
          </a:prstGeom>
          <a:noFill/>
        </p:spPr>
        <p:txBody>
          <a:bodyPr wrap="square" rtlCol="0">
            <a:spAutoFit/>
          </a:bodyPr>
          <a:lstStyle/>
          <a:p>
            <a:pPr algn="ctr"/>
            <a:r>
              <a:rPr lang="en-US" sz="1600" i="1" dirty="0">
                <a:solidFill>
                  <a:schemeClr val="bg2">
                    <a:lumMod val="50000"/>
                  </a:schemeClr>
                </a:solidFill>
              </a:rPr>
              <a:t>Collaborations</a:t>
            </a:r>
          </a:p>
        </p:txBody>
      </p:sp>
      <p:sp>
        <p:nvSpPr>
          <p:cNvPr id="19" name="TextBox 5">
            <a:extLst>
              <a:ext uri="{FF2B5EF4-FFF2-40B4-BE49-F238E27FC236}">
                <a16:creationId xmlns:a16="http://schemas.microsoft.com/office/drawing/2014/main" id="{D334C107-C873-41A5-84E6-83372990CC56}"/>
              </a:ext>
            </a:extLst>
          </p:cNvPr>
          <p:cNvSpPr txBox="1"/>
          <p:nvPr/>
        </p:nvSpPr>
        <p:spPr>
          <a:xfrm>
            <a:off x="2525654" y="3425756"/>
            <a:ext cx="7144920" cy="769441"/>
          </a:xfrm>
          <a:prstGeom prst="rect">
            <a:avLst/>
          </a:prstGeom>
          <a:noFill/>
        </p:spPr>
        <p:txBody>
          <a:bodyPr wrap="square" rtlCol="0">
            <a:spAutoFit/>
          </a:bodyPr>
          <a:lstStyle/>
          <a:p>
            <a:pPr algn="ctr"/>
            <a:r>
              <a:rPr lang="de-DE" sz="4400" b="1" dirty="0">
                <a:solidFill>
                  <a:schemeClr val="bg2">
                    <a:lumMod val="25000"/>
                  </a:schemeClr>
                </a:solidFill>
              </a:rPr>
              <a:t>Thank you for the </a:t>
            </a:r>
            <a:r>
              <a:rPr lang="de-DE" sz="4400" b="1" dirty="0" err="1">
                <a:solidFill>
                  <a:schemeClr val="bg2">
                    <a:lumMod val="25000"/>
                  </a:schemeClr>
                </a:solidFill>
              </a:rPr>
              <a:t>attention</a:t>
            </a:r>
            <a:endParaRPr lang="en-US" sz="2400" dirty="0">
              <a:solidFill>
                <a:schemeClr val="bg2">
                  <a:lumMod val="25000"/>
                </a:schemeClr>
              </a:solidFill>
            </a:endParaRPr>
          </a:p>
        </p:txBody>
      </p:sp>
    </p:spTree>
    <p:extLst>
      <p:ext uri="{BB962C8B-B14F-4D97-AF65-F5344CB8AC3E}">
        <p14:creationId xmlns:p14="http://schemas.microsoft.com/office/powerpoint/2010/main" val="109778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Grafik 60" descr="Ein Bild, das Text, Briefpapier enthält.&#10;&#10;Automatisch generierte Beschreibung">
            <a:extLst>
              <a:ext uri="{FF2B5EF4-FFF2-40B4-BE49-F238E27FC236}">
                <a16:creationId xmlns:a16="http://schemas.microsoft.com/office/drawing/2014/main" id="{F7128FD8-52D1-46E4-A205-CEC10EBF6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203" y="1537876"/>
            <a:ext cx="4917600" cy="4917600"/>
          </a:xfrm>
          <a:prstGeom prst="rect">
            <a:avLst/>
          </a:prstGeom>
        </p:spPr>
      </p:pic>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5">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SYSTEM DESCRIPTION  </a:t>
            </a:r>
          </a:p>
        </p:txBody>
      </p:sp>
      <p:sp>
        <p:nvSpPr>
          <p:cNvPr id="19" name="Rettangolo 13">
            <a:extLst>
              <a:ext uri="{FF2B5EF4-FFF2-40B4-BE49-F238E27FC236}">
                <a16:creationId xmlns:a16="http://schemas.microsoft.com/office/drawing/2014/main" id="{52736563-2CF8-42F3-83F5-68DBF244FF52}"/>
              </a:ext>
            </a:extLst>
          </p:cNvPr>
          <p:cNvSpPr txBox="1"/>
          <p:nvPr/>
        </p:nvSpPr>
        <p:spPr>
          <a:xfrm>
            <a:off x="0" y="6274305"/>
            <a:ext cx="12191999"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nchor="ctr">
            <a:spAutoFit/>
          </a:bodyPr>
          <a:lstStyle>
            <a:lvl1pPr algn="ctr">
              <a:defRPr sz="1100">
                <a:latin typeface="Charlevoix Pro Bold"/>
                <a:ea typeface="Charlevoix Pro Bold"/>
                <a:cs typeface="Charlevoix Pro Bold"/>
                <a:sym typeface="Charlevoix Pro Bold"/>
              </a:defRPr>
            </a:lvl1pPr>
          </a:lstStyle>
          <a:p>
            <a:r>
              <a:rPr lang="de-AT" sz="1800" dirty="0">
                <a:solidFill>
                  <a:srgbClr val="343433"/>
                </a:solidFill>
                <a:latin typeface="Arial" panose="020B0604020202020204" pitchFamily="34" charset="0"/>
                <a:cs typeface="Arial" panose="020B0604020202020204" pitchFamily="34" charset="0"/>
              </a:rPr>
              <a:t>GREEN CODE THERMO WALL®</a:t>
            </a:r>
            <a:endParaRPr sz="1800" dirty="0">
              <a:solidFill>
                <a:srgbClr val="343433"/>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0400BA3D-2C51-4973-8F2A-651230429CF0}"/>
              </a:ext>
            </a:extLst>
          </p:cNvPr>
          <p:cNvSpPr txBox="1"/>
          <p:nvPr/>
        </p:nvSpPr>
        <p:spPr>
          <a:xfrm>
            <a:off x="5997837" y="3258012"/>
            <a:ext cx="2076563" cy="1477328"/>
          </a:xfrm>
          <a:prstGeom prst="rect">
            <a:avLst/>
          </a:prstGeom>
          <a:noFill/>
        </p:spPr>
        <p:txBody>
          <a:bodyPr wrap="square" lIns="91440" tIns="45720" rIns="91440" bIns="45720" rtlCol="0" anchor="t">
            <a:spAutoFit/>
          </a:bodyPr>
          <a:lstStyle/>
          <a:p>
            <a:r>
              <a:rPr lang="de-DE" dirty="0">
                <a:latin typeface="Arial" panose="020B0604020202020204" pitchFamily="34" charset="0"/>
                <a:cs typeface="Arial" panose="020B0604020202020204" pitchFamily="34" charset="0"/>
              </a:rPr>
              <a:t>in-situ </a:t>
            </a:r>
            <a:r>
              <a:rPr lang="de-DE" dirty="0" err="1">
                <a:latin typeface="Arial" panose="020B0604020202020204" pitchFamily="34" charset="0"/>
                <a:cs typeface="Arial" panose="020B0604020202020204" pitchFamily="34" charset="0"/>
              </a:rPr>
              <a:t>concrete</a:t>
            </a:r>
            <a:r>
              <a:rPr lang="de-DE" dirty="0">
                <a:latin typeface="Arial" panose="020B0604020202020204" pitchFamily="34" charset="0"/>
                <a:cs typeface="Arial" panose="020B0604020202020204" pitchFamily="34" charset="0"/>
              </a:rPr>
              <a:t> </a:t>
            </a: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bearing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structure</a:t>
            </a:r>
            <a:endParaRPr lang="de-DE" dirty="0">
              <a:latin typeface="Arial" panose="020B0604020202020204" pitchFamily="34" charset="0"/>
              <a:cs typeface="Arial" panose="020B0604020202020204" pitchFamily="34" charset="0"/>
            </a:endParaRPr>
          </a:p>
          <a:p>
            <a:endParaRPr lang="de-DE" dirty="0">
              <a:cs typeface="Calibri"/>
            </a:endParaRPr>
          </a:p>
          <a:p>
            <a:endParaRPr lang="de-DE" dirty="0">
              <a:cs typeface="Calibri"/>
            </a:endParaRPr>
          </a:p>
        </p:txBody>
      </p:sp>
      <p:sp>
        <p:nvSpPr>
          <p:cNvPr id="27" name="Textfeld 26">
            <a:extLst>
              <a:ext uri="{FF2B5EF4-FFF2-40B4-BE49-F238E27FC236}">
                <a16:creationId xmlns:a16="http://schemas.microsoft.com/office/drawing/2014/main" id="{89CACF8A-222A-415F-B996-06F57777C091}"/>
              </a:ext>
            </a:extLst>
          </p:cNvPr>
          <p:cNvSpPr txBox="1"/>
          <p:nvPr/>
        </p:nvSpPr>
        <p:spPr>
          <a:xfrm>
            <a:off x="320300" y="1881344"/>
            <a:ext cx="2407401" cy="3970318"/>
          </a:xfrm>
          <a:prstGeom prst="rect">
            <a:avLst/>
          </a:prstGeom>
          <a:noFill/>
        </p:spPr>
        <p:txBody>
          <a:bodyPr wrap="square" lIns="91440" tIns="45720" rIns="91440" bIns="45720" rtlCol="0" anchor="t">
            <a:spAutoFit/>
          </a:bodyPr>
          <a:lstStyle/>
          <a:p>
            <a:r>
              <a:rPr lang="de-DE" dirty="0" err="1">
                <a:latin typeface="Arial" panose="020B0604020202020204" pitchFamily="34" charset="0"/>
                <a:cs typeface="Arial" panose="020B0604020202020204" pitchFamily="34" charset="0"/>
              </a:rPr>
              <a:t>outdoor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shell</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integrated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mineral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insulation</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heating</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cooling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tubing</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steel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reinforcement</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inner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shell</a:t>
            </a:r>
            <a:r>
              <a:rPr lang="de-DE" dirty="0">
                <a:latin typeface="Arial" panose="020B0604020202020204" pitchFamily="34" charset="0"/>
                <a:cs typeface="Arial" panose="020B0604020202020204" pitchFamily="34" charset="0"/>
              </a:rPr>
              <a:t>  </a:t>
            </a: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electrical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parts</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cxnSp>
        <p:nvCxnSpPr>
          <p:cNvPr id="43" name="Gerader Verbinder 42">
            <a:extLst>
              <a:ext uri="{FF2B5EF4-FFF2-40B4-BE49-F238E27FC236}">
                <a16:creationId xmlns:a16="http://schemas.microsoft.com/office/drawing/2014/main" id="{EE61426D-E588-4344-81AD-525C481634CE}"/>
              </a:ext>
            </a:extLst>
          </p:cNvPr>
          <p:cNvCxnSpPr/>
          <p:nvPr/>
        </p:nvCxnSpPr>
        <p:spPr>
          <a:xfrm>
            <a:off x="1828800" y="2076773"/>
            <a:ext cx="2843939" cy="4417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5787FC5F-DE16-4DEF-94EF-E31C5530958E}"/>
              </a:ext>
            </a:extLst>
          </p:cNvPr>
          <p:cNvCxnSpPr>
            <a:cxnSpLocks/>
          </p:cNvCxnSpPr>
          <p:nvPr/>
        </p:nvCxnSpPr>
        <p:spPr>
          <a:xfrm>
            <a:off x="2341583" y="2610559"/>
            <a:ext cx="1996236" cy="99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44208A6B-D6B4-473C-946C-528271B56983}"/>
              </a:ext>
            </a:extLst>
          </p:cNvPr>
          <p:cNvCxnSpPr>
            <a:cxnSpLocks/>
          </p:cNvCxnSpPr>
          <p:nvPr/>
        </p:nvCxnSpPr>
        <p:spPr>
          <a:xfrm>
            <a:off x="2431241" y="3429000"/>
            <a:ext cx="637423" cy="1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E584DAF9-1FE0-4878-B8C3-DB28CF00E4A7}"/>
              </a:ext>
            </a:extLst>
          </p:cNvPr>
          <p:cNvCxnSpPr>
            <a:cxnSpLocks/>
          </p:cNvCxnSpPr>
          <p:nvPr/>
        </p:nvCxnSpPr>
        <p:spPr>
          <a:xfrm flipV="1">
            <a:off x="2404083" y="3881031"/>
            <a:ext cx="508558" cy="380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0102DA-D694-4F21-9616-B4ABFBA27FA9}"/>
              </a:ext>
            </a:extLst>
          </p:cNvPr>
          <p:cNvCxnSpPr>
            <a:cxnSpLocks/>
          </p:cNvCxnSpPr>
          <p:nvPr/>
        </p:nvCxnSpPr>
        <p:spPr>
          <a:xfrm>
            <a:off x="1524000" y="4826399"/>
            <a:ext cx="16212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5CB58CB1-2DCA-425F-82CA-3C0250CB2755}"/>
              </a:ext>
            </a:extLst>
          </p:cNvPr>
          <p:cNvCxnSpPr>
            <a:cxnSpLocks/>
          </p:cNvCxnSpPr>
          <p:nvPr/>
        </p:nvCxnSpPr>
        <p:spPr>
          <a:xfrm flipV="1">
            <a:off x="1932235" y="5313777"/>
            <a:ext cx="903955" cy="64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5C82490B-201A-47FF-AECF-93BE920C86D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6992" y="567676"/>
            <a:ext cx="4848301" cy="6858000"/>
          </a:xfrm>
          <a:prstGeom prst="rect">
            <a:avLst/>
          </a:prstGeom>
        </p:spPr>
      </p:pic>
      <p:cxnSp>
        <p:nvCxnSpPr>
          <p:cNvPr id="65" name="Gerader Verbinder 64">
            <a:extLst>
              <a:ext uri="{FF2B5EF4-FFF2-40B4-BE49-F238E27FC236}">
                <a16:creationId xmlns:a16="http://schemas.microsoft.com/office/drawing/2014/main" id="{B5A4549F-3BC0-449D-8E53-DD29F674D0DE}"/>
              </a:ext>
            </a:extLst>
          </p:cNvPr>
          <p:cNvCxnSpPr>
            <a:cxnSpLocks/>
          </p:cNvCxnSpPr>
          <p:nvPr/>
        </p:nvCxnSpPr>
        <p:spPr>
          <a:xfrm>
            <a:off x="7753743" y="3433203"/>
            <a:ext cx="1231846" cy="757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7374EB6C-66C4-44C2-803A-D4E872ED0605}"/>
              </a:ext>
            </a:extLst>
          </p:cNvPr>
          <p:cNvCxnSpPr>
            <a:cxnSpLocks/>
          </p:cNvCxnSpPr>
          <p:nvPr/>
        </p:nvCxnSpPr>
        <p:spPr>
          <a:xfrm>
            <a:off x="7920842" y="4077191"/>
            <a:ext cx="9135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0E0E21D8-C3FC-4571-A737-A0E321EB2138}"/>
              </a:ext>
            </a:extLst>
          </p:cNvPr>
          <p:cNvSpPr/>
          <p:nvPr/>
        </p:nvSpPr>
        <p:spPr>
          <a:xfrm>
            <a:off x="8834438" y="3910350"/>
            <a:ext cx="338137" cy="332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919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INSIDE FUNCTIONS</a:t>
            </a:r>
          </a:p>
        </p:txBody>
      </p:sp>
      <p:sp>
        <p:nvSpPr>
          <p:cNvPr id="2" name="Textfeld 1">
            <a:extLst>
              <a:ext uri="{FF2B5EF4-FFF2-40B4-BE49-F238E27FC236}">
                <a16:creationId xmlns:a16="http://schemas.microsoft.com/office/drawing/2014/main" id="{6C6B3313-1B36-442D-AE61-9A3913000EEC}"/>
              </a:ext>
            </a:extLst>
          </p:cNvPr>
          <p:cNvSpPr txBox="1"/>
          <p:nvPr/>
        </p:nvSpPr>
        <p:spPr>
          <a:xfrm>
            <a:off x="4531307" y="2247378"/>
            <a:ext cx="6185769" cy="4247317"/>
          </a:xfrm>
          <a:prstGeom prst="rect">
            <a:avLst/>
          </a:prstGeom>
          <a:noFill/>
        </p:spPr>
        <p:txBody>
          <a:bodyPr wrap="square" lIns="91440" tIns="45720" rIns="91440" bIns="45720" rtlCol="0" anchor="t">
            <a:spAutoFit/>
          </a:bodyPr>
          <a:lstStyle/>
          <a:p>
            <a:pPr marL="171450" indent="-171450">
              <a:buFont typeface="Arial"/>
              <a:buChar char="•"/>
            </a:pPr>
            <a:r>
              <a:rPr lang="de-DE" b="1" dirty="0" err="1">
                <a:latin typeface="Arial" panose="020B0604020202020204" pitchFamily="34" charset="0"/>
                <a:ea typeface="+mn-lt"/>
                <a:cs typeface="Arial" panose="020B0604020202020204" pitchFamily="34" charset="0"/>
              </a:rPr>
              <a:t>structural</a:t>
            </a:r>
            <a:r>
              <a:rPr lang="de-DE" b="1" dirty="0">
                <a:latin typeface="Arial" panose="020B0604020202020204" pitchFamily="34" charset="0"/>
                <a:ea typeface="+mn-lt"/>
                <a:cs typeface="Arial" panose="020B0604020202020204" pitchFamily="34" charset="0"/>
              </a:rPr>
              <a:t> </a:t>
            </a:r>
            <a:r>
              <a:rPr lang="de-DE" b="1" dirty="0" err="1">
                <a:latin typeface="Arial" panose="020B0604020202020204" pitchFamily="34" charset="0"/>
                <a:ea typeface="+mn-lt"/>
                <a:cs typeface="Arial" panose="020B0604020202020204" pitchFamily="34" charset="0"/>
              </a:rPr>
              <a:t>bearing</a:t>
            </a:r>
            <a:r>
              <a:rPr lang="de-DE" b="1" dirty="0">
                <a:latin typeface="Arial" panose="020B0604020202020204" pitchFamily="34" charset="0"/>
                <a:ea typeface="+mn-lt"/>
                <a:cs typeface="Arial" panose="020B0604020202020204" pitchFamily="34" charset="0"/>
              </a:rPr>
              <a:t> </a:t>
            </a:r>
            <a:r>
              <a:rPr lang="de-DE" b="1" dirty="0" err="1">
                <a:latin typeface="Arial" panose="020B0604020202020204" pitchFamily="34" charset="0"/>
                <a:ea typeface="+mn-lt"/>
                <a:cs typeface="Arial" panose="020B0604020202020204" pitchFamily="34" charset="0"/>
              </a:rPr>
              <a:t>parts</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concrete</a:t>
            </a:r>
            <a:r>
              <a:rPr lang="de-DE" dirty="0">
                <a:latin typeface="Arial" panose="020B0604020202020204" pitchFamily="34" charset="0"/>
                <a:ea typeface="+mn-lt"/>
                <a:cs typeface="Arial" panose="020B0604020202020204" pitchFamily="34" charset="0"/>
              </a:rPr>
              <a:t> and </a:t>
            </a:r>
            <a:r>
              <a:rPr lang="de-DE" dirty="0" err="1">
                <a:latin typeface="Arial" panose="020B0604020202020204" pitchFamily="34" charset="0"/>
                <a:ea typeface="+mn-lt"/>
                <a:cs typeface="Arial" panose="020B0604020202020204" pitchFamily="34" charset="0"/>
              </a:rPr>
              <a:t>reinforcement</a:t>
            </a:r>
            <a:r>
              <a:rPr lang="de-DE" dirty="0">
                <a:latin typeface="Arial" panose="020B0604020202020204" pitchFamily="34" charset="0"/>
                <a:ea typeface="+mn-lt"/>
                <a:cs typeface="Arial" panose="020B0604020202020204" pitchFamily="34" charset="0"/>
              </a:rPr>
              <a:t>)</a:t>
            </a:r>
            <a:endParaRPr lang="en-US" dirty="0">
              <a:latin typeface="Arial" panose="020B0604020202020204" pitchFamily="34" charset="0"/>
              <a:ea typeface="+mn-lt"/>
              <a:cs typeface="Arial" panose="020B0604020202020204" pitchFamily="34" charset="0"/>
            </a:endParaRPr>
          </a:p>
          <a:p>
            <a:pPr marL="171450" indent="-171450">
              <a:buFont typeface="Arial"/>
              <a:buChar char="•"/>
            </a:pPr>
            <a:endParaRPr lang="de-DE" b="1" dirty="0">
              <a:latin typeface="Arial" panose="020B0604020202020204" pitchFamily="34" charset="0"/>
              <a:ea typeface="+mn-lt"/>
              <a:cs typeface="Arial" panose="020B0604020202020204" pitchFamily="34" charset="0"/>
            </a:endParaRPr>
          </a:p>
          <a:p>
            <a:pPr marL="171450" indent="-171450">
              <a:buFont typeface="Arial"/>
              <a:buChar char="•"/>
            </a:pPr>
            <a:r>
              <a:rPr lang="de-DE" b="1" dirty="0">
                <a:latin typeface="Arial" panose="020B0604020202020204" pitchFamily="34" charset="0"/>
                <a:ea typeface="+mn-lt"/>
                <a:cs typeface="Arial" panose="020B0604020202020204" pitchFamily="34" charset="0"/>
              </a:rPr>
              <a:t>thermal </a:t>
            </a:r>
            <a:r>
              <a:rPr lang="de-DE" b="1" dirty="0" err="1">
                <a:latin typeface="Arial" panose="020B0604020202020204" pitchFamily="34" charset="0"/>
                <a:ea typeface="+mn-lt"/>
                <a:cs typeface="Arial" panose="020B0604020202020204" pitchFamily="34" charset="0"/>
              </a:rPr>
              <a:t>insulation</a:t>
            </a:r>
            <a:r>
              <a:rPr lang="de-DE" dirty="0">
                <a:latin typeface="Arial" panose="020B0604020202020204" pitchFamily="34" charset="0"/>
                <a:ea typeface="+mn-lt"/>
                <a:cs typeface="Arial" panose="020B0604020202020204" pitchFamily="34" charset="0"/>
              </a:rPr>
              <a:t> (also </a:t>
            </a:r>
            <a:r>
              <a:rPr lang="de-DE" dirty="0" err="1">
                <a:latin typeface="Arial" panose="020B0604020202020204" pitchFamily="34" charset="0"/>
                <a:ea typeface="+mn-lt"/>
                <a:cs typeface="Arial" panose="020B0604020202020204" pitchFamily="34" charset="0"/>
              </a:rPr>
              <a:t>as</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mineral</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insulation</a:t>
            </a:r>
            <a:r>
              <a:rPr lang="de-DE" dirty="0">
                <a:latin typeface="Arial" panose="020B0604020202020204" pitchFamily="34" charset="0"/>
                <a:ea typeface="+mn-lt"/>
                <a:cs typeface="Arial" panose="020B0604020202020204" pitchFamily="34" charset="0"/>
              </a:rPr>
              <a:t>)</a:t>
            </a:r>
            <a:endParaRPr lang="en-US" dirty="0">
              <a:latin typeface="Arial" panose="020B0604020202020204" pitchFamily="34" charset="0"/>
              <a:ea typeface="+mn-lt"/>
              <a:cs typeface="Arial" panose="020B0604020202020204" pitchFamily="34" charset="0"/>
            </a:endParaRPr>
          </a:p>
          <a:p>
            <a:pPr marL="171450" indent="-171450">
              <a:buFont typeface="Arial"/>
              <a:buChar char="•"/>
            </a:pPr>
            <a:endParaRPr lang="de-DE" dirty="0">
              <a:latin typeface="Arial" panose="020B0604020202020204" pitchFamily="34" charset="0"/>
              <a:ea typeface="+mn-lt"/>
              <a:cs typeface="Arial" panose="020B0604020202020204" pitchFamily="34" charset="0"/>
            </a:endParaRPr>
          </a:p>
          <a:p>
            <a:pPr marL="171450" indent="-171450">
              <a:buFont typeface="Arial"/>
              <a:buChar char="•"/>
            </a:pPr>
            <a:r>
              <a:rPr lang="de-DE" b="1" dirty="0" err="1">
                <a:latin typeface="Arial" panose="020B0604020202020204" pitchFamily="34" charset="0"/>
                <a:ea typeface="+mn-lt"/>
                <a:cs typeface="Arial" panose="020B0604020202020204" pitchFamily="34" charset="0"/>
              </a:rPr>
              <a:t>electrical</a:t>
            </a:r>
            <a:r>
              <a:rPr lang="de-DE" b="1" dirty="0">
                <a:latin typeface="Arial" panose="020B0604020202020204" pitchFamily="34" charset="0"/>
                <a:ea typeface="+mn-lt"/>
                <a:cs typeface="Arial" panose="020B0604020202020204" pitchFamily="34" charset="0"/>
              </a:rPr>
              <a:t> </a:t>
            </a:r>
            <a:r>
              <a:rPr lang="de-DE" b="1" dirty="0" err="1">
                <a:latin typeface="Arial" panose="020B0604020202020204" pitchFamily="34" charset="0"/>
                <a:ea typeface="+mn-lt"/>
                <a:cs typeface="Arial" panose="020B0604020202020204" pitchFamily="34" charset="0"/>
              </a:rPr>
              <a:t>parts</a:t>
            </a:r>
          </a:p>
          <a:p>
            <a:pPr marL="171450" indent="-171450">
              <a:buFont typeface="Arial"/>
              <a:buChar char="•"/>
            </a:pPr>
            <a:endParaRPr lang="de-DE" b="1" dirty="0">
              <a:latin typeface="Arial" panose="020B0604020202020204" pitchFamily="34" charset="0"/>
              <a:ea typeface="+mn-lt"/>
              <a:cs typeface="Arial" panose="020B0604020202020204" pitchFamily="34" charset="0"/>
            </a:endParaRPr>
          </a:p>
          <a:p>
            <a:pPr marL="171450" indent="-171450">
              <a:buFont typeface="Arial"/>
              <a:buChar char="•"/>
            </a:pPr>
            <a:r>
              <a:rPr lang="de-DE" b="1" dirty="0" err="1">
                <a:latin typeface="Arial" panose="020B0604020202020204" pitchFamily="34" charset="0"/>
                <a:ea typeface="+mn-lt"/>
                <a:cs typeface="Arial" panose="020B0604020202020204" pitchFamily="34" charset="0"/>
              </a:rPr>
              <a:t>heating</a:t>
            </a:r>
            <a:r>
              <a:rPr lang="de-DE" b="1" dirty="0">
                <a:latin typeface="Arial" panose="020B0604020202020204" pitchFamily="34" charset="0"/>
                <a:ea typeface="+mn-lt"/>
                <a:cs typeface="Arial" panose="020B0604020202020204" pitchFamily="34" charset="0"/>
              </a:rPr>
              <a:t> and </a:t>
            </a:r>
            <a:r>
              <a:rPr lang="de-DE" b="1" dirty="0" err="1">
                <a:latin typeface="Arial" panose="020B0604020202020204" pitchFamily="34" charset="0"/>
                <a:ea typeface="+mn-lt"/>
                <a:cs typeface="Arial" panose="020B0604020202020204" pitchFamily="34" charset="0"/>
              </a:rPr>
              <a:t>cooling</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as</a:t>
            </a:r>
            <a:r>
              <a:rPr lang="de-DE" dirty="0">
                <a:latin typeface="Arial" panose="020B0604020202020204" pitchFamily="34" charset="0"/>
                <a:ea typeface="+mn-lt"/>
                <a:cs typeface="Arial" panose="020B0604020202020204" pitchFamily="34" charset="0"/>
              </a:rPr>
              <a:t> a </a:t>
            </a:r>
            <a:r>
              <a:rPr lang="de-DE" dirty="0" err="1">
                <a:latin typeface="Arial" panose="020B0604020202020204" pitchFamily="34" charset="0"/>
                <a:ea typeface="+mn-lt"/>
                <a:cs typeface="Arial" panose="020B0604020202020204" pitchFamily="34" charset="0"/>
              </a:rPr>
              <a:t>rediant</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system</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with</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tubes</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integrated</a:t>
            </a:r>
            <a:r>
              <a:rPr lang="de-DE" dirty="0">
                <a:latin typeface="Arial" panose="020B0604020202020204" pitchFamily="34" charset="0"/>
                <a:ea typeface="+mn-lt"/>
                <a:cs typeface="Arial" panose="020B0604020202020204" pitchFamily="34" charset="0"/>
              </a:rPr>
              <a:t> in the </a:t>
            </a:r>
            <a:r>
              <a:rPr lang="de-DE" dirty="0" err="1">
                <a:latin typeface="Arial" panose="020B0604020202020204" pitchFamily="34" charset="0"/>
                <a:ea typeface="+mn-lt"/>
                <a:cs typeface="Arial" panose="020B0604020202020204" pitchFamily="34" charset="0"/>
              </a:rPr>
              <a:t>inner</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concrete</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shell</a:t>
            </a:r>
            <a:endParaRPr lang="de-DE" dirty="0">
              <a:latin typeface="Arial" panose="020B0604020202020204" pitchFamily="34" charset="0"/>
              <a:ea typeface="+mn-lt"/>
              <a:cs typeface="Arial" panose="020B0604020202020204" pitchFamily="34" charset="0"/>
            </a:endParaRPr>
          </a:p>
          <a:p>
            <a:pPr marL="171450" indent="-171450">
              <a:buFont typeface="Arial"/>
              <a:buChar char="•"/>
            </a:pPr>
            <a:endParaRPr lang="de-DE" dirty="0">
              <a:latin typeface="Arial" panose="020B0604020202020204" pitchFamily="34" charset="0"/>
              <a:ea typeface="+mn-lt"/>
              <a:cs typeface="Arial" panose="020B0604020202020204" pitchFamily="34" charset="0"/>
            </a:endParaRPr>
          </a:p>
          <a:p>
            <a:pPr marL="171450" indent="-171450">
              <a:buFont typeface="Arial"/>
              <a:buChar char="•"/>
            </a:pPr>
            <a:r>
              <a:rPr lang="de-DE" b="1" dirty="0">
                <a:latin typeface="Arial" panose="020B0604020202020204" pitchFamily="34" charset="0"/>
                <a:ea typeface="+mn-lt"/>
                <a:cs typeface="Arial" panose="020B0604020202020204" pitchFamily="34" charset="0"/>
              </a:rPr>
              <a:t>thermal </a:t>
            </a:r>
            <a:r>
              <a:rPr lang="de-DE" b="1" dirty="0" err="1">
                <a:latin typeface="Arial" panose="020B0604020202020204" pitchFamily="34" charset="0"/>
                <a:ea typeface="+mn-lt"/>
                <a:cs typeface="Arial" panose="020B0604020202020204" pitchFamily="34" charset="0"/>
              </a:rPr>
              <a:t>energy</a:t>
            </a:r>
            <a:r>
              <a:rPr lang="de-DE" b="1" dirty="0">
                <a:latin typeface="Arial" panose="020B0604020202020204" pitchFamily="34" charset="0"/>
                <a:ea typeface="+mn-lt"/>
                <a:cs typeface="Arial" panose="020B0604020202020204" pitchFamily="34" charset="0"/>
              </a:rPr>
              <a:t> </a:t>
            </a:r>
            <a:r>
              <a:rPr lang="de-DE" b="1" dirty="0" err="1">
                <a:latin typeface="Arial" panose="020B0604020202020204" pitchFamily="34" charset="0"/>
                <a:ea typeface="+mn-lt"/>
                <a:cs typeface="Arial" panose="020B0604020202020204" pitchFamily="34" charset="0"/>
              </a:rPr>
              <a:t>storage</a:t>
            </a:r>
            <a:r>
              <a:rPr lang="de-DE" dirty="0">
                <a:latin typeface="Arial" panose="020B0604020202020204" pitchFamily="34" charset="0"/>
                <a:ea typeface="+mn-lt"/>
                <a:cs typeface="Arial" panose="020B0604020202020204" pitchFamily="34" charset="0"/>
              </a:rPr>
              <a:t> in the </a:t>
            </a:r>
            <a:r>
              <a:rPr lang="de-DE" dirty="0" err="1">
                <a:latin typeface="Arial" panose="020B0604020202020204" pitchFamily="34" charset="0"/>
                <a:ea typeface="+mn-lt"/>
                <a:cs typeface="Arial" panose="020B0604020202020204" pitchFamily="34" charset="0"/>
              </a:rPr>
              <a:t>mass</a:t>
            </a:r>
            <a:r>
              <a:rPr lang="de-DE" dirty="0">
                <a:latin typeface="Arial" panose="020B0604020202020204" pitchFamily="34" charset="0"/>
                <a:ea typeface="+mn-lt"/>
                <a:cs typeface="Arial" panose="020B0604020202020204" pitchFamily="34" charset="0"/>
              </a:rPr>
              <a:t> </a:t>
            </a:r>
            <a:r>
              <a:rPr lang="de-DE" dirty="0" err="1">
                <a:latin typeface="Arial" panose="020B0604020202020204" pitchFamily="34" charset="0"/>
                <a:ea typeface="+mn-lt"/>
                <a:cs typeface="Arial" panose="020B0604020202020204" pitchFamily="34" charset="0"/>
              </a:rPr>
              <a:t>of</a:t>
            </a:r>
            <a:r>
              <a:rPr lang="de-DE" dirty="0">
                <a:latin typeface="Arial" panose="020B0604020202020204" pitchFamily="34" charset="0"/>
                <a:ea typeface="+mn-lt"/>
                <a:cs typeface="Arial" panose="020B0604020202020204" pitchFamily="34" charset="0"/>
              </a:rPr>
              <a:t> the </a:t>
            </a:r>
            <a:r>
              <a:rPr lang="de-DE" dirty="0" err="1">
                <a:latin typeface="Arial" panose="020B0604020202020204" pitchFamily="34" charset="0"/>
                <a:ea typeface="+mn-lt"/>
                <a:cs typeface="Arial" panose="020B0604020202020204" pitchFamily="34" charset="0"/>
              </a:rPr>
              <a:t>concrete</a:t>
            </a:r>
            <a:endParaRPr lang="de-DE" dirty="0">
              <a:latin typeface="Arial" panose="020B0604020202020204" pitchFamily="34" charset="0"/>
              <a:ea typeface="+mn-lt"/>
              <a:cs typeface="Arial" panose="020B0604020202020204" pitchFamily="34" charset="0"/>
            </a:endParaRPr>
          </a:p>
          <a:p>
            <a:pPr marL="171450" indent="-171450">
              <a:buFont typeface="Arial"/>
              <a:buChar char="•"/>
            </a:pPr>
            <a:endParaRPr lang="de-DE" dirty="0">
              <a:latin typeface="Arial" panose="020B0604020202020204" pitchFamily="34" charset="0"/>
              <a:ea typeface="+mn-lt"/>
              <a:cs typeface="Arial" panose="020B0604020202020204" pitchFamily="34" charset="0"/>
            </a:endParaRPr>
          </a:p>
          <a:p>
            <a:pPr marL="171450" indent="-171450">
              <a:buFont typeface="Arial"/>
              <a:buChar char="•"/>
            </a:pPr>
            <a:r>
              <a:rPr lang="de-DE" b="1" dirty="0" err="1">
                <a:latin typeface="Arial" panose="020B0604020202020204" pitchFamily="34" charset="0"/>
                <a:ea typeface="+mn-lt"/>
                <a:cs typeface="Arial" panose="020B0604020202020204" pitchFamily="34" charset="0"/>
              </a:rPr>
              <a:t>acoustic</a:t>
            </a:r>
            <a:r>
              <a:rPr lang="de-DE" b="1" dirty="0">
                <a:latin typeface="Arial" panose="020B0604020202020204" pitchFamily="34" charset="0"/>
                <a:ea typeface="+mn-lt"/>
                <a:cs typeface="Arial" panose="020B0604020202020204" pitchFamily="34" charset="0"/>
              </a:rPr>
              <a:t> </a:t>
            </a:r>
            <a:r>
              <a:rPr lang="de-DE" b="1" dirty="0" err="1">
                <a:latin typeface="Arial" panose="020B0604020202020204" pitchFamily="34" charset="0"/>
                <a:ea typeface="+mn-lt"/>
                <a:cs typeface="Arial" panose="020B0604020202020204" pitchFamily="34" charset="0"/>
              </a:rPr>
              <a:t>insulation</a:t>
            </a:r>
          </a:p>
          <a:p>
            <a:pPr marL="171450" indent="-171450">
              <a:buFont typeface="Arial"/>
              <a:buChar char="•"/>
            </a:pPr>
            <a:endParaRPr lang="de-DE" dirty="0">
              <a:latin typeface="Arial" panose="020B0604020202020204" pitchFamily="34" charset="0"/>
              <a:ea typeface="+mn-lt"/>
              <a:cs typeface="Arial" panose="020B0604020202020204" pitchFamily="34" charset="0"/>
            </a:endParaRPr>
          </a:p>
          <a:p>
            <a:pPr marL="171450" indent="-171450">
              <a:buFont typeface="Arial"/>
              <a:buChar char="•"/>
            </a:pPr>
            <a:r>
              <a:rPr lang="de-DE" b="1" dirty="0">
                <a:latin typeface="Arial" panose="020B0604020202020204" pitchFamily="34" charset="0"/>
                <a:ea typeface="+mn-lt"/>
                <a:cs typeface="Arial" panose="020B0604020202020204" pitchFamily="34" charset="0"/>
              </a:rPr>
              <a:t>external finish and a visible </a:t>
            </a:r>
            <a:r>
              <a:rPr lang="de-DE" b="1" dirty="0" err="1">
                <a:latin typeface="Arial" panose="020B0604020202020204" pitchFamily="34" charset="0"/>
                <a:ea typeface="+mn-lt"/>
                <a:cs typeface="Arial" panose="020B0604020202020204" pitchFamily="34" charset="0"/>
              </a:rPr>
              <a:t>facade</a:t>
            </a:r>
            <a:endParaRPr lang="de-DE" b="1" dirty="0">
              <a:latin typeface="Arial" panose="020B0604020202020204" pitchFamily="34" charset="0"/>
              <a:ea typeface="+mn-lt"/>
              <a:cs typeface="Arial" panose="020B0604020202020204" pitchFamily="34" charset="0"/>
            </a:endParaRPr>
          </a:p>
          <a:p>
            <a:endParaRPr lang="de-DE" dirty="0">
              <a:cs typeface="Calibri"/>
            </a:endParaRPr>
          </a:p>
        </p:txBody>
      </p:sp>
      <p:pic>
        <p:nvPicPr>
          <p:cNvPr id="4" name="Grafik 3" descr="Ein Bild, das Text, Baumaterial, Stein enthält.&#10;&#10;Automatisch generierte Beschreibung">
            <a:extLst>
              <a:ext uri="{FF2B5EF4-FFF2-40B4-BE49-F238E27FC236}">
                <a16:creationId xmlns:a16="http://schemas.microsoft.com/office/drawing/2014/main" id="{95F41F61-2714-42FD-8DC8-5AF17564B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353" y="1001834"/>
            <a:ext cx="3611105" cy="5106511"/>
          </a:xfrm>
          <a:prstGeom prst="rect">
            <a:avLst/>
          </a:prstGeom>
        </p:spPr>
      </p:pic>
    </p:spTree>
    <p:extLst>
      <p:ext uri="{BB962C8B-B14F-4D97-AF65-F5344CB8AC3E}">
        <p14:creationId xmlns:p14="http://schemas.microsoft.com/office/powerpoint/2010/main" val="135925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cs typeface="Calibri"/>
              </a:rPr>
              <a:t>MODEL TO FABRICATION </a:t>
            </a:r>
          </a:p>
        </p:txBody>
      </p:sp>
      <p:pic>
        <p:nvPicPr>
          <p:cNvPr id="3" name="Grafik 4">
            <a:extLst>
              <a:ext uri="{FF2B5EF4-FFF2-40B4-BE49-F238E27FC236}">
                <a16:creationId xmlns:a16="http://schemas.microsoft.com/office/drawing/2014/main" id="{304C42BC-0223-805E-C0C4-8A942B1426B5}"/>
              </a:ext>
            </a:extLst>
          </p:cNvPr>
          <p:cNvPicPr>
            <a:picLocks noChangeAspect="1"/>
          </p:cNvPicPr>
          <p:nvPr/>
        </p:nvPicPr>
        <p:blipFill>
          <a:blip r:embed="rId5"/>
          <a:stretch>
            <a:fillRect/>
          </a:stretch>
        </p:blipFill>
        <p:spPr>
          <a:xfrm>
            <a:off x="1272648" y="1486729"/>
            <a:ext cx="9646703" cy="4908717"/>
          </a:xfrm>
          <a:prstGeom prst="rect">
            <a:avLst/>
          </a:prstGeom>
        </p:spPr>
      </p:pic>
    </p:spTree>
    <p:extLst>
      <p:ext uri="{BB962C8B-B14F-4D97-AF65-F5344CB8AC3E}">
        <p14:creationId xmlns:p14="http://schemas.microsoft.com/office/powerpoint/2010/main" val="2877309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6">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cs typeface="Calibri"/>
              </a:rPr>
              <a:t>MODEL TO FABRICATION </a:t>
            </a:r>
          </a:p>
        </p:txBody>
      </p:sp>
      <p:pic>
        <p:nvPicPr>
          <p:cNvPr id="2" name="Video 3D Brille_dear Studio">
            <a:hlinkClick r:id="" action="ppaction://media"/>
            <a:extLst>
              <a:ext uri="{FF2B5EF4-FFF2-40B4-BE49-F238E27FC236}">
                <a16:creationId xmlns:a16="http://schemas.microsoft.com/office/drawing/2014/main" id="{D9B2C9C0-7A54-4C5F-98E1-F5B17AA545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82537" y="1512374"/>
            <a:ext cx="9239002" cy="4655949"/>
          </a:xfrm>
          <a:prstGeom prst="rect">
            <a:avLst/>
          </a:prstGeom>
        </p:spPr>
      </p:pic>
    </p:spTree>
    <p:extLst>
      <p:ext uri="{BB962C8B-B14F-4D97-AF65-F5344CB8AC3E}">
        <p14:creationId xmlns:p14="http://schemas.microsoft.com/office/powerpoint/2010/main" val="17768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rPr>
              <a:t>AUTOMATED PRODUTION </a:t>
            </a:r>
          </a:p>
        </p:txBody>
      </p:sp>
      <p:pic>
        <p:nvPicPr>
          <p:cNvPr id="3" name="Grafik 2" descr="Ein Bild, das Zug, drinnen, Bahnhof, Plattform enthält.&#10;&#10;Automatisch generierte Beschreibung">
            <a:extLst>
              <a:ext uri="{FF2B5EF4-FFF2-40B4-BE49-F238E27FC236}">
                <a16:creationId xmlns:a16="http://schemas.microsoft.com/office/drawing/2014/main" id="{89025DB8-732A-4A94-A83B-8008BA666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627" y="1691671"/>
            <a:ext cx="5190411" cy="3600000"/>
          </a:xfrm>
          <a:prstGeom prst="rect">
            <a:avLst/>
          </a:prstGeom>
        </p:spPr>
      </p:pic>
      <p:pic>
        <p:nvPicPr>
          <p:cNvPr id="7" name="Grafik 6">
            <a:extLst>
              <a:ext uri="{FF2B5EF4-FFF2-40B4-BE49-F238E27FC236}">
                <a16:creationId xmlns:a16="http://schemas.microsoft.com/office/drawing/2014/main" id="{9EEFE20D-F0E2-4561-B35D-1199C77F0765}"/>
              </a:ext>
            </a:extLst>
          </p:cNvPr>
          <p:cNvPicPr>
            <a:picLocks noChangeAspect="1"/>
          </p:cNvPicPr>
          <p:nvPr/>
        </p:nvPicPr>
        <p:blipFill rotWithShape="1">
          <a:blip r:embed="rId6"/>
          <a:srcRect l="8144" r="4357"/>
          <a:stretch/>
        </p:blipFill>
        <p:spPr>
          <a:xfrm>
            <a:off x="6096000" y="1691671"/>
            <a:ext cx="5354665" cy="3600000"/>
          </a:xfrm>
          <a:prstGeom prst="rect">
            <a:avLst/>
          </a:prstGeom>
        </p:spPr>
      </p:pic>
    </p:spTree>
    <p:extLst>
      <p:ext uri="{BB962C8B-B14F-4D97-AF65-F5344CB8AC3E}">
        <p14:creationId xmlns:p14="http://schemas.microsoft.com/office/powerpoint/2010/main" val="42076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F9732F99-2999-42C5-8DDA-C4B3857BCA75}"/>
              </a:ext>
            </a:extLst>
          </p:cNvPr>
          <p:cNvPicPr>
            <a:picLocks noChangeAspect="1"/>
          </p:cNvPicPr>
          <p:nvPr/>
        </p:nvPicPr>
        <p:blipFill>
          <a:blip r:embed="rId3"/>
          <a:stretch>
            <a:fillRect/>
          </a:stretch>
        </p:blipFill>
        <p:spPr>
          <a:xfrm>
            <a:off x="1346979" y="1235390"/>
            <a:ext cx="6845902" cy="5400000"/>
          </a:xfrm>
          <a:prstGeom prst="rect">
            <a:avLst/>
          </a:prstGeom>
        </p:spPr>
      </p:pic>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5">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6491169" cy="646331"/>
          </a:xfrm>
          <a:prstGeom prst="rect">
            <a:avLst/>
          </a:prstGeom>
          <a:noFill/>
        </p:spPr>
        <p:txBody>
          <a:bodyPr wrap="square" lIns="91440" tIns="45720" rIns="91440" bIns="45720" rtlCol="0" anchor="t">
            <a:spAutoFit/>
          </a:bodyPr>
          <a:lstStyle/>
          <a:p>
            <a:r>
              <a:rPr lang="en-US" sz="3600" dirty="0">
                <a:solidFill>
                  <a:srgbClr val="77A191"/>
                </a:solidFill>
                <a:cs typeface="Calibri"/>
              </a:rPr>
              <a:t>C</a:t>
            </a:r>
            <a:r>
              <a:rPr lang="en-US" sz="3600" dirty="0">
                <a:solidFill>
                  <a:srgbClr val="77A191"/>
                </a:solidFill>
              </a:rPr>
              <a:t>ON</a:t>
            </a:r>
            <a:r>
              <a:rPr lang="en-US" sz="3600" dirty="0">
                <a:solidFill>
                  <a:srgbClr val="77A191"/>
                </a:solidFill>
                <a:cs typeface="Calibri"/>
              </a:rPr>
              <a:t>STRUCTION SITE</a:t>
            </a:r>
          </a:p>
        </p:txBody>
      </p:sp>
      <p:pic>
        <p:nvPicPr>
          <p:cNvPr id="13" name="Grafik 12">
            <a:extLst>
              <a:ext uri="{FF2B5EF4-FFF2-40B4-BE49-F238E27FC236}">
                <a16:creationId xmlns:a16="http://schemas.microsoft.com/office/drawing/2014/main" id="{C2281FEB-A2C4-4466-B00E-385095D74A95}"/>
              </a:ext>
            </a:extLst>
          </p:cNvPr>
          <p:cNvPicPr>
            <a:picLocks noChangeAspect="1"/>
          </p:cNvPicPr>
          <p:nvPr/>
        </p:nvPicPr>
        <p:blipFill>
          <a:blip r:embed="rId6"/>
          <a:stretch>
            <a:fillRect/>
          </a:stretch>
        </p:blipFill>
        <p:spPr>
          <a:xfrm>
            <a:off x="1346979" y="1235390"/>
            <a:ext cx="7561094" cy="5400000"/>
          </a:xfrm>
          <a:prstGeom prst="rect">
            <a:avLst/>
          </a:prstGeom>
        </p:spPr>
      </p:pic>
      <p:pic>
        <p:nvPicPr>
          <p:cNvPr id="15" name="Grafik 14">
            <a:extLst>
              <a:ext uri="{FF2B5EF4-FFF2-40B4-BE49-F238E27FC236}">
                <a16:creationId xmlns:a16="http://schemas.microsoft.com/office/drawing/2014/main" id="{0B5AC33B-D579-4CB8-9BD2-972E5098F515}"/>
              </a:ext>
            </a:extLst>
          </p:cNvPr>
          <p:cNvPicPr>
            <a:picLocks noChangeAspect="1"/>
          </p:cNvPicPr>
          <p:nvPr/>
        </p:nvPicPr>
        <p:blipFill>
          <a:blip r:embed="rId7"/>
          <a:stretch>
            <a:fillRect/>
          </a:stretch>
        </p:blipFill>
        <p:spPr>
          <a:xfrm>
            <a:off x="1346979" y="1235390"/>
            <a:ext cx="7561094" cy="5400000"/>
          </a:xfrm>
          <a:prstGeom prst="rect">
            <a:avLst/>
          </a:prstGeom>
        </p:spPr>
      </p:pic>
      <p:pic>
        <p:nvPicPr>
          <p:cNvPr id="7" name="Grafik 6">
            <a:extLst>
              <a:ext uri="{FF2B5EF4-FFF2-40B4-BE49-F238E27FC236}">
                <a16:creationId xmlns:a16="http://schemas.microsoft.com/office/drawing/2014/main" id="{A402421B-66BA-4522-8B87-B57D4F8D9072}"/>
              </a:ext>
            </a:extLst>
          </p:cNvPr>
          <p:cNvPicPr>
            <a:picLocks noChangeAspect="1"/>
          </p:cNvPicPr>
          <p:nvPr/>
        </p:nvPicPr>
        <p:blipFill>
          <a:blip r:embed="rId8"/>
          <a:stretch>
            <a:fillRect/>
          </a:stretch>
        </p:blipFill>
        <p:spPr>
          <a:xfrm>
            <a:off x="1346979" y="1235390"/>
            <a:ext cx="7561094" cy="5400000"/>
          </a:xfrm>
          <a:prstGeom prst="rect">
            <a:avLst/>
          </a:prstGeom>
        </p:spPr>
      </p:pic>
    </p:spTree>
    <p:extLst>
      <p:ext uri="{BB962C8B-B14F-4D97-AF65-F5344CB8AC3E}">
        <p14:creationId xmlns:p14="http://schemas.microsoft.com/office/powerpoint/2010/main" val="11157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logo">
            <a:extLst>
              <a:ext uri="{FF2B5EF4-FFF2-40B4-BE49-F238E27FC236}">
                <a16:creationId xmlns:a16="http://schemas.microsoft.com/office/drawing/2014/main" id="{A0E120BF-B663-493A-817F-D68434216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576" y="280480"/>
            <a:ext cx="1695542" cy="381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10;&#10;Description automatically generated">
            <a:extLst>
              <a:ext uri="{FF2B5EF4-FFF2-40B4-BE49-F238E27FC236}">
                <a16:creationId xmlns:a16="http://schemas.microsoft.com/office/drawing/2014/main" id="{4AF6EF1B-F339-45C6-8E23-EBECFD66D096}"/>
              </a:ext>
            </a:extLst>
          </p:cNvPr>
          <p:cNvPicPr>
            <a:picLocks noChangeAspect="1"/>
          </p:cNvPicPr>
          <p:nvPr/>
        </p:nvPicPr>
        <p:blipFill rotWithShape="1">
          <a:blip r:embed="rId4">
            <a:extLst>
              <a:ext uri="{28A0092B-C50C-407E-A947-70E740481C1C}">
                <a14:useLocalDpi xmlns:a14="http://schemas.microsoft.com/office/drawing/2010/main" val="0"/>
              </a:ext>
            </a:extLst>
          </a:blip>
          <a:srcRect l="5804" r="4232" b="13550"/>
          <a:stretch/>
        </p:blipFill>
        <p:spPr>
          <a:xfrm>
            <a:off x="106875" y="0"/>
            <a:ext cx="980766" cy="942459"/>
          </a:xfrm>
          <a:prstGeom prst="rect">
            <a:avLst/>
          </a:prstGeom>
        </p:spPr>
      </p:pic>
      <p:sp>
        <p:nvSpPr>
          <p:cNvPr id="10" name="Rettangolo con angoli arrotondati 9">
            <a:extLst>
              <a:ext uri="{FF2B5EF4-FFF2-40B4-BE49-F238E27FC236}">
                <a16:creationId xmlns:a16="http://schemas.microsoft.com/office/drawing/2014/main" id="{5BF3DDF7-2DE4-44D7-AD4C-199DA98C99A5}"/>
              </a:ext>
            </a:extLst>
          </p:cNvPr>
          <p:cNvSpPr/>
          <p:nvPr/>
        </p:nvSpPr>
        <p:spPr>
          <a:xfrm>
            <a:off x="1282537" y="106876"/>
            <a:ext cx="9239002" cy="736272"/>
          </a:xfrm>
          <a:prstGeom prst="round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TextBox 5">
            <a:extLst>
              <a:ext uri="{FF2B5EF4-FFF2-40B4-BE49-F238E27FC236}">
                <a16:creationId xmlns:a16="http://schemas.microsoft.com/office/drawing/2014/main" id="{82C155B2-751F-49BB-A02D-80D69EF52DD3}"/>
              </a:ext>
            </a:extLst>
          </p:cNvPr>
          <p:cNvSpPr txBox="1"/>
          <p:nvPr/>
        </p:nvSpPr>
        <p:spPr>
          <a:xfrm>
            <a:off x="1429673" y="166251"/>
            <a:ext cx="9239002" cy="646331"/>
          </a:xfrm>
          <a:prstGeom prst="rect">
            <a:avLst/>
          </a:prstGeom>
          <a:noFill/>
        </p:spPr>
        <p:txBody>
          <a:bodyPr wrap="square" lIns="91440" tIns="45720" rIns="91440" bIns="45720" rtlCol="0" anchor="t">
            <a:spAutoFit/>
          </a:bodyPr>
          <a:lstStyle/>
          <a:p>
            <a:r>
              <a:rPr lang="de-DE" sz="3600" dirty="0">
                <a:solidFill>
                  <a:srgbClr val="77A191"/>
                </a:solidFill>
              </a:rPr>
              <a:t>COMPARED BUILDING METHODS</a:t>
            </a:r>
          </a:p>
        </p:txBody>
      </p:sp>
      <p:pic>
        <p:nvPicPr>
          <p:cNvPr id="6" name="Grafik 5">
            <a:extLst>
              <a:ext uri="{FF2B5EF4-FFF2-40B4-BE49-F238E27FC236}">
                <a16:creationId xmlns:a16="http://schemas.microsoft.com/office/drawing/2014/main" id="{0ECDCBDC-86AE-4911-A43C-4B361BDBFFB5}"/>
              </a:ext>
            </a:extLst>
          </p:cNvPr>
          <p:cNvPicPr>
            <a:picLocks noChangeAspect="1"/>
          </p:cNvPicPr>
          <p:nvPr/>
        </p:nvPicPr>
        <p:blipFill>
          <a:blip r:embed="rId5"/>
          <a:stretch>
            <a:fillRect/>
          </a:stretch>
        </p:blipFill>
        <p:spPr>
          <a:xfrm>
            <a:off x="0" y="1554739"/>
            <a:ext cx="12192000" cy="3748522"/>
          </a:xfrm>
          <a:prstGeom prst="rect">
            <a:avLst/>
          </a:prstGeom>
        </p:spPr>
      </p:pic>
      <p:sp>
        <p:nvSpPr>
          <p:cNvPr id="13" name="Textfeld 12">
            <a:extLst>
              <a:ext uri="{FF2B5EF4-FFF2-40B4-BE49-F238E27FC236}">
                <a16:creationId xmlns:a16="http://schemas.microsoft.com/office/drawing/2014/main" id="{2C96130A-F90B-4F43-9625-F7795CBA1FD9}"/>
              </a:ext>
            </a:extLst>
          </p:cNvPr>
          <p:cNvSpPr txBox="1"/>
          <p:nvPr/>
        </p:nvSpPr>
        <p:spPr>
          <a:xfrm>
            <a:off x="7958379" y="2371242"/>
            <a:ext cx="3164891" cy="338554"/>
          </a:xfrm>
          <a:prstGeom prst="rect">
            <a:avLst/>
          </a:prstGeom>
          <a:solidFill>
            <a:schemeClr val="bg1"/>
          </a:solidFill>
        </p:spPr>
        <p:txBody>
          <a:bodyPr wrap="square" rtlCol="0">
            <a:spAutoFit/>
          </a:bodyPr>
          <a:lstStyle/>
          <a:p>
            <a:r>
              <a:rPr lang="de-DE" sz="1600" dirty="0">
                <a:solidFill>
                  <a:schemeClr val="accent5">
                    <a:lumMod val="75000"/>
                  </a:schemeClr>
                </a:solidFill>
                <a:latin typeface="Arial" panose="020B0604020202020204" pitchFamily="34" charset="0"/>
                <a:cs typeface="Arial" panose="020B0604020202020204" pitchFamily="34" charset="0"/>
              </a:rPr>
              <a:t>- 40 % </a:t>
            </a:r>
            <a:r>
              <a:rPr lang="de-DE" sz="1600" dirty="0" err="1">
                <a:solidFill>
                  <a:schemeClr val="accent5">
                    <a:lumMod val="75000"/>
                  </a:schemeClr>
                </a:solidFill>
                <a:latin typeface="Arial" panose="020B0604020202020204" pitchFamily="34" charset="0"/>
                <a:cs typeface="Arial" panose="020B0604020202020204" pitchFamily="34" charset="0"/>
              </a:rPr>
              <a:t>construction</a:t>
            </a:r>
            <a:r>
              <a:rPr lang="de-DE" sz="1600" dirty="0">
                <a:solidFill>
                  <a:schemeClr val="accent5">
                    <a:lumMod val="75000"/>
                  </a:schemeClr>
                </a:solidFill>
                <a:latin typeface="Arial" panose="020B0604020202020204" pitchFamily="34" charset="0"/>
                <a:cs typeface="Arial" panose="020B0604020202020204" pitchFamily="34" charset="0"/>
              </a:rPr>
              <a:t> time </a:t>
            </a:r>
          </a:p>
        </p:txBody>
      </p:sp>
      <p:sp>
        <p:nvSpPr>
          <p:cNvPr id="14" name="Textfeld 13">
            <a:extLst>
              <a:ext uri="{FF2B5EF4-FFF2-40B4-BE49-F238E27FC236}">
                <a16:creationId xmlns:a16="http://schemas.microsoft.com/office/drawing/2014/main" id="{91B2003B-D886-4DB7-A7EC-242FCCCBAC63}"/>
              </a:ext>
            </a:extLst>
          </p:cNvPr>
          <p:cNvSpPr txBox="1"/>
          <p:nvPr/>
        </p:nvSpPr>
        <p:spPr>
          <a:xfrm>
            <a:off x="7958380" y="2711407"/>
            <a:ext cx="4233620" cy="338554"/>
          </a:xfrm>
          <a:prstGeom prst="rect">
            <a:avLst/>
          </a:prstGeom>
          <a:solidFill>
            <a:schemeClr val="bg1"/>
          </a:solidFill>
        </p:spPr>
        <p:txBody>
          <a:bodyPr wrap="square" rtlCol="0">
            <a:spAutoFit/>
          </a:bodyPr>
          <a:lstStyle/>
          <a:p>
            <a:r>
              <a:rPr lang="de-DE" sz="1600" dirty="0">
                <a:solidFill>
                  <a:schemeClr val="accent5">
                    <a:lumMod val="75000"/>
                  </a:schemeClr>
                </a:solidFill>
                <a:latin typeface="Arial" panose="020B0604020202020204" pitchFamily="34" charset="0"/>
                <a:cs typeface="Arial" panose="020B0604020202020204" pitchFamily="34" charset="0"/>
              </a:rPr>
              <a:t>- 60 % fewer workers on the costruction site</a:t>
            </a:r>
          </a:p>
        </p:txBody>
      </p:sp>
    </p:spTree>
    <p:extLst>
      <p:ext uri="{BB962C8B-B14F-4D97-AF65-F5344CB8AC3E}">
        <p14:creationId xmlns:p14="http://schemas.microsoft.com/office/powerpoint/2010/main" val="202669360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45324045454341AFA1ED4DBDAB8B58" ma:contentTypeVersion="15" ma:contentTypeDescription="Create a new document." ma:contentTypeScope="" ma:versionID="0f68af4ae8e4133d42f3d3e8052fa271">
  <xsd:schema xmlns:xsd="http://www.w3.org/2001/XMLSchema" xmlns:xs="http://www.w3.org/2001/XMLSchema" xmlns:p="http://schemas.microsoft.com/office/2006/metadata/properties" xmlns:ns2="9d827b77-2124-4235-adc1-14338fcf88aa" xmlns:ns3="5b4d1290-6226-4b67-b3ca-2b2800127f26" targetNamespace="http://schemas.microsoft.com/office/2006/metadata/properties" ma:root="true" ma:fieldsID="7f81fdf23a014deb5b62fc7a05ef9eb7" ns2:_="" ns3:_="">
    <xsd:import namespace="9d827b77-2124-4235-adc1-14338fcf88aa"/>
    <xsd:import namespace="5b4d1290-6226-4b67-b3ca-2b2800127f2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27b77-2124-4235-adc1-14338fcf8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edd1c77-ecac-4adc-8928-a4b79cad4f0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4d1290-6226-4b67-b3ca-2b2800127f2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e87bc3e-a969-4b23-a7fe-a32ce61660e9}" ma:internalName="TaxCatchAll" ma:showField="CatchAllData" ma:web="5b4d1290-6226-4b67-b3ca-2b2800127f2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8A4B8A-36F1-4F85-8B68-FAF3692D1796}"/>
</file>

<file path=customXml/itemProps2.xml><?xml version="1.0" encoding="utf-8"?>
<ds:datastoreItem xmlns:ds="http://schemas.openxmlformats.org/officeDocument/2006/customXml" ds:itemID="{4CD141FD-DF7E-40E2-B9A2-482E1910AE8D}"/>
</file>

<file path=docProps/app.xml><?xml version="1.0" encoding="utf-8"?>
<Properties xmlns="http://schemas.openxmlformats.org/officeDocument/2006/extended-properties" xmlns:vt="http://schemas.openxmlformats.org/officeDocument/2006/docPropsVTypes">
  <Template>Office Theme</Template>
  <TotalTime>0</TotalTime>
  <Words>2001</Words>
  <Application>Microsoft Office PowerPoint</Application>
  <PresentationFormat>Breitbild</PresentationFormat>
  <Paragraphs>248</Paragraphs>
  <Slides>25</Slides>
  <Notes>24</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25</vt:i4>
      </vt:variant>
    </vt:vector>
  </HeadingPairs>
  <TitlesOfParts>
    <vt:vector size="32" baseType="lpstr">
      <vt:lpstr>Arial</vt:lpstr>
      <vt:lpstr>Arial Black</vt:lpstr>
      <vt:lpstr>Calibri</vt:lpstr>
      <vt:lpstr>Calibri Light</vt:lpstr>
      <vt:lpstr>Suisse Int l</vt:lpstr>
      <vt:lpstr>Times New Roman</vt:lpstr>
      <vt:lpstr>Tema di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Mazzucchelli</dc:creator>
  <cp:lastModifiedBy>Pichler Carmen</cp:lastModifiedBy>
  <cp:revision>350</cp:revision>
  <cp:lastPrinted>2022-12-14T15:42:43Z</cp:lastPrinted>
  <dcterms:created xsi:type="dcterms:W3CDTF">2022-10-15T14:54:08Z</dcterms:created>
  <dcterms:modified xsi:type="dcterms:W3CDTF">2022-12-15T10:12:06Z</dcterms:modified>
</cp:coreProperties>
</file>