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ink/ink1.xml" ContentType="application/inkml+xml"/>
  <Override PartName="/ppt/ink/ink2.xml" ContentType="application/inkml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62" r:id="rId3"/>
    <p:sldId id="308" r:id="rId4"/>
    <p:sldId id="264" r:id="rId5"/>
    <p:sldId id="265" r:id="rId6"/>
    <p:sldId id="266" r:id="rId7"/>
    <p:sldId id="267" r:id="rId8"/>
    <p:sldId id="294" r:id="rId9"/>
    <p:sldId id="269" r:id="rId10"/>
    <p:sldId id="299" r:id="rId11"/>
    <p:sldId id="277" r:id="rId12"/>
    <p:sldId id="295" r:id="rId13"/>
    <p:sldId id="274" r:id="rId14"/>
    <p:sldId id="270" r:id="rId15"/>
    <p:sldId id="311" r:id="rId16"/>
    <p:sldId id="271" r:id="rId17"/>
    <p:sldId id="281" r:id="rId18"/>
    <p:sldId id="272" r:id="rId19"/>
    <p:sldId id="278" r:id="rId20"/>
    <p:sldId id="276" r:id="rId21"/>
    <p:sldId id="302" r:id="rId22"/>
    <p:sldId id="319" r:id="rId23"/>
    <p:sldId id="320" r:id="rId24"/>
    <p:sldId id="318" r:id="rId25"/>
    <p:sldId id="314" r:id="rId26"/>
    <p:sldId id="301" r:id="rId27"/>
    <p:sldId id="303" r:id="rId28"/>
    <p:sldId id="297" r:id="rId29"/>
    <p:sldId id="305" r:id="rId30"/>
    <p:sldId id="304" r:id="rId31"/>
    <p:sldId id="298" r:id="rId32"/>
    <p:sldId id="306" r:id="rId33"/>
    <p:sldId id="293" r:id="rId34"/>
    <p:sldId id="292" r:id="rId35"/>
    <p:sldId id="287" r:id="rId36"/>
    <p:sldId id="288" r:id="rId37"/>
    <p:sldId id="317" r:id="rId38"/>
    <p:sldId id="291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52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orient="horz" pos="4278" userDrawn="1">
          <p15:clr>
            <a:srgbClr val="A4A3A4"/>
          </p15:clr>
        </p15:guide>
        <p15:guide id="6" pos="3001" userDrawn="1">
          <p15:clr>
            <a:srgbClr val="A4A3A4"/>
          </p15:clr>
        </p15:guide>
        <p15:guide id="7" pos="28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4178"/>
        <p:guide pos="52"/>
        <p:guide pos="189"/>
        <p:guide orient="horz" pos="618"/>
        <p:guide orient="horz" pos="4278"/>
        <p:guide pos="3001"/>
        <p:guide pos="28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5F7205-6B1C-4E83-AF1B-F2E1CE315520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AA778C4-814E-42C7-8CB4-DF92610B6ABB}">
      <dgm:prSet phldrT="[Testo]"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r>
            <a:rPr lang="it-IT" sz="1400" dirty="0"/>
            <a:t>1 </a:t>
          </a:r>
          <a:r>
            <a:rPr lang="it-IT" sz="1400" dirty="0" err="1"/>
            <a:t>define</a:t>
          </a:r>
          <a:r>
            <a:rPr lang="it-IT" sz="1400" dirty="0"/>
            <a:t> </a:t>
          </a:r>
          <a:r>
            <a:rPr lang="it-IT" sz="1400" b="1" dirty="0" err="1"/>
            <a:t>pupose</a:t>
          </a:r>
          <a:r>
            <a:rPr lang="it-IT" sz="1400" dirty="0"/>
            <a:t> of </a:t>
          </a:r>
          <a:r>
            <a:rPr lang="it-IT" sz="1400" dirty="0" err="1"/>
            <a:t>response</a:t>
          </a:r>
          <a:endParaRPr lang="it-IT" sz="1400" dirty="0"/>
        </a:p>
      </dgm:t>
    </dgm:pt>
    <dgm:pt modelId="{9B68A7E8-3C14-4283-AF5E-5A47B3BCE760}" type="parTrans" cxnId="{A4133E94-B9AE-4624-B067-9B9CB995935D}">
      <dgm:prSet/>
      <dgm:spPr/>
      <dgm:t>
        <a:bodyPr/>
        <a:lstStyle/>
        <a:p>
          <a:endParaRPr lang="it-IT"/>
        </a:p>
      </dgm:t>
    </dgm:pt>
    <dgm:pt modelId="{C0862AF0-9D60-41E4-B69F-09FFF60A1F2F}" type="sibTrans" cxnId="{A4133E94-B9AE-4624-B067-9B9CB995935D}">
      <dgm:prSet/>
      <dgm:spPr/>
      <dgm:t>
        <a:bodyPr/>
        <a:lstStyle/>
        <a:p>
          <a:endParaRPr lang="it-IT"/>
        </a:p>
      </dgm:t>
    </dgm:pt>
    <dgm:pt modelId="{B947FF41-3177-4420-9979-B1CDBED56D17}">
      <dgm:prSet phldrT="[Testo]"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r>
            <a:rPr lang="it-IT" sz="1400" dirty="0"/>
            <a:t>2 </a:t>
          </a:r>
          <a:r>
            <a:rPr lang="it-IT" sz="1400" dirty="0" err="1"/>
            <a:t>identify</a:t>
          </a:r>
          <a:r>
            <a:rPr lang="it-IT" sz="1400" dirty="0"/>
            <a:t> </a:t>
          </a:r>
          <a:r>
            <a:rPr lang="it-IT" sz="1400" b="1" dirty="0"/>
            <a:t>scale and inter-</a:t>
          </a:r>
          <a:r>
            <a:rPr lang="it-IT" sz="1400" b="1" dirty="0" err="1"/>
            <a:t>dependency</a:t>
          </a:r>
          <a:r>
            <a:rPr lang="it-IT" sz="1400" b="1" dirty="0"/>
            <a:t> </a:t>
          </a:r>
        </a:p>
      </dgm:t>
    </dgm:pt>
    <dgm:pt modelId="{064044EF-8E6C-4D7D-B02D-7CCFA60058E4}" type="parTrans" cxnId="{FE5BB6A5-B6C2-40D4-97DD-83E117E1A66A}">
      <dgm:prSet/>
      <dgm:spPr/>
      <dgm:t>
        <a:bodyPr/>
        <a:lstStyle/>
        <a:p>
          <a:endParaRPr lang="it-IT"/>
        </a:p>
      </dgm:t>
    </dgm:pt>
    <dgm:pt modelId="{10DE3221-F86A-43B1-8126-FBCA78DAC14C}" type="sibTrans" cxnId="{FE5BB6A5-B6C2-40D4-97DD-83E117E1A66A}">
      <dgm:prSet/>
      <dgm:spPr/>
      <dgm:t>
        <a:bodyPr/>
        <a:lstStyle/>
        <a:p>
          <a:endParaRPr lang="it-IT"/>
        </a:p>
      </dgm:t>
    </dgm:pt>
    <dgm:pt modelId="{08E6F423-B24F-460F-B3D9-03C19EE63F83}">
      <dgm:prSet phldrT="[Testo]"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r>
            <a:rPr lang="it-IT" sz="1400" dirty="0"/>
            <a:t>3 </a:t>
          </a:r>
          <a:r>
            <a:rPr lang="it-IT" sz="1400" dirty="0" err="1"/>
            <a:t>Identify</a:t>
          </a:r>
          <a:r>
            <a:rPr lang="it-IT" sz="1400" dirty="0"/>
            <a:t> </a:t>
          </a:r>
          <a:r>
            <a:rPr lang="it-IT" sz="1400" b="1" dirty="0" err="1"/>
            <a:t>functionality</a:t>
          </a:r>
          <a:endParaRPr lang="it-IT" sz="1400" b="1" dirty="0"/>
        </a:p>
      </dgm:t>
    </dgm:pt>
    <dgm:pt modelId="{F3457249-155A-4AA8-9190-5403CED1801F}" type="parTrans" cxnId="{5F8F62ED-1492-40AB-B9EF-2688AD996E18}">
      <dgm:prSet/>
      <dgm:spPr/>
      <dgm:t>
        <a:bodyPr/>
        <a:lstStyle/>
        <a:p>
          <a:endParaRPr lang="it-IT"/>
        </a:p>
      </dgm:t>
    </dgm:pt>
    <dgm:pt modelId="{8AA349E3-35FB-4AB6-A375-6416FA09E799}" type="sibTrans" cxnId="{5F8F62ED-1492-40AB-B9EF-2688AD996E18}">
      <dgm:prSet/>
      <dgm:spPr/>
      <dgm:t>
        <a:bodyPr/>
        <a:lstStyle/>
        <a:p>
          <a:endParaRPr lang="it-IT"/>
        </a:p>
      </dgm:t>
    </dgm:pt>
    <dgm:pt modelId="{34FA3846-877E-44AD-BFF6-38846C2833D2}">
      <dgm:prSet phldrT="[Testo]"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r>
            <a:rPr lang="it-IT" sz="1400" dirty="0"/>
            <a:t>4 </a:t>
          </a:r>
          <a:r>
            <a:rPr lang="it-IT" sz="1400" dirty="0" err="1"/>
            <a:t>Identify</a:t>
          </a:r>
          <a:r>
            <a:rPr lang="it-IT" sz="1400" dirty="0"/>
            <a:t> </a:t>
          </a:r>
          <a:r>
            <a:rPr lang="it-IT" sz="1400" b="1" dirty="0"/>
            <a:t>trigger and control</a:t>
          </a:r>
        </a:p>
      </dgm:t>
    </dgm:pt>
    <dgm:pt modelId="{ECE04A49-D36B-468D-8247-856D20EF9093}" type="parTrans" cxnId="{8347DE62-0C5D-43D2-ABFF-8AB1D1F10FE2}">
      <dgm:prSet/>
      <dgm:spPr/>
      <dgm:t>
        <a:bodyPr/>
        <a:lstStyle/>
        <a:p>
          <a:endParaRPr lang="it-IT"/>
        </a:p>
      </dgm:t>
    </dgm:pt>
    <dgm:pt modelId="{464537E1-AA15-485A-9D4E-77D2E550F306}" type="sibTrans" cxnId="{8347DE62-0C5D-43D2-ABFF-8AB1D1F10FE2}">
      <dgm:prSet/>
      <dgm:spPr/>
      <dgm:t>
        <a:bodyPr/>
        <a:lstStyle/>
        <a:p>
          <a:endParaRPr lang="it-IT"/>
        </a:p>
      </dgm:t>
    </dgm:pt>
    <dgm:pt modelId="{5A1906DF-01B3-45DA-8C3B-918977C4FB53}">
      <dgm:prSet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r>
            <a:rPr lang="it-IT" sz="1400" dirty="0"/>
            <a:t>5 </a:t>
          </a:r>
          <a:r>
            <a:rPr lang="it-IT" sz="1400" dirty="0" err="1"/>
            <a:t>Identify</a:t>
          </a:r>
          <a:r>
            <a:rPr lang="it-IT" sz="1400" dirty="0"/>
            <a:t> </a:t>
          </a:r>
          <a:r>
            <a:rPr lang="it-IT" sz="1400" b="1" dirty="0"/>
            <a:t>interactions </a:t>
          </a:r>
          <a:r>
            <a:rPr lang="it-IT" sz="1400" dirty="0"/>
            <a:t>and </a:t>
          </a:r>
          <a:r>
            <a:rPr lang="it-IT" sz="1400" b="1" dirty="0" err="1"/>
            <a:t>requirements</a:t>
          </a:r>
          <a:endParaRPr lang="it-IT" sz="1400" b="1" dirty="0"/>
        </a:p>
      </dgm:t>
    </dgm:pt>
    <dgm:pt modelId="{EB5FFD20-FE2D-42F6-BC25-8F4894B5775C}" type="parTrans" cxnId="{BB77DED2-319A-4357-A99E-3E212BA91DE1}">
      <dgm:prSet/>
      <dgm:spPr/>
      <dgm:t>
        <a:bodyPr/>
        <a:lstStyle/>
        <a:p>
          <a:endParaRPr lang="it-IT"/>
        </a:p>
      </dgm:t>
    </dgm:pt>
    <dgm:pt modelId="{2AA98F3E-A495-40D4-ABA7-541D01245716}" type="sibTrans" cxnId="{BB77DED2-319A-4357-A99E-3E212BA91DE1}">
      <dgm:prSet/>
      <dgm:spPr/>
      <dgm:t>
        <a:bodyPr/>
        <a:lstStyle/>
        <a:p>
          <a:endParaRPr lang="it-IT"/>
        </a:p>
      </dgm:t>
    </dgm:pt>
    <dgm:pt modelId="{9CCC847C-C701-45E5-B13C-33219510354A}">
      <dgm:prSet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r>
            <a:rPr lang="it-IT" sz="1400" dirty="0"/>
            <a:t>6 </a:t>
          </a:r>
          <a:r>
            <a:rPr lang="it-IT" sz="1400" dirty="0" err="1"/>
            <a:t>Identify</a:t>
          </a:r>
          <a:r>
            <a:rPr lang="it-IT" sz="1400" dirty="0"/>
            <a:t> </a:t>
          </a:r>
          <a:r>
            <a:rPr lang="it-IT" sz="1400" b="1" dirty="0" err="1"/>
            <a:t>technological</a:t>
          </a:r>
          <a:r>
            <a:rPr lang="it-IT" sz="1400" b="1" dirty="0"/>
            <a:t> </a:t>
          </a:r>
          <a:r>
            <a:rPr lang="it-IT" sz="1400" b="1" dirty="0" err="1"/>
            <a:t>solutions</a:t>
          </a:r>
          <a:r>
            <a:rPr lang="it-IT" sz="1400" b="1" dirty="0"/>
            <a:t> </a:t>
          </a:r>
        </a:p>
      </dgm:t>
    </dgm:pt>
    <dgm:pt modelId="{889B521E-0718-4084-93CD-255621F36541}" type="parTrans" cxnId="{F152835C-3921-43BF-ADE2-58D0B1DBD984}">
      <dgm:prSet/>
      <dgm:spPr/>
      <dgm:t>
        <a:bodyPr/>
        <a:lstStyle/>
        <a:p>
          <a:endParaRPr lang="it-IT"/>
        </a:p>
      </dgm:t>
    </dgm:pt>
    <dgm:pt modelId="{16BEFD92-CC63-403D-9B8E-A09AF4FDCC60}" type="sibTrans" cxnId="{F152835C-3921-43BF-ADE2-58D0B1DBD984}">
      <dgm:prSet/>
      <dgm:spPr/>
      <dgm:t>
        <a:bodyPr/>
        <a:lstStyle/>
        <a:p>
          <a:endParaRPr lang="it-IT"/>
        </a:p>
      </dgm:t>
    </dgm:pt>
    <dgm:pt modelId="{05416DFA-87EE-4A65-94D1-4B6C3E41C794}" type="pres">
      <dgm:prSet presAssocID="{B05F7205-6B1C-4E83-AF1B-F2E1CE3155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5D3F55E-AD79-4D63-B664-DBACE2FCE9CC}" type="pres">
      <dgm:prSet presAssocID="{2AA778C4-814E-42C7-8CB4-DF92610B6ABB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210560E-CF84-4F79-A927-F7320A748C50}" type="pres">
      <dgm:prSet presAssocID="{C0862AF0-9D60-41E4-B69F-09FFF60A1F2F}" presName="space" presStyleCnt="0"/>
      <dgm:spPr/>
    </dgm:pt>
    <dgm:pt modelId="{59ACD885-2076-46C3-B749-62E68370647B}" type="pres">
      <dgm:prSet presAssocID="{B947FF41-3177-4420-9979-B1CDBED56D17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FCF301F-E783-47F7-8B81-09DB29AB35E9}" type="pres">
      <dgm:prSet presAssocID="{10DE3221-F86A-43B1-8126-FBCA78DAC14C}" presName="space" presStyleCnt="0"/>
      <dgm:spPr/>
    </dgm:pt>
    <dgm:pt modelId="{9C6B33E7-2CFC-4955-B6A8-99B4B3302B2D}" type="pres">
      <dgm:prSet presAssocID="{08E6F423-B24F-460F-B3D9-03C19EE63F83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A473A55-C196-47F0-B909-4748F8C18798}" type="pres">
      <dgm:prSet presAssocID="{8AA349E3-35FB-4AB6-A375-6416FA09E799}" presName="space" presStyleCnt="0"/>
      <dgm:spPr/>
    </dgm:pt>
    <dgm:pt modelId="{921A36EE-1963-45B2-84F1-159D3039172B}" type="pres">
      <dgm:prSet presAssocID="{34FA3846-877E-44AD-BFF6-38846C2833D2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729F1CC-6AB8-46F6-BEF5-4D4B135A78C2}" type="pres">
      <dgm:prSet presAssocID="{464537E1-AA15-485A-9D4E-77D2E550F306}" presName="space" presStyleCnt="0"/>
      <dgm:spPr/>
    </dgm:pt>
    <dgm:pt modelId="{2D9E1A64-143D-4B3A-88E7-3EF726E0426A}" type="pres">
      <dgm:prSet presAssocID="{5A1906DF-01B3-45DA-8C3B-918977C4FB53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FD08FAB-1229-4130-B9BF-2CD395C1761A}" type="pres">
      <dgm:prSet presAssocID="{2AA98F3E-A495-40D4-ABA7-541D01245716}" presName="space" presStyleCnt="0"/>
      <dgm:spPr/>
    </dgm:pt>
    <dgm:pt modelId="{84228F7C-3CEB-4CDD-933D-1A0DD6EFECDB}" type="pres">
      <dgm:prSet presAssocID="{9CCC847C-C701-45E5-B13C-33219510354A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33134BA-85C2-4431-81F6-56B1F9EADD32}" type="presOf" srcId="{B05F7205-6B1C-4E83-AF1B-F2E1CE315520}" destId="{05416DFA-87EE-4A65-94D1-4B6C3E41C794}" srcOrd="0" destOrd="0" presId="urn:microsoft.com/office/officeart/2005/8/layout/venn3"/>
    <dgm:cxn modelId="{6F12206F-787C-4C03-9959-0FEE5F6A53A7}" type="presOf" srcId="{2AA778C4-814E-42C7-8CB4-DF92610B6ABB}" destId="{65D3F55E-AD79-4D63-B664-DBACE2FCE9CC}" srcOrd="0" destOrd="0" presId="urn:microsoft.com/office/officeart/2005/8/layout/venn3"/>
    <dgm:cxn modelId="{8347DE62-0C5D-43D2-ABFF-8AB1D1F10FE2}" srcId="{B05F7205-6B1C-4E83-AF1B-F2E1CE315520}" destId="{34FA3846-877E-44AD-BFF6-38846C2833D2}" srcOrd="3" destOrd="0" parTransId="{ECE04A49-D36B-468D-8247-856D20EF9093}" sibTransId="{464537E1-AA15-485A-9D4E-77D2E550F306}"/>
    <dgm:cxn modelId="{29605283-CFAF-448D-AD8B-255CF9BA20AE}" type="presOf" srcId="{08E6F423-B24F-460F-B3D9-03C19EE63F83}" destId="{9C6B33E7-2CFC-4955-B6A8-99B4B3302B2D}" srcOrd="0" destOrd="0" presId="urn:microsoft.com/office/officeart/2005/8/layout/venn3"/>
    <dgm:cxn modelId="{87DE4B97-63AA-4D82-B3F3-99BC92CBDDB5}" type="presOf" srcId="{5A1906DF-01B3-45DA-8C3B-918977C4FB53}" destId="{2D9E1A64-143D-4B3A-88E7-3EF726E0426A}" srcOrd="0" destOrd="0" presId="urn:microsoft.com/office/officeart/2005/8/layout/venn3"/>
    <dgm:cxn modelId="{5F8F62ED-1492-40AB-B9EF-2688AD996E18}" srcId="{B05F7205-6B1C-4E83-AF1B-F2E1CE315520}" destId="{08E6F423-B24F-460F-B3D9-03C19EE63F83}" srcOrd="2" destOrd="0" parTransId="{F3457249-155A-4AA8-9190-5403CED1801F}" sibTransId="{8AA349E3-35FB-4AB6-A375-6416FA09E799}"/>
    <dgm:cxn modelId="{FE5BB6A5-B6C2-40D4-97DD-83E117E1A66A}" srcId="{B05F7205-6B1C-4E83-AF1B-F2E1CE315520}" destId="{B947FF41-3177-4420-9979-B1CDBED56D17}" srcOrd="1" destOrd="0" parTransId="{064044EF-8E6C-4D7D-B02D-7CCFA60058E4}" sibTransId="{10DE3221-F86A-43B1-8126-FBCA78DAC14C}"/>
    <dgm:cxn modelId="{223DC13B-3201-43D1-8873-45C9DB9B1F31}" type="presOf" srcId="{B947FF41-3177-4420-9979-B1CDBED56D17}" destId="{59ACD885-2076-46C3-B749-62E68370647B}" srcOrd="0" destOrd="0" presId="urn:microsoft.com/office/officeart/2005/8/layout/venn3"/>
    <dgm:cxn modelId="{19580390-6D8A-4229-B936-A2915F5C960B}" type="presOf" srcId="{34FA3846-877E-44AD-BFF6-38846C2833D2}" destId="{921A36EE-1963-45B2-84F1-159D3039172B}" srcOrd="0" destOrd="0" presId="urn:microsoft.com/office/officeart/2005/8/layout/venn3"/>
    <dgm:cxn modelId="{A4133E94-B9AE-4624-B067-9B9CB995935D}" srcId="{B05F7205-6B1C-4E83-AF1B-F2E1CE315520}" destId="{2AA778C4-814E-42C7-8CB4-DF92610B6ABB}" srcOrd="0" destOrd="0" parTransId="{9B68A7E8-3C14-4283-AF5E-5A47B3BCE760}" sibTransId="{C0862AF0-9D60-41E4-B69F-09FFF60A1F2F}"/>
    <dgm:cxn modelId="{FA4C5D9B-4F8D-4980-83B5-7EC23F1F62A1}" type="presOf" srcId="{9CCC847C-C701-45E5-B13C-33219510354A}" destId="{84228F7C-3CEB-4CDD-933D-1A0DD6EFECDB}" srcOrd="0" destOrd="0" presId="urn:microsoft.com/office/officeart/2005/8/layout/venn3"/>
    <dgm:cxn modelId="{BB77DED2-319A-4357-A99E-3E212BA91DE1}" srcId="{B05F7205-6B1C-4E83-AF1B-F2E1CE315520}" destId="{5A1906DF-01B3-45DA-8C3B-918977C4FB53}" srcOrd="4" destOrd="0" parTransId="{EB5FFD20-FE2D-42F6-BC25-8F4894B5775C}" sibTransId="{2AA98F3E-A495-40D4-ABA7-541D01245716}"/>
    <dgm:cxn modelId="{F152835C-3921-43BF-ADE2-58D0B1DBD984}" srcId="{B05F7205-6B1C-4E83-AF1B-F2E1CE315520}" destId="{9CCC847C-C701-45E5-B13C-33219510354A}" srcOrd="5" destOrd="0" parTransId="{889B521E-0718-4084-93CD-255621F36541}" sibTransId="{16BEFD92-CC63-403D-9B8E-A09AF4FDCC60}"/>
    <dgm:cxn modelId="{B4728823-0621-4198-BEE9-FA2CFD725D33}" type="presParOf" srcId="{05416DFA-87EE-4A65-94D1-4B6C3E41C794}" destId="{65D3F55E-AD79-4D63-B664-DBACE2FCE9CC}" srcOrd="0" destOrd="0" presId="urn:microsoft.com/office/officeart/2005/8/layout/venn3"/>
    <dgm:cxn modelId="{76195C0A-4626-43A4-B643-415E5A263094}" type="presParOf" srcId="{05416DFA-87EE-4A65-94D1-4B6C3E41C794}" destId="{D210560E-CF84-4F79-A927-F7320A748C50}" srcOrd="1" destOrd="0" presId="urn:microsoft.com/office/officeart/2005/8/layout/venn3"/>
    <dgm:cxn modelId="{30EE6DB2-CA8C-41CE-A19E-9BDE26F2139F}" type="presParOf" srcId="{05416DFA-87EE-4A65-94D1-4B6C3E41C794}" destId="{59ACD885-2076-46C3-B749-62E68370647B}" srcOrd="2" destOrd="0" presId="urn:microsoft.com/office/officeart/2005/8/layout/venn3"/>
    <dgm:cxn modelId="{57CF83A2-EBB6-4286-AC40-9F915340432F}" type="presParOf" srcId="{05416DFA-87EE-4A65-94D1-4B6C3E41C794}" destId="{7FCF301F-E783-47F7-8B81-09DB29AB35E9}" srcOrd="3" destOrd="0" presId="urn:microsoft.com/office/officeart/2005/8/layout/venn3"/>
    <dgm:cxn modelId="{C60A8483-6C31-4CA1-B17C-F7FB7AF9BCEF}" type="presParOf" srcId="{05416DFA-87EE-4A65-94D1-4B6C3E41C794}" destId="{9C6B33E7-2CFC-4955-B6A8-99B4B3302B2D}" srcOrd="4" destOrd="0" presId="urn:microsoft.com/office/officeart/2005/8/layout/venn3"/>
    <dgm:cxn modelId="{B0CF9627-0868-4C7B-8275-938A83D61E95}" type="presParOf" srcId="{05416DFA-87EE-4A65-94D1-4B6C3E41C794}" destId="{5A473A55-C196-47F0-B909-4748F8C18798}" srcOrd="5" destOrd="0" presId="urn:microsoft.com/office/officeart/2005/8/layout/venn3"/>
    <dgm:cxn modelId="{AC649E85-3B5C-4C56-B059-78D83E5CFA47}" type="presParOf" srcId="{05416DFA-87EE-4A65-94D1-4B6C3E41C794}" destId="{921A36EE-1963-45B2-84F1-159D3039172B}" srcOrd="6" destOrd="0" presId="urn:microsoft.com/office/officeart/2005/8/layout/venn3"/>
    <dgm:cxn modelId="{8D9E8B50-3AD8-4792-8AAF-8CDEE0E17946}" type="presParOf" srcId="{05416DFA-87EE-4A65-94D1-4B6C3E41C794}" destId="{D729F1CC-6AB8-46F6-BEF5-4D4B135A78C2}" srcOrd="7" destOrd="0" presId="urn:microsoft.com/office/officeart/2005/8/layout/venn3"/>
    <dgm:cxn modelId="{1FBDC562-B4B8-4A73-A419-A351D6F05413}" type="presParOf" srcId="{05416DFA-87EE-4A65-94D1-4B6C3E41C794}" destId="{2D9E1A64-143D-4B3A-88E7-3EF726E0426A}" srcOrd="8" destOrd="0" presId="urn:microsoft.com/office/officeart/2005/8/layout/venn3"/>
    <dgm:cxn modelId="{FF57F30D-C970-4A14-92A2-0FDDBEB714C3}" type="presParOf" srcId="{05416DFA-87EE-4A65-94D1-4B6C3E41C794}" destId="{8FD08FAB-1229-4130-B9BF-2CD395C1761A}" srcOrd="9" destOrd="0" presId="urn:microsoft.com/office/officeart/2005/8/layout/venn3"/>
    <dgm:cxn modelId="{537125E9-3446-48F1-AD93-12A4191E600E}" type="presParOf" srcId="{05416DFA-87EE-4A65-94D1-4B6C3E41C794}" destId="{84228F7C-3CEB-4CDD-933D-1A0DD6EFECDB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3F55E-AD79-4D63-B664-DBACE2FCE9CC}">
      <dsp:nvSpPr>
        <dsp:cNvPr id="0" name=""/>
        <dsp:cNvSpPr/>
      </dsp:nvSpPr>
      <dsp:spPr>
        <a:xfrm>
          <a:off x="1077" y="1826550"/>
          <a:ext cx="1765566" cy="1765566"/>
        </a:xfrm>
        <a:prstGeom prst="ellipse">
          <a:avLst/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165" tIns="17780" rIns="9716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1 </a:t>
          </a:r>
          <a:r>
            <a:rPr lang="it-IT" sz="1400" kern="1200" dirty="0" err="1"/>
            <a:t>define</a:t>
          </a:r>
          <a:r>
            <a:rPr lang="it-IT" sz="1400" kern="1200" dirty="0"/>
            <a:t> </a:t>
          </a:r>
          <a:r>
            <a:rPr lang="it-IT" sz="1400" b="1" kern="1200" dirty="0" err="1"/>
            <a:t>pupose</a:t>
          </a:r>
          <a:r>
            <a:rPr lang="it-IT" sz="1400" kern="1200" dirty="0"/>
            <a:t> of </a:t>
          </a:r>
          <a:r>
            <a:rPr lang="it-IT" sz="1400" kern="1200" dirty="0" err="1"/>
            <a:t>response</a:t>
          </a:r>
          <a:endParaRPr lang="it-IT" sz="1400" kern="1200" dirty="0"/>
        </a:p>
      </dsp:txBody>
      <dsp:txXfrm>
        <a:off x="259638" y="2085111"/>
        <a:ext cx="1248444" cy="1248444"/>
      </dsp:txXfrm>
    </dsp:sp>
    <dsp:sp modelId="{59ACD885-2076-46C3-B749-62E68370647B}">
      <dsp:nvSpPr>
        <dsp:cNvPr id="0" name=""/>
        <dsp:cNvSpPr/>
      </dsp:nvSpPr>
      <dsp:spPr>
        <a:xfrm>
          <a:off x="1413530" y="1826550"/>
          <a:ext cx="1765566" cy="1765566"/>
        </a:xfrm>
        <a:prstGeom prst="ellipse">
          <a:avLst/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165" tIns="17780" rIns="9716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2 </a:t>
          </a:r>
          <a:r>
            <a:rPr lang="it-IT" sz="1400" kern="1200" dirty="0" err="1"/>
            <a:t>identify</a:t>
          </a:r>
          <a:r>
            <a:rPr lang="it-IT" sz="1400" kern="1200" dirty="0"/>
            <a:t> </a:t>
          </a:r>
          <a:r>
            <a:rPr lang="it-IT" sz="1400" b="1" kern="1200" dirty="0"/>
            <a:t>scale and inter-</a:t>
          </a:r>
          <a:r>
            <a:rPr lang="it-IT" sz="1400" b="1" kern="1200" dirty="0" err="1"/>
            <a:t>dependency</a:t>
          </a:r>
          <a:r>
            <a:rPr lang="it-IT" sz="1400" b="1" kern="1200" dirty="0"/>
            <a:t> </a:t>
          </a:r>
        </a:p>
      </dsp:txBody>
      <dsp:txXfrm>
        <a:off x="1672091" y="2085111"/>
        <a:ext cx="1248444" cy="1248444"/>
      </dsp:txXfrm>
    </dsp:sp>
    <dsp:sp modelId="{9C6B33E7-2CFC-4955-B6A8-99B4B3302B2D}">
      <dsp:nvSpPr>
        <dsp:cNvPr id="0" name=""/>
        <dsp:cNvSpPr/>
      </dsp:nvSpPr>
      <dsp:spPr>
        <a:xfrm>
          <a:off x="2825983" y="1826550"/>
          <a:ext cx="1765566" cy="1765566"/>
        </a:xfrm>
        <a:prstGeom prst="ellipse">
          <a:avLst/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165" tIns="17780" rIns="9716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3 </a:t>
          </a:r>
          <a:r>
            <a:rPr lang="it-IT" sz="1400" kern="1200" dirty="0" err="1"/>
            <a:t>Identify</a:t>
          </a:r>
          <a:r>
            <a:rPr lang="it-IT" sz="1400" kern="1200" dirty="0"/>
            <a:t> </a:t>
          </a:r>
          <a:r>
            <a:rPr lang="it-IT" sz="1400" b="1" kern="1200" dirty="0" err="1"/>
            <a:t>functionality</a:t>
          </a:r>
          <a:endParaRPr lang="it-IT" sz="1400" b="1" kern="1200" dirty="0"/>
        </a:p>
      </dsp:txBody>
      <dsp:txXfrm>
        <a:off x="3084544" y="2085111"/>
        <a:ext cx="1248444" cy="1248444"/>
      </dsp:txXfrm>
    </dsp:sp>
    <dsp:sp modelId="{921A36EE-1963-45B2-84F1-159D3039172B}">
      <dsp:nvSpPr>
        <dsp:cNvPr id="0" name=""/>
        <dsp:cNvSpPr/>
      </dsp:nvSpPr>
      <dsp:spPr>
        <a:xfrm>
          <a:off x="4238436" y="1826550"/>
          <a:ext cx="1765566" cy="1765566"/>
        </a:xfrm>
        <a:prstGeom prst="ellipse">
          <a:avLst/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165" tIns="17780" rIns="9716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4 </a:t>
          </a:r>
          <a:r>
            <a:rPr lang="it-IT" sz="1400" kern="1200" dirty="0" err="1"/>
            <a:t>Identify</a:t>
          </a:r>
          <a:r>
            <a:rPr lang="it-IT" sz="1400" kern="1200" dirty="0"/>
            <a:t> </a:t>
          </a:r>
          <a:r>
            <a:rPr lang="it-IT" sz="1400" b="1" kern="1200" dirty="0"/>
            <a:t>trigger and control</a:t>
          </a:r>
        </a:p>
      </dsp:txBody>
      <dsp:txXfrm>
        <a:off x="4496997" y="2085111"/>
        <a:ext cx="1248444" cy="1248444"/>
      </dsp:txXfrm>
    </dsp:sp>
    <dsp:sp modelId="{2D9E1A64-143D-4B3A-88E7-3EF726E0426A}">
      <dsp:nvSpPr>
        <dsp:cNvPr id="0" name=""/>
        <dsp:cNvSpPr/>
      </dsp:nvSpPr>
      <dsp:spPr>
        <a:xfrm>
          <a:off x="5650889" y="1826550"/>
          <a:ext cx="1765566" cy="1765566"/>
        </a:xfrm>
        <a:prstGeom prst="ellipse">
          <a:avLst/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165" tIns="17780" rIns="9716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5 </a:t>
          </a:r>
          <a:r>
            <a:rPr lang="it-IT" sz="1400" kern="1200" dirty="0" err="1"/>
            <a:t>Identify</a:t>
          </a:r>
          <a:r>
            <a:rPr lang="it-IT" sz="1400" kern="1200" dirty="0"/>
            <a:t> </a:t>
          </a:r>
          <a:r>
            <a:rPr lang="it-IT" sz="1400" b="1" kern="1200" dirty="0"/>
            <a:t>interactions </a:t>
          </a:r>
          <a:r>
            <a:rPr lang="it-IT" sz="1400" kern="1200" dirty="0"/>
            <a:t>and </a:t>
          </a:r>
          <a:r>
            <a:rPr lang="it-IT" sz="1400" b="1" kern="1200" dirty="0" err="1"/>
            <a:t>requirements</a:t>
          </a:r>
          <a:endParaRPr lang="it-IT" sz="1400" b="1" kern="1200" dirty="0"/>
        </a:p>
      </dsp:txBody>
      <dsp:txXfrm>
        <a:off x="5909450" y="2085111"/>
        <a:ext cx="1248444" cy="1248444"/>
      </dsp:txXfrm>
    </dsp:sp>
    <dsp:sp modelId="{84228F7C-3CEB-4CDD-933D-1A0DD6EFECDB}">
      <dsp:nvSpPr>
        <dsp:cNvPr id="0" name=""/>
        <dsp:cNvSpPr/>
      </dsp:nvSpPr>
      <dsp:spPr>
        <a:xfrm>
          <a:off x="7063342" y="1826550"/>
          <a:ext cx="1765566" cy="1765566"/>
        </a:xfrm>
        <a:prstGeom prst="ellipse">
          <a:avLst/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7165" tIns="17780" rIns="9716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6 </a:t>
          </a:r>
          <a:r>
            <a:rPr lang="it-IT" sz="1400" kern="1200" dirty="0" err="1"/>
            <a:t>Identify</a:t>
          </a:r>
          <a:r>
            <a:rPr lang="it-IT" sz="1400" kern="1200" dirty="0"/>
            <a:t> </a:t>
          </a:r>
          <a:r>
            <a:rPr lang="it-IT" sz="1400" b="1" kern="1200" dirty="0" err="1"/>
            <a:t>technological</a:t>
          </a:r>
          <a:r>
            <a:rPr lang="it-IT" sz="1400" b="1" kern="1200" dirty="0"/>
            <a:t> </a:t>
          </a:r>
          <a:r>
            <a:rPr lang="it-IT" sz="1400" b="1" kern="1200" dirty="0" err="1"/>
            <a:t>solutions</a:t>
          </a:r>
          <a:r>
            <a:rPr lang="it-IT" sz="1400" b="1" kern="1200" dirty="0"/>
            <a:t> </a:t>
          </a:r>
        </a:p>
      </dsp:txBody>
      <dsp:txXfrm>
        <a:off x="7321903" y="2085111"/>
        <a:ext cx="1248444" cy="1248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13:10:0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13:10:0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1F9BE-37F7-42E1-A2F0-F7288F9DE5FE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7C7AA-C88A-4882-99FE-C046FACD33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18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051C02-EE9C-4237-B3C9-7075EC9AC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D485A3-DDC3-4D4F-A58B-41055599E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0B6882-BF94-45F0-B22B-0696F9C8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5FCF3F-593F-4E7E-92E9-7BE6B109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9B4989-AD03-436B-A603-30855906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60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E8DDA-01A7-4FB5-98E2-DAEFC55C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06FD07-3FDE-427F-AAEE-10E8BB6A4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582EDE-CA2F-41D8-8200-A6DD36DE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8FB351-58BF-4006-8948-A549A6B4D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B7146D-3BBE-401F-AF07-FB1E3721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22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012E2FE-F3FD-4C86-B66B-18A4F0CCD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04B9FAD-E8BC-46DE-AC97-00ED5DF00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1765D9-EB56-4D10-A490-699217D8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5DF5F-A30C-44F0-96B7-FC17F636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C7F8BD-72C6-4D0F-A717-67628BF3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64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54634-BBDB-4D0A-9E8E-19E50450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6733E2-CB09-4FF6-8FF3-35B386799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31D441-4797-454C-88CB-BDA96FAAA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60B664-185C-4EA7-8AE4-CF1001AA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B0F448-2780-4CAE-8850-DC3DDA5D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86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888E20-63E0-4F51-B56E-63479082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B06536-8562-483A-8890-9DB5F4D56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D74D17-A9F2-4E31-9B6E-DE3660BBD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EB1704-D086-4663-9381-E3AA6567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9D38A8-72FF-4FC0-A388-DC93D9EF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72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EDF960-46FE-4BCC-B809-AC097B81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B7A1C8-8718-4954-8616-3CFC615663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B3BB03A-537E-4722-8D9F-17D8930CF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F330E6-9D20-4622-887D-3661046A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2859E2-4A11-4385-A5E1-432AB845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68E7BA-3FDA-4954-836C-D102723D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18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1300D-CB88-4908-A80C-A572BB44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79E572-23D7-48AD-A2F9-2822AF867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97B285-16D7-4425-9FFB-FC36BEA15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6C8447F-82F8-4F2B-975C-1867D7531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6D611B7-5867-41A4-8A6E-75B7B489D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6CDEBF1-83C0-4C72-A6EF-EC98DECC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D933D53-C4B7-420E-BBF4-14C7B482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673009E-8D42-46CC-8040-1301688B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7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5D6334-4673-45AA-A467-8D901130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5AA61F8-E08F-4384-9CCE-47743E77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E750AA-3BCA-4C59-8859-75340629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6EA6C7-5C5D-4154-A001-F2911551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49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2C9AFD2-95D6-4BE2-A120-8B998132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C72C50-C815-4624-B67F-62D850D2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DFDDC8-14F1-42C6-9C77-D5DD95342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66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CCC568-81DB-4D9F-8E35-8B98559D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03B2E0-21CE-443F-8967-D1331BEFC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9933F5-D0E3-468A-8CDA-DFD138C13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961DAC-D74A-4645-81BF-62DF4CAC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E62180-5C4B-4F1C-B38A-0B929FC6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8904A1-4B7E-4729-9F16-33C3BF8F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21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BC558-39DB-4343-A0DE-9BADC45EE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F94843F-C42B-4151-972A-510B4192B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86234A-72AA-435D-BF3D-28C8F123E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92073D-FB3E-4893-81CF-4EF69B7D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CF95D8-E9A6-4E8A-9A1B-5B1CD5F6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658F9A-FC0E-4C46-8CDA-D154CA26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00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8DF72BC-2FAD-492D-B845-F3F588B2E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7FDA1D-8644-4593-B59C-2A4D2AC1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820564-0719-4E0B-9D54-C1A73A50B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AB5E-B812-46DE-9733-BF22AECDE7E8}" type="datetimeFigureOut">
              <a:rPr lang="it-IT" smtClean="0"/>
              <a:t>21/12/2022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5A7D65-0D68-458B-83DF-DA8A1D90C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6D470B-D2BE-44D1-BD98-67E539E04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22D6A-E425-4CA3-9142-D80DC12757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64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customXml" Target="../ink/ink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bin"/><Relationship Id="rId13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3.bin"/><Relationship Id="rId12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customXml" Target="../ink/ink2.xml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6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.png"/><Relationship Id="rId7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4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3.jpeg"/><Relationship Id="rId4" Type="http://schemas.openxmlformats.org/officeDocument/2006/relationships/diagramData" Target="../diagrams/data1.xml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.png"/><Relationship Id="rId7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.png"/><Relationship Id="rId7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7.png"/><Relationship Id="rId7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4.jpg"/><Relationship Id="rId5" Type="http://schemas.openxmlformats.org/officeDocument/2006/relationships/image" Target="../media/image98.jpeg"/><Relationship Id="rId10" Type="http://schemas.openxmlformats.org/officeDocument/2006/relationships/image" Target="../media/image103.jp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7.png"/><Relationship Id="rId7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7.png"/><Relationship Id="rId7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fif"/><Relationship Id="rId5" Type="http://schemas.openxmlformats.org/officeDocument/2006/relationships/image" Target="../media/image127.jpg"/><Relationship Id="rId4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3" Type="http://schemas.openxmlformats.org/officeDocument/2006/relationships/image" Target="../media/image7.pn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pn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7.png"/><Relationship Id="rId7" Type="http://schemas.openxmlformats.org/officeDocument/2006/relationships/image" Target="../media/image150.jpeg"/><Relationship Id="rId12" Type="http://schemas.openxmlformats.org/officeDocument/2006/relationships/image" Target="../media/image1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g"/><Relationship Id="rId11" Type="http://schemas.openxmlformats.org/officeDocument/2006/relationships/image" Target="../media/image153.jpeg"/><Relationship Id="rId5" Type="http://schemas.openxmlformats.org/officeDocument/2006/relationships/image" Target="../media/image148.PNG"/><Relationship Id="rId10" Type="http://schemas.openxmlformats.org/officeDocument/2006/relationships/image" Target="../media/image152.png"/><Relationship Id="rId4" Type="http://schemas.openxmlformats.org/officeDocument/2006/relationships/image" Target="../media/image147.jpg"/><Relationship Id="rId9" Type="http://schemas.openxmlformats.org/officeDocument/2006/relationships/image" Target="../media/image15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9F07A0CF-1093-48E2-B2AF-3BCCB9B8D7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237508" y="116891"/>
            <a:ext cx="2093097" cy="2011345"/>
          </a:xfrm>
          <a:prstGeom prst="rect">
            <a:avLst/>
          </a:prstGeom>
        </p:spPr>
      </p:pic>
      <p:pic>
        <p:nvPicPr>
          <p:cNvPr id="10" name="Picture 6" descr="logo">
            <a:extLst>
              <a:ext uri="{FF2B5EF4-FFF2-40B4-BE49-F238E27FC236}">
                <a16:creationId xmlns:a16="http://schemas.microsoft.com/office/drawing/2014/main" id="{F36BF831-DFAD-47D7-A8D3-88E6F999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772" y="760501"/>
            <a:ext cx="2314080" cy="5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B890CE0-D283-415E-BFE5-9ADA70A7AB32}"/>
              </a:ext>
            </a:extLst>
          </p:cNvPr>
          <p:cNvSpPr txBox="1"/>
          <p:nvPr/>
        </p:nvSpPr>
        <p:spPr>
          <a:xfrm>
            <a:off x="2668154" y="338259"/>
            <a:ext cx="7144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THE FUTURE ENVELOPE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TOWARDS ZERO CARBON BUILDINGS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15‐16 December 2022 Bolzano/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Bozen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CDC9436-60C8-4CFE-B403-7392CEB2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67" y="6335663"/>
            <a:ext cx="1088141" cy="3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AE3D061-376A-42AD-9385-38550DC2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112" y="6278782"/>
            <a:ext cx="626598" cy="4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C1E1669-AFA4-4B6F-A5CA-FBC87BC98EC6}"/>
              </a:ext>
            </a:extLst>
          </p:cNvPr>
          <p:cNvSpPr txBox="1"/>
          <p:nvPr/>
        </p:nvSpPr>
        <p:spPr>
          <a:xfrm>
            <a:off x="9669334" y="5952102"/>
            <a:ext cx="161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Organized by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9FCB30-070C-4D71-AC04-46CB101F4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606" y="6265216"/>
            <a:ext cx="5201392" cy="500776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A4A98B91-D042-4461-A93D-B8E0E6C07CA5}"/>
              </a:ext>
            </a:extLst>
          </p:cNvPr>
          <p:cNvSpPr txBox="1"/>
          <p:nvPr/>
        </p:nvSpPr>
        <p:spPr>
          <a:xfrm>
            <a:off x="5440953" y="5986037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Sponsors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C33E7E-DE5F-4CE6-AFE0-4C185B3F3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10" y="6186442"/>
            <a:ext cx="2807635" cy="59168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3F2FD9C-3A37-47C4-9D06-F1A20F16D1AB}"/>
              </a:ext>
            </a:extLst>
          </p:cNvPr>
          <p:cNvSpPr/>
          <p:nvPr/>
        </p:nvSpPr>
        <p:spPr>
          <a:xfrm>
            <a:off x="3261376" y="5938536"/>
            <a:ext cx="5611852" cy="839586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E6C7112-7C40-4FB7-84A7-E34E5F898185}"/>
              </a:ext>
            </a:extLst>
          </p:cNvPr>
          <p:cNvSpPr/>
          <p:nvPr/>
        </p:nvSpPr>
        <p:spPr>
          <a:xfrm>
            <a:off x="99144" y="5952102"/>
            <a:ext cx="3062602" cy="82602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434E0B1F-1B4F-4CA5-9AD9-0F08E7AAA824}"/>
              </a:ext>
            </a:extLst>
          </p:cNvPr>
          <p:cNvSpPr/>
          <p:nvPr/>
        </p:nvSpPr>
        <p:spPr>
          <a:xfrm>
            <a:off x="9015616" y="5952102"/>
            <a:ext cx="3062602" cy="82602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20DF2F3-454F-472B-BEDF-E74D3E18929D}"/>
              </a:ext>
            </a:extLst>
          </p:cNvPr>
          <p:cNvSpPr txBox="1"/>
          <p:nvPr/>
        </p:nvSpPr>
        <p:spPr>
          <a:xfrm>
            <a:off x="923686" y="5952102"/>
            <a:ext cx="166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Collaborations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D334C107-C873-41A5-84E6-83372990CC56}"/>
              </a:ext>
            </a:extLst>
          </p:cNvPr>
          <p:cNvSpPr txBox="1"/>
          <p:nvPr/>
        </p:nvSpPr>
        <p:spPr>
          <a:xfrm>
            <a:off x="1048871" y="3010122"/>
            <a:ext cx="10165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Challenge scenarios and trend indicators for building envelope innovation 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MARTINO MILARDI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UNIVERSITA’ MEDITERRANEA REGGIO CALABRIA</a:t>
            </a:r>
          </a:p>
        </p:txBody>
      </p:sp>
    </p:spTree>
    <p:extLst>
      <p:ext uri="{BB962C8B-B14F-4D97-AF65-F5344CB8AC3E}">
        <p14:creationId xmlns:p14="http://schemas.microsoft.com/office/powerpoint/2010/main" val="130269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0" y="807976"/>
            <a:ext cx="4630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Technical strategies evolution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67377" y="138259"/>
            <a:ext cx="889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7986BB-9E4F-4888-9DCA-A22DC24C2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5"/>
          <a:stretch/>
        </p:blipFill>
        <p:spPr>
          <a:xfrm>
            <a:off x="4764088" y="1128447"/>
            <a:ext cx="7302606" cy="53947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9AB181-A6EA-4E9F-89D4-1EE323A25D42}"/>
              </a:ext>
            </a:extLst>
          </p:cNvPr>
          <p:cNvSpPr txBox="1"/>
          <p:nvPr/>
        </p:nvSpPr>
        <p:spPr>
          <a:xfrm>
            <a:off x="216907" y="3582987"/>
            <a:ext cx="6799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77A191"/>
                </a:solidFill>
              </a:rPr>
              <a:t>01  </a:t>
            </a:r>
            <a:r>
              <a:rPr lang="it-IT" sz="2400" dirty="0" err="1">
                <a:solidFill>
                  <a:srgbClr val="77A191"/>
                </a:solidFill>
              </a:rPr>
              <a:t>photochromic</a:t>
            </a:r>
            <a:r>
              <a:rPr lang="it-IT" sz="2400" dirty="0">
                <a:solidFill>
                  <a:srgbClr val="77A191"/>
                </a:solidFill>
              </a:rPr>
              <a:t> devices</a:t>
            </a:r>
          </a:p>
          <a:p>
            <a:r>
              <a:rPr lang="it-IT" sz="2400" dirty="0">
                <a:solidFill>
                  <a:srgbClr val="77A191"/>
                </a:solidFill>
              </a:rPr>
              <a:t>02  </a:t>
            </a:r>
            <a:r>
              <a:rPr lang="it-IT" sz="2400" dirty="0" err="1">
                <a:solidFill>
                  <a:srgbClr val="77A191"/>
                </a:solidFill>
              </a:rPr>
              <a:t>electrocromic</a:t>
            </a:r>
            <a:r>
              <a:rPr lang="it-IT" sz="2400" dirty="0">
                <a:solidFill>
                  <a:srgbClr val="77A191"/>
                </a:solidFill>
              </a:rPr>
              <a:t> devices</a:t>
            </a:r>
          </a:p>
          <a:p>
            <a:r>
              <a:rPr lang="it-IT" sz="2400" dirty="0">
                <a:solidFill>
                  <a:srgbClr val="77A191"/>
                </a:solidFill>
              </a:rPr>
              <a:t>03  </a:t>
            </a:r>
            <a:r>
              <a:rPr lang="it-IT" sz="2400" dirty="0" err="1">
                <a:solidFill>
                  <a:srgbClr val="77A191"/>
                </a:solidFill>
              </a:rPr>
              <a:t>automated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dynamic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shadings</a:t>
            </a:r>
            <a:endParaRPr lang="it-IT" sz="2400" dirty="0">
              <a:solidFill>
                <a:srgbClr val="77A191"/>
              </a:solidFill>
            </a:endParaRPr>
          </a:p>
          <a:p>
            <a:r>
              <a:rPr lang="it-IT" sz="2400" dirty="0">
                <a:solidFill>
                  <a:srgbClr val="77A191"/>
                </a:solidFill>
              </a:rPr>
              <a:t>04  self-</a:t>
            </a:r>
            <a:r>
              <a:rPr lang="it-IT" sz="2400" dirty="0" err="1">
                <a:solidFill>
                  <a:srgbClr val="77A191"/>
                </a:solidFill>
              </a:rPr>
              <a:t>actuating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shape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memory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 smtClean="0">
                <a:solidFill>
                  <a:srgbClr val="77A191"/>
                </a:solidFill>
              </a:rPr>
              <a:t>dynamic</a:t>
            </a:r>
            <a:r>
              <a:rPr lang="it-IT" sz="2400" dirty="0" smtClean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shadings</a:t>
            </a:r>
            <a:endParaRPr lang="it-IT" sz="2400" dirty="0">
              <a:solidFill>
                <a:srgbClr val="77A191"/>
              </a:solidFill>
            </a:endParaRPr>
          </a:p>
          <a:p>
            <a:r>
              <a:rPr lang="it-IT" sz="2400" dirty="0">
                <a:solidFill>
                  <a:srgbClr val="77A191"/>
                </a:solidFill>
              </a:rPr>
              <a:t>05  phase change </a:t>
            </a:r>
            <a:r>
              <a:rPr lang="it-IT" sz="2400" dirty="0" err="1">
                <a:solidFill>
                  <a:srgbClr val="77A191"/>
                </a:solidFill>
              </a:rPr>
              <a:t>materials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</a:p>
          <a:p>
            <a:r>
              <a:rPr lang="it-IT" sz="2400" dirty="0">
                <a:solidFill>
                  <a:srgbClr val="77A191"/>
                </a:solidFill>
              </a:rPr>
              <a:t>06  </a:t>
            </a:r>
            <a:r>
              <a:rPr lang="it-IT" sz="2400" dirty="0" err="1">
                <a:solidFill>
                  <a:srgbClr val="77A191"/>
                </a:solidFill>
              </a:rPr>
              <a:t>urban</a:t>
            </a:r>
            <a:r>
              <a:rPr lang="it-IT" sz="2400" dirty="0">
                <a:solidFill>
                  <a:srgbClr val="77A191"/>
                </a:solidFill>
              </a:rPr>
              <a:t> smart </a:t>
            </a:r>
            <a:r>
              <a:rPr lang="it-IT" sz="2400" dirty="0" err="1">
                <a:solidFill>
                  <a:srgbClr val="77A191"/>
                </a:solidFill>
              </a:rPr>
              <a:t>grids</a:t>
            </a:r>
            <a:endParaRPr lang="it-IT" sz="2400" dirty="0">
              <a:solidFill>
                <a:srgbClr val="77A191"/>
              </a:solidFill>
            </a:endParaRPr>
          </a:p>
          <a:p>
            <a:r>
              <a:rPr lang="it-IT" sz="2400" dirty="0">
                <a:solidFill>
                  <a:srgbClr val="77A191"/>
                </a:solidFill>
              </a:rPr>
              <a:t>07  </a:t>
            </a:r>
            <a:r>
              <a:rPr lang="it-IT" sz="2400" dirty="0" err="1">
                <a:solidFill>
                  <a:srgbClr val="77A191"/>
                </a:solidFill>
              </a:rPr>
              <a:t>manual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dynamic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shadings</a:t>
            </a:r>
            <a:endParaRPr lang="it-IT" sz="2400" dirty="0">
              <a:solidFill>
                <a:srgbClr val="77A19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6F0C963-B530-4576-AEAE-441A4445F1EC}"/>
                  </a:ext>
                </a:extLst>
              </p14:cNvPr>
              <p14:cNvContentPartPr/>
              <p14:nvPr/>
            </p14:nvContentPartPr>
            <p14:xfrm>
              <a:off x="3563301" y="5930068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6F0C963-B530-4576-AEAE-441A4445F1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4301" y="592106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FA5660-ABDB-4E32-83F4-3762948C2471}"/>
              </a:ext>
            </a:extLst>
          </p:cNvPr>
          <p:cNvSpPr txBox="1"/>
          <p:nvPr/>
        </p:nvSpPr>
        <p:spPr>
          <a:xfrm>
            <a:off x="4630189" y="6627364"/>
            <a:ext cx="71905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solidFill>
                  <a:srgbClr val="77A191"/>
                </a:solidFill>
              </a:rPr>
              <a:t>Source: Carlucci, F. 2021. A Review of Smart and Responsive Building Technologies and their Classifications. Future Cities and Environment</a:t>
            </a:r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98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21D3179-AD5A-4903-98E1-6FF1530CB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 t="260" r="7353" b="3395"/>
          <a:stretch/>
        </p:blipFill>
        <p:spPr>
          <a:xfrm>
            <a:off x="5974252" y="981075"/>
            <a:ext cx="6179865" cy="5653028"/>
          </a:xfrm>
          <a:prstGeom prst="rect">
            <a:avLst/>
          </a:prstGeom>
        </p:spPr>
      </p:pic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0" y="815831"/>
            <a:ext cx="253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Typological Evolution</a:t>
            </a:r>
            <a:endParaRPr lang="en-US" sz="3600" dirty="0">
              <a:solidFill>
                <a:srgbClr val="77A191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61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A8540F-F4BB-45CB-B058-3645F19F0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232" y="989042"/>
            <a:ext cx="2054236" cy="205423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FDE5305-8107-49B3-A715-B281F0473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251" y="2183029"/>
            <a:ext cx="1820325" cy="26521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9861C2-4F42-4BFB-92C8-425D54076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695" y="2831991"/>
            <a:ext cx="1889897" cy="22277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537135D-C3BE-444B-90BC-A7A7AAAFE9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03" r="4171"/>
          <a:stretch/>
        </p:blipFill>
        <p:spPr>
          <a:xfrm>
            <a:off x="1348914" y="3580859"/>
            <a:ext cx="1732337" cy="22768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BAF1BC4-DB0C-4679-A4E0-86EE9E19C3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46" t="2149" b="2168"/>
          <a:stretch/>
        </p:blipFill>
        <p:spPr>
          <a:xfrm>
            <a:off x="309882" y="4123375"/>
            <a:ext cx="1800343" cy="251072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FA5660-ABDB-4E32-83F4-3762948C2471}"/>
              </a:ext>
            </a:extLst>
          </p:cNvPr>
          <p:cNvSpPr txBox="1"/>
          <p:nvPr/>
        </p:nvSpPr>
        <p:spPr>
          <a:xfrm>
            <a:off x="5916353" y="6627168"/>
            <a:ext cx="23608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dirty="0" smtClean="0">
                <a:solidFill>
                  <a:srgbClr val="77A191"/>
                </a:solidFill>
              </a:rPr>
              <a:t>Source: </a:t>
            </a:r>
            <a:r>
              <a:rPr lang="en-US" sz="900" dirty="0" err="1" smtClean="0">
                <a:solidFill>
                  <a:srgbClr val="77A191"/>
                </a:solidFill>
              </a:rPr>
              <a:t>Innobuild</a:t>
            </a:r>
            <a:r>
              <a:rPr lang="en-US" sz="900" dirty="0" smtClean="0">
                <a:solidFill>
                  <a:srgbClr val="77A191"/>
                </a:solidFill>
              </a:rPr>
              <a:t> </a:t>
            </a:r>
            <a:r>
              <a:rPr lang="en-US" sz="900" dirty="0">
                <a:solidFill>
                  <a:srgbClr val="77A191"/>
                </a:solidFill>
              </a:rPr>
              <a:t>Façade &amp; IT </a:t>
            </a:r>
            <a:r>
              <a:rPr lang="en-US" sz="900" dirty="0" err="1">
                <a:solidFill>
                  <a:srgbClr val="77A191"/>
                </a:solidFill>
              </a:rPr>
              <a:t>Consultance</a:t>
            </a:r>
            <a:r>
              <a:rPr lang="en-US" sz="900" dirty="0">
                <a:solidFill>
                  <a:srgbClr val="77A191"/>
                </a:solidFill>
              </a:rPr>
              <a:t> </a:t>
            </a:r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7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0" y="825214"/>
            <a:ext cx="4655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Morphological evolution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6F0C963-B530-4576-AEAE-441A4445F1EC}"/>
                  </a:ext>
                </a:extLst>
              </p14:cNvPr>
              <p14:cNvContentPartPr/>
              <p14:nvPr/>
            </p14:nvContentPartPr>
            <p14:xfrm>
              <a:off x="3563301" y="5930068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6F0C963-B530-4576-AEAE-441A4445F1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4661" y="592106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1BD12F6D-69CC-4F1D-8A70-F7C396C1A9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/>
          <a:stretch/>
        </p:blipFill>
        <p:spPr>
          <a:xfrm>
            <a:off x="308575" y="2171257"/>
            <a:ext cx="3384649" cy="301378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F1DB68-8545-43B2-96F0-508DC80A8D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" r="66397"/>
          <a:stretch/>
        </p:blipFill>
        <p:spPr>
          <a:xfrm>
            <a:off x="3751888" y="2171257"/>
            <a:ext cx="1286110" cy="2313833"/>
          </a:xfrm>
          <a:prstGeom prst="rect">
            <a:avLst/>
          </a:prstGeom>
        </p:spPr>
      </p:pic>
      <p:pic>
        <p:nvPicPr>
          <p:cNvPr id="1026" name="Picture 2" descr="Il 'Museo del Futuro' apre oggi a Dubai">
            <a:extLst>
              <a:ext uri="{FF2B5EF4-FFF2-40B4-BE49-F238E27FC236}">
                <a16:creationId xmlns:a16="http://schemas.microsoft.com/office/drawing/2014/main" id="{024BF08D-3409-4302-8D59-0FA2042B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2"/>
          <a:stretch/>
        </p:blipFill>
        <p:spPr bwMode="auto">
          <a:xfrm>
            <a:off x="6966016" y="4517833"/>
            <a:ext cx="2286506" cy="211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71130D1-B17E-4542-B677-09BC1A7128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98" t="30444" r="79961" b="23900"/>
          <a:stretch/>
        </p:blipFill>
        <p:spPr>
          <a:xfrm>
            <a:off x="7612304" y="986186"/>
            <a:ext cx="1926710" cy="34989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AA9729-8933-4FF7-B628-B1FC32086D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3089" y="986186"/>
            <a:ext cx="2541029" cy="349890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9E423AB-4C8D-4E97-913B-53223FD0A1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89" y="986186"/>
            <a:ext cx="2449340" cy="349890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FD637DB-7404-4212-A9CC-84C8DD3AA76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62" r="5452"/>
          <a:stretch/>
        </p:blipFill>
        <p:spPr>
          <a:xfrm>
            <a:off x="9311186" y="4517834"/>
            <a:ext cx="2846895" cy="211474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87B42CA-9AA9-4A85-896F-28BDCE71923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94"/>
          <a:stretch/>
        </p:blipFill>
        <p:spPr>
          <a:xfrm>
            <a:off x="3751888" y="4517834"/>
            <a:ext cx="3155464" cy="21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174572" y="817247"/>
            <a:ext cx="44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Design </a:t>
            </a:r>
            <a:r>
              <a:rPr lang="en-US" sz="3600" dirty="0">
                <a:solidFill>
                  <a:srgbClr val="77A191"/>
                </a:solidFill>
              </a:rPr>
              <a:t>criteria evolution: simulation </a:t>
            </a:r>
            <a:endParaRPr lang="en-US" sz="3600" dirty="0" smtClean="0">
              <a:solidFill>
                <a:srgbClr val="77A191"/>
              </a:solidFill>
            </a:endParaRPr>
          </a:p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and </a:t>
            </a:r>
            <a:r>
              <a:rPr lang="en-US" sz="3600" dirty="0">
                <a:solidFill>
                  <a:srgbClr val="77A191"/>
                </a:solidFill>
              </a:rPr>
              <a:t>modelling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DAEBFEF-E950-48C7-ABB0-C3DB02315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80" y="986186"/>
            <a:ext cx="5034682" cy="3149463"/>
          </a:xfrm>
          <a:prstGeom prst="rect">
            <a:avLst/>
          </a:prstGeom>
        </p:spPr>
      </p:pic>
      <p:pic>
        <p:nvPicPr>
          <p:cNvPr id="14" name="Picture 4" descr="Artefatti in evoluzione. La rappresentazione matematica fra design  generativo e pratiche numeriche Artifacts in evolution. The m">
            <a:extLst>
              <a:ext uri="{FF2B5EF4-FFF2-40B4-BE49-F238E27FC236}">
                <a16:creationId xmlns:a16="http://schemas.microsoft.com/office/drawing/2014/main" id="{94302894-7D3D-4E7A-A397-E52237ED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07" y="4231297"/>
            <a:ext cx="4742240" cy="23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059A318-E8C1-434D-B325-5FFD825D4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74" y="2522415"/>
            <a:ext cx="5034682" cy="393568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A12D6B-DEC1-4355-AD37-6B9401AB8638}"/>
              </a:ext>
            </a:extLst>
          </p:cNvPr>
          <p:cNvSpPr txBox="1"/>
          <p:nvPr/>
        </p:nvSpPr>
        <p:spPr>
          <a:xfrm>
            <a:off x="16625" y="6488668"/>
            <a:ext cx="5802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 err="1">
                <a:solidFill>
                  <a:srgbClr val="77A191"/>
                </a:solidFill>
              </a:rPr>
              <a:t>source:https</a:t>
            </a:r>
            <a:r>
              <a:rPr lang="it-IT" sz="900" dirty="0">
                <a:solidFill>
                  <a:srgbClr val="77A191"/>
                </a:solidFill>
              </a:rPr>
              <a:t>://www.researchgate.net/publication/334327367_A_digital_workflow_to_quantify_regenerative_urban_design_in_the_context_of_a_changing_climate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D9FC7A5-8EB3-48F2-8AE1-B995361D2C56}"/>
              </a:ext>
            </a:extLst>
          </p:cNvPr>
          <p:cNvSpPr txBox="1"/>
          <p:nvPr/>
        </p:nvSpPr>
        <p:spPr>
          <a:xfrm>
            <a:off x="6484972" y="6627168"/>
            <a:ext cx="61251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rgbClr val="77A191"/>
                </a:solidFill>
              </a:rPr>
              <a:t>Olympic Stadium in Beijing, </a:t>
            </a:r>
            <a:r>
              <a:rPr lang="it-IT" sz="900" dirty="0" err="1">
                <a:solidFill>
                  <a:srgbClr val="77A191"/>
                </a:solidFill>
              </a:rPr>
              <a:t>designed</a:t>
            </a:r>
            <a:r>
              <a:rPr lang="it-IT" sz="900" dirty="0">
                <a:solidFill>
                  <a:srgbClr val="77A191"/>
                </a:solidFill>
              </a:rPr>
              <a:t> by Herzog &amp; De Meuron </a:t>
            </a:r>
            <a:r>
              <a:rPr lang="en-US" sz="900" dirty="0">
                <a:solidFill>
                  <a:srgbClr val="77A191"/>
                </a:solidFill>
              </a:rPr>
              <a:t>structure modeled with Rhinoceros and Grasshopper </a:t>
            </a:r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8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0" y="841779"/>
            <a:ext cx="4696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Construction processes evolution: </a:t>
            </a:r>
          </a:p>
          <a:p>
            <a:pPr algn="r"/>
            <a:r>
              <a:rPr lang="en-US" sz="3600" dirty="0">
                <a:solidFill>
                  <a:srgbClr val="77A191"/>
                </a:solidFill>
              </a:rPr>
              <a:t>Additive Manufacturing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F3C817C-A5B2-4F03-A4B7-82C8C79C8881}"/>
              </a:ext>
            </a:extLst>
          </p:cNvPr>
          <p:cNvGrpSpPr/>
          <p:nvPr/>
        </p:nvGrpSpPr>
        <p:grpSpPr>
          <a:xfrm>
            <a:off x="82550" y="3311255"/>
            <a:ext cx="4962684" cy="3321320"/>
            <a:chOff x="0" y="1512168"/>
            <a:chExt cx="9144000" cy="5373216"/>
          </a:xfrm>
        </p:grpSpPr>
        <p:pic>
          <p:nvPicPr>
            <p:cNvPr id="14" name="Picture 3" descr="C:\Users\Evelin\Desktop\Katana.jpg">
              <a:extLst>
                <a:ext uri="{FF2B5EF4-FFF2-40B4-BE49-F238E27FC236}">
                  <a16:creationId xmlns:a16="http://schemas.microsoft.com/office/drawing/2014/main" id="{D38F4F2B-D883-4491-ACDB-50FBDE50F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12530"/>
            <a:stretch>
              <a:fillRect/>
            </a:stretch>
          </p:blipFill>
          <p:spPr bwMode="auto">
            <a:xfrm>
              <a:off x="0" y="1512168"/>
              <a:ext cx="4932040" cy="5373216"/>
            </a:xfrm>
            <a:prstGeom prst="rect">
              <a:avLst/>
            </a:prstGeom>
            <a:noFill/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B271677D-0B39-4B9A-ADE3-C90FD5911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r="28395" b="10492"/>
            <a:stretch/>
          </p:blipFill>
          <p:spPr>
            <a:xfrm>
              <a:off x="4572000" y="1512168"/>
              <a:ext cx="4572000" cy="5373216"/>
            </a:xfrm>
            <a:prstGeom prst="rect">
              <a:avLst/>
            </a:prstGeom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AD341241-7BAD-439F-B4BD-DA20525BEB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84" t="20314" r="39616" b="14045"/>
          <a:stretch/>
        </p:blipFill>
        <p:spPr>
          <a:xfrm>
            <a:off x="5114857" y="1146447"/>
            <a:ext cx="6997696" cy="548612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59AEFA-63BD-40F6-9E31-FF9EA8EAA333}"/>
              </a:ext>
            </a:extLst>
          </p:cNvPr>
          <p:cNvSpPr txBox="1"/>
          <p:nvPr/>
        </p:nvSpPr>
        <p:spPr>
          <a:xfrm>
            <a:off x="10521539" y="6627168"/>
            <a:ext cx="17088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77A191"/>
                </a:solidFill>
              </a:rPr>
              <a:t>The first 3D printed eco-habitat</a:t>
            </a:r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89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0" y="840361"/>
            <a:ext cx="468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Standard and Regulations evolution 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F9FB969-C267-45CA-B67A-5ABBCE4D8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/>
          <a:stretch/>
        </p:blipFill>
        <p:spPr>
          <a:xfrm>
            <a:off x="4764088" y="2194939"/>
            <a:ext cx="7394320" cy="44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8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106875" y="838596"/>
            <a:ext cx="45706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Performance characteristics </a:t>
            </a:r>
            <a:r>
              <a:rPr lang="en-US" sz="3600" dirty="0">
                <a:solidFill>
                  <a:srgbClr val="77A191"/>
                </a:solidFill>
              </a:rPr>
              <a:t>evolution </a:t>
            </a:r>
          </a:p>
          <a:p>
            <a:pPr algn="r"/>
            <a:r>
              <a:rPr lang="en-US" sz="3600" dirty="0">
                <a:solidFill>
                  <a:srgbClr val="77A191"/>
                </a:solidFill>
              </a:rPr>
              <a:t> </a:t>
            </a:r>
          </a:p>
          <a:p>
            <a:pPr marL="179388" algn="r"/>
            <a:r>
              <a:rPr lang="en-US" sz="3600" dirty="0">
                <a:solidFill>
                  <a:srgbClr val="77A191"/>
                </a:solidFill>
              </a:rPr>
              <a:t>Adaptive envelope:</a:t>
            </a: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solidFill>
                  <a:srgbClr val="77A191"/>
                </a:solidFill>
              </a:rPr>
              <a:t>…Dynamic, Interactive, Integrated, Active, Responsive, Smart, Bio-Inspired, Kinetic….</a:t>
            </a:r>
            <a:endParaRPr lang="en-US" sz="3600" dirty="0">
              <a:solidFill>
                <a:srgbClr val="77A191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F21340-09FC-49AA-8750-C64076A2F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3"/>
          <a:stretch/>
        </p:blipFill>
        <p:spPr>
          <a:xfrm>
            <a:off x="7200755" y="1526343"/>
            <a:ext cx="2454188" cy="25319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9260BAA-2FE4-49A3-9359-04ABC55B6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560" y="1526341"/>
            <a:ext cx="2437436" cy="25319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EB951C-6E6A-4CF6-888B-A7D5CF6B78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9" b="1470"/>
          <a:stretch/>
        </p:blipFill>
        <p:spPr>
          <a:xfrm>
            <a:off x="7198768" y="4096299"/>
            <a:ext cx="2473816" cy="25319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749603F-62C3-4CED-8489-F4BF091E3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9036" y="4096299"/>
            <a:ext cx="2437437" cy="2542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A2D6C4-402E-4E42-8C09-5986B247A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B469001-96C7-43EF-85F9-0C11AFDAE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FE1150D-B2CD-4118-8A4C-B79F1C4D89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46" t="14989" r="49103" b="35910"/>
          <a:stretch/>
        </p:blipFill>
        <p:spPr>
          <a:xfrm>
            <a:off x="4664894" y="1521698"/>
            <a:ext cx="2478455" cy="257460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18EF28A-77F0-4C18-B92E-1C7B5C6D76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r="23907"/>
          <a:stretch/>
        </p:blipFill>
        <p:spPr>
          <a:xfrm>
            <a:off x="4677476" y="4096299"/>
            <a:ext cx="2465874" cy="25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36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429EB03-F997-444B-A6A7-625C549E4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17" t="26593" r="16118" b="44815"/>
          <a:stretch/>
        </p:blipFill>
        <p:spPr>
          <a:xfrm>
            <a:off x="5403226" y="3930173"/>
            <a:ext cx="2963577" cy="270624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1125DB7-C695-43C5-9893-F8552EEA79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83" t="38800" r="3417" b="37111"/>
          <a:stretch/>
        </p:blipFill>
        <p:spPr>
          <a:xfrm>
            <a:off x="5403226" y="981075"/>
            <a:ext cx="5892671" cy="2913421"/>
          </a:xfrm>
          <a:prstGeom prst="rect">
            <a:avLst/>
          </a:prstGeom>
        </p:spPr>
      </p:pic>
      <p:pic>
        <p:nvPicPr>
          <p:cNvPr id="18" name="Immagine 20" descr="inte 1.jpg">
            <a:extLst>
              <a:ext uri="{FF2B5EF4-FFF2-40B4-BE49-F238E27FC236}">
                <a16:creationId xmlns:a16="http://schemas.microsoft.com/office/drawing/2014/main" id="{0F6C8A29-CFB3-48BB-89E2-4A563826A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34" y="3930173"/>
            <a:ext cx="2870163" cy="270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108842" y="812582"/>
            <a:ext cx="4570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Performance characteristics </a:t>
            </a:r>
            <a:r>
              <a:rPr lang="en-US" sz="3600" dirty="0">
                <a:solidFill>
                  <a:srgbClr val="77A191"/>
                </a:solidFill>
              </a:rPr>
              <a:t>evolution </a:t>
            </a:r>
          </a:p>
          <a:p>
            <a:pPr algn="r"/>
            <a:r>
              <a:rPr lang="en-US" sz="3600" dirty="0">
                <a:solidFill>
                  <a:srgbClr val="77A191"/>
                </a:solidFill>
              </a:rPr>
              <a:t> </a:t>
            </a:r>
          </a:p>
          <a:p>
            <a:pPr algn="r"/>
            <a:r>
              <a:rPr lang="en-US" sz="3600" dirty="0">
                <a:solidFill>
                  <a:srgbClr val="77A191"/>
                </a:solidFill>
              </a:rPr>
              <a:t>Harvesting &amp; Productivity (…prosumer </a:t>
            </a:r>
            <a:r>
              <a:rPr lang="en-US" sz="3600" dirty="0" smtClean="0">
                <a:solidFill>
                  <a:srgbClr val="77A191"/>
                </a:solidFill>
              </a:rPr>
              <a:t>envelope?)</a:t>
            </a:r>
            <a:endParaRPr lang="en-US" sz="36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37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300038" y="815414"/>
            <a:ext cx="4364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Performance characteristics </a:t>
            </a:r>
            <a:endParaRPr lang="en-US" sz="3600" dirty="0" smtClean="0">
              <a:solidFill>
                <a:srgbClr val="77A191"/>
              </a:solidFill>
            </a:endParaRPr>
          </a:p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evolution</a:t>
            </a:r>
            <a:r>
              <a:rPr lang="en-US" sz="3600" dirty="0">
                <a:solidFill>
                  <a:srgbClr val="77A191"/>
                </a:solidFill>
              </a:rPr>
              <a:t>: </a:t>
            </a:r>
          </a:p>
          <a:p>
            <a:pPr algn="r"/>
            <a:r>
              <a:rPr lang="en-US" sz="3600" dirty="0">
                <a:solidFill>
                  <a:srgbClr val="77A191"/>
                </a:solidFill>
              </a:rPr>
              <a:t>Biomimicry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13" name="Immagine 12" descr="bio5.jpg">
            <a:extLst>
              <a:ext uri="{FF2B5EF4-FFF2-40B4-BE49-F238E27FC236}">
                <a16:creationId xmlns:a16="http://schemas.microsoft.com/office/drawing/2014/main" id="{3872A53C-00BE-4B63-9F96-2D8EE21F0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37" y="3919166"/>
            <a:ext cx="3710381" cy="271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23" descr="bioch2.jpg">
            <a:extLst>
              <a:ext uri="{FF2B5EF4-FFF2-40B4-BE49-F238E27FC236}">
                <a16:creationId xmlns:a16="http://schemas.microsoft.com/office/drawing/2014/main" id="{757291EC-EEC9-4CFB-B55B-D2A95A430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52" y="3919166"/>
            <a:ext cx="3729441" cy="271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24" descr="inte3.JPG">
            <a:extLst>
              <a:ext uri="{FF2B5EF4-FFF2-40B4-BE49-F238E27FC236}">
                <a16:creationId xmlns:a16="http://schemas.microsoft.com/office/drawing/2014/main" id="{A24E88A5-0B57-4C5A-BA30-DE3F62A24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1395" r="2579" b="2435"/>
          <a:stretch>
            <a:fillRect/>
          </a:stretch>
        </p:blipFill>
        <p:spPr bwMode="auto">
          <a:xfrm>
            <a:off x="4661503" y="1249101"/>
            <a:ext cx="3722090" cy="261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5" descr="serpenti0151vq1.jpg">
            <a:extLst>
              <a:ext uri="{FF2B5EF4-FFF2-40B4-BE49-F238E27FC236}">
                <a16:creationId xmlns:a16="http://schemas.microsoft.com/office/drawing/2014/main" id="{117FD485-4780-4034-A9CB-370BE327D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37" y="1262129"/>
            <a:ext cx="3710381" cy="26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358146F-AB09-4E3C-987B-679A72ADF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27944" t="25563" r="29722" b="20297"/>
          <a:stretch>
            <a:fillRect/>
          </a:stretch>
        </p:blipFill>
        <p:spPr bwMode="auto">
          <a:xfrm>
            <a:off x="300038" y="3315640"/>
            <a:ext cx="4283075" cy="303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383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47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2E337B2-002B-4B1D-AC62-69D5C7EE3A8E}"/>
              </a:ext>
            </a:extLst>
          </p:cNvPr>
          <p:cNvGrpSpPr/>
          <p:nvPr/>
        </p:nvGrpSpPr>
        <p:grpSpPr>
          <a:xfrm>
            <a:off x="3000184" y="3060907"/>
            <a:ext cx="8829987" cy="5418667"/>
            <a:chOff x="2208590" y="1138548"/>
            <a:chExt cx="8128000" cy="5418667"/>
          </a:xfrm>
        </p:grpSpPr>
        <p:graphicFrame>
          <p:nvGraphicFramePr>
            <p:cNvPr id="6" name="Diagramma 5">
              <a:extLst>
                <a:ext uri="{FF2B5EF4-FFF2-40B4-BE49-F238E27FC236}">
                  <a16:creationId xmlns:a16="http://schemas.microsoft.com/office/drawing/2014/main" id="{9CDDACE5-20B5-4649-97A1-DC3CB141C9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7290108"/>
                </p:ext>
              </p:extLst>
            </p:nvPr>
          </p:nvGraphicFramePr>
          <p:xfrm>
            <a:off x="2208590" y="1138548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" name="Freccia a destra 6">
              <a:extLst>
                <a:ext uri="{FF2B5EF4-FFF2-40B4-BE49-F238E27FC236}">
                  <a16:creationId xmlns:a16="http://schemas.microsoft.com/office/drawing/2014/main" id="{71E774CF-BACA-4400-BAB5-67930C682ACD}"/>
                </a:ext>
              </a:extLst>
            </p:cNvPr>
            <p:cNvSpPr/>
            <p:nvPr/>
          </p:nvSpPr>
          <p:spPr>
            <a:xfrm>
              <a:off x="3482788" y="3631448"/>
              <a:ext cx="443753" cy="428284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Freccia a destra 13">
              <a:extLst>
                <a:ext uri="{FF2B5EF4-FFF2-40B4-BE49-F238E27FC236}">
                  <a16:creationId xmlns:a16="http://schemas.microsoft.com/office/drawing/2014/main" id="{DD87C556-4A74-47B8-8068-B2899A6C446D}"/>
                </a:ext>
              </a:extLst>
            </p:cNvPr>
            <p:cNvSpPr/>
            <p:nvPr/>
          </p:nvSpPr>
          <p:spPr>
            <a:xfrm>
              <a:off x="4705459" y="3631448"/>
              <a:ext cx="443753" cy="428284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ccia a destra 14">
              <a:extLst>
                <a:ext uri="{FF2B5EF4-FFF2-40B4-BE49-F238E27FC236}">
                  <a16:creationId xmlns:a16="http://schemas.microsoft.com/office/drawing/2014/main" id="{C916BCE7-519E-4E41-A835-04EA8FE9B5FD}"/>
                </a:ext>
              </a:extLst>
            </p:cNvPr>
            <p:cNvSpPr/>
            <p:nvPr/>
          </p:nvSpPr>
          <p:spPr>
            <a:xfrm>
              <a:off x="6076476" y="3631448"/>
              <a:ext cx="443753" cy="428284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reccia a destra 16">
              <a:extLst>
                <a:ext uri="{FF2B5EF4-FFF2-40B4-BE49-F238E27FC236}">
                  <a16:creationId xmlns:a16="http://schemas.microsoft.com/office/drawing/2014/main" id="{180E31B9-EBB0-438A-8FD1-33468FF7B313}"/>
                </a:ext>
              </a:extLst>
            </p:cNvPr>
            <p:cNvSpPr/>
            <p:nvPr/>
          </p:nvSpPr>
          <p:spPr>
            <a:xfrm>
              <a:off x="7447493" y="3660410"/>
              <a:ext cx="443753" cy="428284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ccia a destra 17">
              <a:extLst>
                <a:ext uri="{FF2B5EF4-FFF2-40B4-BE49-F238E27FC236}">
                  <a16:creationId xmlns:a16="http://schemas.microsoft.com/office/drawing/2014/main" id="{CB3BAE04-F5B9-4B1B-BD3A-E345A59F2FD4}"/>
                </a:ext>
              </a:extLst>
            </p:cNvPr>
            <p:cNvSpPr/>
            <p:nvPr/>
          </p:nvSpPr>
          <p:spPr>
            <a:xfrm>
              <a:off x="8596633" y="3608845"/>
              <a:ext cx="443753" cy="428284"/>
            </a:xfrm>
            <a:prstGeom prst="rightArrow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1CEB33E4-BF19-4231-A5E8-9C8CFF952D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5808"/>
          <a:stretch/>
        </p:blipFill>
        <p:spPr>
          <a:xfrm>
            <a:off x="5320222" y="989373"/>
            <a:ext cx="6509949" cy="36978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29657B5-7692-45F3-9ABC-4CBACA25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6" y="2710937"/>
            <a:ext cx="4506020" cy="19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7DDAC3-A0F9-4B07-B3F4-00ABECA43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59"/>
          <a:stretch/>
        </p:blipFill>
        <p:spPr bwMode="auto">
          <a:xfrm>
            <a:off x="256459" y="4819103"/>
            <a:ext cx="2733322" cy="18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CAF64139-5DEC-41A3-9A25-AF0FA919AE9C}"/>
              </a:ext>
            </a:extLst>
          </p:cNvPr>
          <p:cNvSpPr txBox="1"/>
          <p:nvPr/>
        </p:nvSpPr>
        <p:spPr>
          <a:xfrm>
            <a:off x="0" y="812670"/>
            <a:ext cx="4688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Performance characteristics </a:t>
            </a:r>
            <a:endParaRPr lang="en-US" sz="3600" dirty="0" smtClean="0">
              <a:solidFill>
                <a:srgbClr val="77A191"/>
              </a:solidFill>
            </a:endParaRPr>
          </a:p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evolution: Circularity </a:t>
            </a:r>
            <a:endParaRPr lang="en-US" sz="3600" dirty="0">
              <a:solidFill>
                <a:srgbClr val="77A19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359AEFA-63BD-40F6-9E31-FF9EA8EAA333}"/>
              </a:ext>
            </a:extLst>
          </p:cNvPr>
          <p:cNvSpPr txBox="1"/>
          <p:nvPr/>
        </p:nvSpPr>
        <p:spPr>
          <a:xfrm>
            <a:off x="5247388" y="4648764"/>
            <a:ext cx="4873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77A191"/>
                </a:solidFill>
              </a:rPr>
              <a:t>Source</a:t>
            </a:r>
            <a:r>
              <a:rPr lang="en-US" sz="900" dirty="0">
                <a:solidFill>
                  <a:srgbClr val="77A191"/>
                </a:solidFill>
              </a:rPr>
              <a:t>: </a:t>
            </a:r>
            <a:r>
              <a:rPr lang="en-US" sz="900" dirty="0" err="1">
                <a:solidFill>
                  <a:srgbClr val="77A191"/>
                </a:solidFill>
              </a:rPr>
              <a:t>Innobuild</a:t>
            </a:r>
            <a:r>
              <a:rPr lang="en-US" sz="900" dirty="0">
                <a:solidFill>
                  <a:srgbClr val="77A191"/>
                </a:solidFill>
              </a:rPr>
              <a:t> Façade &amp; IT </a:t>
            </a:r>
            <a:r>
              <a:rPr lang="en-US" sz="900" dirty="0" err="1">
                <a:solidFill>
                  <a:srgbClr val="77A191"/>
                </a:solidFill>
              </a:rPr>
              <a:t>Consultance</a:t>
            </a:r>
            <a:r>
              <a:rPr lang="en-US" sz="900" dirty="0">
                <a:solidFill>
                  <a:srgbClr val="77A191"/>
                </a:solidFill>
              </a:rPr>
              <a:t>_”AM Envelope” – PhD Thesis H. Strauss 2013 </a:t>
            </a:r>
          </a:p>
          <a:p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8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The challenge scenarios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1C3FDA-06A0-4055-BF33-D3A3EA1685A2}"/>
              </a:ext>
            </a:extLst>
          </p:cNvPr>
          <p:cNvSpPr txBox="1"/>
          <p:nvPr/>
        </p:nvSpPr>
        <p:spPr>
          <a:xfrm>
            <a:off x="0" y="3098893"/>
            <a:ext cx="64530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77A191"/>
                </a:solidFill>
              </a:rPr>
              <a:t>New emerging Markets in </a:t>
            </a:r>
            <a:r>
              <a:rPr lang="it-IT" sz="2400" b="1" dirty="0" err="1">
                <a:solidFill>
                  <a:srgbClr val="77A191"/>
                </a:solidFill>
              </a:rPr>
              <a:t>response</a:t>
            </a:r>
            <a:r>
              <a:rPr lang="it-IT" sz="2400" b="1" dirty="0">
                <a:solidFill>
                  <a:srgbClr val="77A191"/>
                </a:solidFill>
              </a:rPr>
              <a:t> to </a:t>
            </a:r>
            <a:r>
              <a:rPr lang="it-IT" sz="2400" b="1" dirty="0" err="1">
                <a:solidFill>
                  <a:srgbClr val="77A191"/>
                </a:solidFill>
              </a:rPr>
              <a:t>Climate</a:t>
            </a:r>
            <a:r>
              <a:rPr lang="it-IT" sz="2400" b="1" dirty="0">
                <a:solidFill>
                  <a:srgbClr val="77A191"/>
                </a:solidFill>
              </a:rPr>
              <a:t> Change and </a:t>
            </a:r>
            <a:r>
              <a:rPr lang="it-IT" sz="2400" b="1" dirty="0" err="1">
                <a:solidFill>
                  <a:srgbClr val="77A191"/>
                </a:solidFill>
              </a:rPr>
              <a:t>Decarbonisation</a:t>
            </a:r>
            <a:endParaRPr lang="it-IT" sz="2400" b="1" dirty="0">
              <a:solidFill>
                <a:srgbClr val="77A191"/>
              </a:solidFill>
            </a:endParaRPr>
          </a:p>
          <a:p>
            <a:endParaRPr lang="it-IT" b="1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rgbClr val="77A191"/>
                </a:solidFill>
              </a:rPr>
              <a:t>Net Zero Carbon; </a:t>
            </a:r>
            <a:r>
              <a:rPr lang="it-IT" sz="2400" dirty="0" err="1">
                <a:solidFill>
                  <a:srgbClr val="77A191"/>
                </a:solidFill>
              </a:rPr>
              <a:t>Circular</a:t>
            </a:r>
            <a:r>
              <a:rPr lang="it-IT" sz="2400" dirty="0">
                <a:solidFill>
                  <a:srgbClr val="77A191"/>
                </a:solidFill>
              </a:rPr>
              <a:t> economy; </a:t>
            </a:r>
            <a:r>
              <a:rPr lang="it-IT" sz="2400" dirty="0" err="1">
                <a:solidFill>
                  <a:srgbClr val="77A191"/>
                </a:solidFill>
              </a:rPr>
              <a:t>Embodied</a:t>
            </a:r>
            <a:r>
              <a:rPr lang="it-IT" sz="2400" dirty="0">
                <a:solidFill>
                  <a:srgbClr val="77A191"/>
                </a:solidFill>
              </a:rPr>
              <a:t> Carbon; </a:t>
            </a:r>
            <a:r>
              <a:rPr lang="it-IT" sz="2400" dirty="0" err="1">
                <a:solidFill>
                  <a:srgbClr val="77A191"/>
                </a:solidFill>
              </a:rPr>
              <a:t>Elecrification</a:t>
            </a:r>
            <a:r>
              <a:rPr lang="it-IT" sz="2400" dirty="0">
                <a:solidFill>
                  <a:srgbClr val="77A191"/>
                </a:solidFill>
              </a:rPr>
              <a:t>/Storage </a:t>
            </a:r>
            <a:r>
              <a:rPr lang="it-IT" sz="2400" dirty="0" err="1">
                <a:solidFill>
                  <a:srgbClr val="77A191"/>
                </a:solidFill>
              </a:rPr>
              <a:t>etc</a:t>
            </a:r>
            <a:r>
              <a:rPr lang="it-IT" sz="2400" dirty="0">
                <a:solidFill>
                  <a:srgbClr val="77A191"/>
                </a:solidFill>
              </a:rPr>
              <a:t>; </a:t>
            </a:r>
            <a:r>
              <a:rPr lang="it-IT" sz="2400" dirty="0" err="1">
                <a:solidFill>
                  <a:srgbClr val="77A191"/>
                </a:solidFill>
              </a:rPr>
              <a:t>Offsetting</a:t>
            </a:r>
            <a:r>
              <a:rPr lang="it-IT" sz="2400" dirty="0">
                <a:solidFill>
                  <a:srgbClr val="77A191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it-IT" sz="2400" dirty="0" err="1">
                <a:solidFill>
                  <a:srgbClr val="77A191"/>
                </a:solidFill>
              </a:rPr>
              <a:t>Renovation</a:t>
            </a:r>
            <a:r>
              <a:rPr lang="it-IT" sz="2400" dirty="0">
                <a:solidFill>
                  <a:srgbClr val="77A191"/>
                </a:solidFill>
              </a:rPr>
              <a:t> </a:t>
            </a:r>
            <a:r>
              <a:rPr lang="it-IT" sz="2400" dirty="0" err="1">
                <a:solidFill>
                  <a:srgbClr val="77A191"/>
                </a:solidFill>
              </a:rPr>
              <a:t>Wave</a:t>
            </a:r>
            <a:r>
              <a:rPr lang="it-IT" sz="2400" dirty="0">
                <a:solidFill>
                  <a:srgbClr val="77A191"/>
                </a:solidFill>
              </a:rPr>
              <a:t>; </a:t>
            </a:r>
            <a:r>
              <a:rPr lang="it-IT" sz="2400" dirty="0" err="1">
                <a:solidFill>
                  <a:srgbClr val="77A191"/>
                </a:solidFill>
              </a:rPr>
              <a:t>Intelligent</a:t>
            </a:r>
            <a:r>
              <a:rPr lang="it-IT" sz="2400" dirty="0">
                <a:solidFill>
                  <a:srgbClr val="77A191"/>
                </a:solidFill>
              </a:rPr>
              <a:t>/</a:t>
            </a:r>
            <a:r>
              <a:rPr lang="it-IT" sz="2400" dirty="0" err="1">
                <a:solidFill>
                  <a:srgbClr val="77A191"/>
                </a:solidFill>
              </a:rPr>
              <a:t>Hybrid</a:t>
            </a:r>
            <a:r>
              <a:rPr lang="it-IT" sz="2400" dirty="0">
                <a:solidFill>
                  <a:srgbClr val="77A191"/>
                </a:solidFill>
              </a:rPr>
              <a:t> BMS; Positive Energy/</a:t>
            </a:r>
            <a:r>
              <a:rPr lang="it-IT" sz="2400" dirty="0" err="1">
                <a:solidFill>
                  <a:srgbClr val="77A191"/>
                </a:solidFill>
              </a:rPr>
              <a:t>Decarbonisation</a:t>
            </a:r>
            <a:r>
              <a:rPr lang="it-IT" sz="2400" dirty="0">
                <a:solidFill>
                  <a:srgbClr val="77A191"/>
                </a:solidFill>
              </a:rPr>
              <a:t> strategies; </a:t>
            </a:r>
            <a:r>
              <a:rPr lang="it-IT" sz="2400" dirty="0" err="1">
                <a:solidFill>
                  <a:srgbClr val="77A191"/>
                </a:solidFill>
              </a:rPr>
              <a:t>Renewables</a:t>
            </a:r>
            <a:r>
              <a:rPr lang="it-IT" sz="2400" dirty="0">
                <a:solidFill>
                  <a:srgbClr val="77A191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rgbClr val="77A191"/>
                </a:solidFill>
              </a:rPr>
              <a:t>Smart Cities; Building </a:t>
            </a:r>
            <a:r>
              <a:rPr lang="it-IT" sz="2400" dirty="0" err="1">
                <a:solidFill>
                  <a:srgbClr val="77A191"/>
                </a:solidFill>
              </a:rPr>
              <a:t>Operation</a:t>
            </a:r>
            <a:r>
              <a:rPr lang="it-IT" sz="2400" dirty="0">
                <a:solidFill>
                  <a:srgbClr val="77A191"/>
                </a:solidFill>
              </a:rPr>
              <a:t>; Carbon Capture; etc.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6863AE-B6C6-4129-B715-83DF0975E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50" y="926811"/>
            <a:ext cx="5972850" cy="3079740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8804A06C-6864-4817-B954-99F0B109160F}"/>
              </a:ext>
            </a:extLst>
          </p:cNvPr>
          <p:cNvSpPr txBox="1"/>
          <p:nvPr/>
        </p:nvSpPr>
        <p:spPr>
          <a:xfrm>
            <a:off x="1" y="828935"/>
            <a:ext cx="56443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…some known critical issues…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The climate change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BBF1177-8B33-4373-95A5-26816DA07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150" y="4092237"/>
            <a:ext cx="5972850" cy="27609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94F7D4F-E104-463E-9EB0-6F389F61CF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3" t="12200" r="33463" b="30110"/>
          <a:stretch/>
        </p:blipFill>
        <p:spPr>
          <a:xfrm>
            <a:off x="6358477" y="3429000"/>
            <a:ext cx="3127251" cy="18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5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326087" y="812582"/>
            <a:ext cx="4332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Performance characteristics evolution…  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Innovation drivers for the envelope evolution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0FAAA84-7B46-4749-A9CD-975BA4E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711" y="2754323"/>
            <a:ext cx="2227693" cy="21094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49597D4-DC03-46AA-9CB0-16A79A810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53" t="20964" r="5999" b="22740"/>
          <a:stretch/>
        </p:blipFill>
        <p:spPr>
          <a:xfrm>
            <a:off x="7861575" y="2778475"/>
            <a:ext cx="2008288" cy="2083058"/>
          </a:xfrm>
          <a:prstGeom prst="rect">
            <a:avLst/>
          </a:prstGeom>
        </p:spPr>
      </p:pic>
      <p:pic>
        <p:nvPicPr>
          <p:cNvPr id="18" name="Picture 2" descr="Fig">
            <a:extLst>
              <a:ext uri="{FF2B5EF4-FFF2-40B4-BE49-F238E27FC236}">
                <a16:creationId xmlns:a16="http://schemas.microsoft.com/office/drawing/2014/main" id="{179C0D79-E081-4967-8769-94A2C5E85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/>
          <a:stretch/>
        </p:blipFill>
        <p:spPr bwMode="auto">
          <a:xfrm>
            <a:off x="9926425" y="4906128"/>
            <a:ext cx="2186979" cy="191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015792B-928F-4DFE-885C-E51A31DD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4" t="36047" r="51717" b="41066"/>
          <a:stretch>
            <a:fillRect/>
          </a:stretch>
        </p:blipFill>
        <p:spPr bwMode="auto">
          <a:xfrm>
            <a:off x="5489167" y="2778475"/>
            <a:ext cx="2315103" cy="208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A4BD36B-EF25-4467-9245-D2689578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36047" r="57668" b="24577"/>
          <a:stretch>
            <a:fillRect/>
          </a:stretch>
        </p:blipFill>
        <p:spPr bwMode="auto">
          <a:xfrm>
            <a:off x="5489167" y="4891438"/>
            <a:ext cx="2315103" cy="192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A5A4278-B33D-47D5-B4B5-B1E242FF12EA}"/>
              </a:ext>
            </a:extLst>
          </p:cNvPr>
          <p:cNvSpPr txBox="1"/>
          <p:nvPr/>
        </p:nvSpPr>
        <p:spPr>
          <a:xfrm>
            <a:off x="326087" y="3134752"/>
            <a:ext cx="42570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dirty="0">
                <a:solidFill>
                  <a:srgbClr val="77A191"/>
                </a:solidFill>
              </a:rPr>
              <a:t>…High performances, </a:t>
            </a:r>
          </a:p>
          <a:p>
            <a:pPr algn="r"/>
            <a:r>
              <a:rPr lang="it-IT" sz="3600" dirty="0" err="1">
                <a:solidFill>
                  <a:srgbClr val="77A191"/>
                </a:solidFill>
              </a:rPr>
              <a:t>but</a:t>
            </a:r>
            <a:r>
              <a:rPr lang="it-IT" sz="3600" dirty="0">
                <a:solidFill>
                  <a:srgbClr val="77A191"/>
                </a:solidFill>
              </a:rPr>
              <a:t>: </a:t>
            </a:r>
          </a:p>
          <a:p>
            <a:pPr algn="r"/>
            <a:r>
              <a:rPr lang="it-IT" sz="3600" dirty="0" err="1">
                <a:solidFill>
                  <a:srgbClr val="77A191"/>
                </a:solidFill>
              </a:rPr>
              <a:t>Complexity</a:t>
            </a:r>
            <a:r>
              <a:rPr lang="it-IT" sz="3600" dirty="0">
                <a:solidFill>
                  <a:srgbClr val="77A191"/>
                </a:solidFill>
              </a:rPr>
              <a:t> Vs </a:t>
            </a:r>
            <a:r>
              <a:rPr lang="it-IT" sz="3600" dirty="0" err="1">
                <a:solidFill>
                  <a:srgbClr val="77A191"/>
                </a:solidFill>
              </a:rPr>
              <a:t>Simplicity</a:t>
            </a:r>
            <a:r>
              <a:rPr lang="it-IT" sz="3600" dirty="0">
                <a:solidFill>
                  <a:srgbClr val="77A191"/>
                </a:solidFill>
              </a:rPr>
              <a:t> </a:t>
            </a:r>
            <a:r>
              <a:rPr lang="it-IT" sz="3600" dirty="0" smtClean="0">
                <a:solidFill>
                  <a:srgbClr val="77A191"/>
                </a:solidFill>
              </a:rPr>
              <a:t>? </a:t>
            </a:r>
          </a:p>
          <a:p>
            <a:pPr algn="r"/>
            <a:r>
              <a:rPr lang="it-IT" sz="3600" dirty="0" smtClean="0">
                <a:solidFill>
                  <a:srgbClr val="77A191"/>
                </a:solidFill>
              </a:rPr>
              <a:t>Transfer </a:t>
            </a:r>
            <a:r>
              <a:rPr lang="it-IT" sz="3600" dirty="0" err="1">
                <a:solidFill>
                  <a:srgbClr val="77A191"/>
                </a:solidFill>
              </a:rPr>
              <a:t>capacity</a:t>
            </a:r>
            <a:r>
              <a:rPr lang="it-IT" sz="3600" dirty="0">
                <a:solidFill>
                  <a:srgbClr val="77A191"/>
                </a:solidFill>
              </a:rPr>
              <a:t> </a:t>
            </a:r>
            <a:r>
              <a:rPr lang="it-IT" sz="3600" dirty="0" smtClean="0">
                <a:solidFill>
                  <a:srgbClr val="77A191"/>
                </a:solidFill>
              </a:rPr>
              <a:t>? </a:t>
            </a:r>
          </a:p>
          <a:p>
            <a:pPr algn="r"/>
            <a:r>
              <a:rPr lang="it-IT" sz="3600" dirty="0" smtClean="0">
                <a:solidFill>
                  <a:srgbClr val="77A191"/>
                </a:solidFill>
              </a:rPr>
              <a:t>…?</a:t>
            </a:r>
            <a:endParaRPr lang="it-IT" sz="3600" dirty="0">
              <a:solidFill>
                <a:srgbClr val="77A191"/>
              </a:solidFill>
              <a:highlight>
                <a:srgbClr val="FFFF00"/>
              </a:highlight>
            </a:endParaRPr>
          </a:p>
        </p:txBody>
      </p:sp>
      <p:pic>
        <p:nvPicPr>
          <p:cNvPr id="16" name="Picture 2" descr="Fig">
            <a:extLst>
              <a:ext uri="{FF2B5EF4-FFF2-40B4-BE49-F238E27FC236}">
                <a16:creationId xmlns:a16="http://schemas.microsoft.com/office/drawing/2014/main" id="{157CDA40-86CA-4BD3-BF42-EEC908C80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4"/>
          <a:stretch/>
        </p:blipFill>
        <p:spPr bwMode="auto">
          <a:xfrm>
            <a:off x="7861575" y="4906127"/>
            <a:ext cx="2008288" cy="191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Facciata dinamica progettata da Soma per un padiglione dell'Expo">
            <a:extLst>
              <a:ext uri="{FF2B5EF4-FFF2-40B4-BE49-F238E27FC236}">
                <a16:creationId xmlns:a16="http://schemas.microsoft.com/office/drawing/2014/main" id="{AF7D3B52-D9F9-4AAE-B862-D3BC90C51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73"/>
          <a:stretch/>
        </p:blipFill>
        <p:spPr bwMode="auto">
          <a:xfrm>
            <a:off x="9926425" y="913974"/>
            <a:ext cx="2158700" cy="179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La facciata dinamica di un grattacielo ad Abu Dhabi">
            <a:extLst>
              <a:ext uri="{FF2B5EF4-FFF2-40B4-BE49-F238E27FC236}">
                <a16:creationId xmlns:a16="http://schemas.microsoft.com/office/drawing/2014/main" id="{BE6E4AFF-D20D-42BB-9ECD-32D97D713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/>
          <a:stretch/>
        </p:blipFill>
        <p:spPr bwMode="auto">
          <a:xfrm>
            <a:off x="7861574" y="911949"/>
            <a:ext cx="2008289" cy="181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4BD1AFF-5045-42F1-9788-0BE22F1A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36047" r="27228" b="42297"/>
          <a:stretch>
            <a:fillRect/>
          </a:stretch>
        </p:blipFill>
        <p:spPr bwMode="auto">
          <a:xfrm>
            <a:off x="5489167" y="913973"/>
            <a:ext cx="2315103" cy="182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238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218751" y="987155"/>
            <a:ext cx="44332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Testing experiences for the identification of evolutionary </a:t>
            </a:r>
            <a:r>
              <a:rPr lang="en-US" sz="3600" dirty="0" smtClean="0">
                <a:solidFill>
                  <a:srgbClr val="77A191"/>
                </a:solidFill>
              </a:rPr>
              <a:t>trends</a:t>
            </a:r>
          </a:p>
          <a:p>
            <a:pPr algn="r"/>
            <a:endParaRPr lang="en-US" sz="3600" dirty="0">
              <a:solidFill>
                <a:srgbClr val="77A191"/>
              </a:solidFill>
            </a:endParaRP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 </a:t>
            </a:r>
            <a:r>
              <a:rPr lang="en-US" sz="2400" dirty="0">
                <a:solidFill>
                  <a:srgbClr val="77A191"/>
                </a:solidFill>
              </a:rPr>
              <a:t>Some indicators extracted from </a:t>
            </a:r>
            <a:r>
              <a:rPr lang="en-US" sz="2400" dirty="0" err="1" smtClean="0">
                <a:solidFill>
                  <a:srgbClr val="77A191"/>
                </a:solidFill>
              </a:rPr>
              <a:t>TCLab</a:t>
            </a:r>
            <a:r>
              <a:rPr lang="en-US" sz="2400" dirty="0" smtClean="0">
                <a:solidFill>
                  <a:srgbClr val="77A191"/>
                </a:solidFill>
              </a:rPr>
              <a:t>-BFL </a:t>
            </a:r>
            <a:r>
              <a:rPr lang="en-US" sz="2400" dirty="0" smtClean="0">
                <a:solidFill>
                  <a:srgbClr val="77A191"/>
                </a:solidFill>
              </a:rPr>
              <a:t>testing </a:t>
            </a:r>
            <a:r>
              <a:rPr lang="en-US" sz="2400" dirty="0">
                <a:solidFill>
                  <a:srgbClr val="77A191"/>
                </a:solidFill>
              </a:rPr>
              <a:t>activities </a:t>
            </a:r>
            <a:r>
              <a:rPr lang="en-US" sz="2400" dirty="0" smtClean="0">
                <a:solidFill>
                  <a:srgbClr val="77A191"/>
                </a:solidFill>
              </a:rPr>
              <a:t>of </a:t>
            </a:r>
            <a:r>
              <a:rPr lang="en-US" sz="2400" dirty="0" err="1" smtClean="0">
                <a:solidFill>
                  <a:srgbClr val="77A191"/>
                </a:solidFill>
              </a:rPr>
              <a:t>Mediterranea</a:t>
            </a:r>
            <a:r>
              <a:rPr lang="en-US" sz="2400" dirty="0" smtClean="0">
                <a:solidFill>
                  <a:srgbClr val="77A191"/>
                </a:solidFill>
              </a:rPr>
              <a:t> University of </a:t>
            </a:r>
          </a:p>
          <a:p>
            <a:pPr algn="ctr"/>
            <a:r>
              <a:rPr lang="en-US" sz="2400" dirty="0" smtClean="0">
                <a:solidFill>
                  <a:srgbClr val="77A191"/>
                </a:solidFill>
              </a:rPr>
              <a:t>Reggio Calabria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6D009119-4E0E-4F4A-BF9C-D66CCDD743E0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85F4A8A-B14D-41B7-854E-66A9EA5509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13105" y="1923715"/>
            <a:ext cx="5655838" cy="3770559"/>
          </a:xfrm>
          <a:prstGeom prst="rect">
            <a:avLst/>
          </a:prstGeom>
        </p:spPr>
      </p:pic>
      <p:pic>
        <p:nvPicPr>
          <p:cNvPr id="14" name="Picture 1" descr="E:\BFL GeFebMar 16\IMAG2130n.jpg">
            <a:extLst>
              <a:ext uri="{FF2B5EF4-FFF2-40B4-BE49-F238E27FC236}">
                <a16:creationId xmlns:a16="http://schemas.microsoft.com/office/drawing/2014/main" id="{47C680E2-4F27-4FD5-B923-AF8B77C5D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5343" y="981075"/>
            <a:ext cx="3158192" cy="565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81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6D009119-4E0E-4F4A-BF9C-D66CCDD743E0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6E2C5BC-6E8A-47A1-8A45-D36780905F2C}"/>
              </a:ext>
            </a:extLst>
          </p:cNvPr>
          <p:cNvSpPr txBox="1"/>
          <p:nvPr/>
        </p:nvSpPr>
        <p:spPr>
          <a:xfrm>
            <a:off x="452473" y="829004"/>
            <a:ext cx="413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Our main equipment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2" descr="C:\Users\valerio\Desktop\Foto Utili\IMAG2376.jpg">
            <a:extLst>
              <a:ext uri="{FF2B5EF4-FFF2-40B4-BE49-F238E27FC236}">
                <a16:creationId xmlns:a16="http://schemas.microsoft.com/office/drawing/2014/main" id="{159836FF-54EA-4328-8A9F-0C933DE2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736" y="2262441"/>
            <a:ext cx="2349878" cy="4370134"/>
          </a:xfrm>
          <a:prstGeom prst="rect">
            <a:avLst/>
          </a:prstGeom>
          <a:noFill/>
        </p:spPr>
      </p:pic>
      <p:pic>
        <p:nvPicPr>
          <p:cNvPr id="11" name="Picture 2" descr="C:\Users\valerio\Desktop\Foto Utili\IMAG0523.jpg">
            <a:extLst>
              <a:ext uri="{FF2B5EF4-FFF2-40B4-BE49-F238E27FC236}">
                <a16:creationId xmlns:a16="http://schemas.microsoft.com/office/drawing/2014/main" id="{7BFA2BA1-F712-4C39-9028-7BBD07947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5246" t="20112" b="19971"/>
          <a:stretch/>
        </p:blipFill>
        <p:spPr bwMode="auto">
          <a:xfrm>
            <a:off x="4743917" y="1286522"/>
            <a:ext cx="1906332" cy="2213531"/>
          </a:xfrm>
          <a:prstGeom prst="rect">
            <a:avLst/>
          </a:prstGeom>
          <a:noFill/>
        </p:spPr>
      </p:pic>
      <p:pic>
        <p:nvPicPr>
          <p:cNvPr id="13" name="Picture 2" descr="C:\Users\valerio\Desktop\Foto Utili\IMAG2938.jpg">
            <a:extLst>
              <a:ext uri="{FF2B5EF4-FFF2-40B4-BE49-F238E27FC236}">
                <a16:creationId xmlns:a16="http://schemas.microsoft.com/office/drawing/2014/main" id="{7558C91D-E20F-467D-9A33-967BA8861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2546"/>
          <a:stretch/>
        </p:blipFill>
        <p:spPr bwMode="auto">
          <a:xfrm>
            <a:off x="4737008" y="3531869"/>
            <a:ext cx="1913241" cy="3100706"/>
          </a:xfrm>
          <a:prstGeom prst="rect">
            <a:avLst/>
          </a:prstGeom>
          <a:noFill/>
        </p:spPr>
      </p:pic>
      <p:pic>
        <p:nvPicPr>
          <p:cNvPr id="14" name="Picture 3" descr="C:\Users\valerio\Desktop\Foto Utili\IMAG0123.jpg">
            <a:extLst>
              <a:ext uri="{FF2B5EF4-FFF2-40B4-BE49-F238E27FC236}">
                <a16:creationId xmlns:a16="http://schemas.microsoft.com/office/drawing/2014/main" id="{21943146-4501-47A9-BEE0-9A5BB31E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3276" t="4918" r="29622" b="9013"/>
          <a:stretch/>
        </p:blipFill>
        <p:spPr bwMode="auto">
          <a:xfrm>
            <a:off x="6700127" y="3531471"/>
            <a:ext cx="3681769" cy="3101103"/>
          </a:xfrm>
          <a:prstGeom prst="rect">
            <a:avLst/>
          </a:prstGeom>
          <a:noFill/>
        </p:spPr>
      </p:pic>
      <p:pic>
        <p:nvPicPr>
          <p:cNvPr id="16" name="Picture 2" descr="C:\Users\valerio\Desktop\Foto Utili\Test ASTM E330-1.jpg">
            <a:extLst>
              <a:ext uri="{FF2B5EF4-FFF2-40B4-BE49-F238E27FC236}">
                <a16:creationId xmlns:a16="http://schemas.microsoft.com/office/drawing/2014/main" id="{7BDDFACB-C358-4335-A021-0F2C3D663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9509"/>
          <a:stretch/>
        </p:blipFill>
        <p:spPr bwMode="auto">
          <a:xfrm>
            <a:off x="89491" y="2262440"/>
            <a:ext cx="2229759" cy="4370135"/>
          </a:xfrm>
          <a:prstGeom prst="rect">
            <a:avLst/>
          </a:prstGeom>
          <a:noFill/>
        </p:spPr>
      </p:pic>
      <p:pic>
        <p:nvPicPr>
          <p:cNvPr id="17" name="Picture 2" descr="C:\Users\valerio\Desktop\Foto Utili\IMAG2226.jpg">
            <a:extLst>
              <a:ext uri="{FF2B5EF4-FFF2-40B4-BE49-F238E27FC236}">
                <a16:creationId xmlns:a16="http://schemas.microsoft.com/office/drawing/2014/main" id="{AA695441-2DDC-4922-BF6E-6DA52C7D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431774" y="3531471"/>
            <a:ext cx="1722344" cy="3101104"/>
          </a:xfrm>
          <a:prstGeom prst="rect">
            <a:avLst/>
          </a:prstGeom>
          <a:noFill/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64F0297-0D65-4F50-A5C1-4E693491406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27" y="971846"/>
            <a:ext cx="4507644" cy="25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4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C5E1A42-12AF-4797-8CD8-39C95BB49C4D}"/>
              </a:ext>
            </a:extLst>
          </p:cNvPr>
          <p:cNvGrpSpPr/>
          <p:nvPr/>
        </p:nvGrpSpPr>
        <p:grpSpPr>
          <a:xfrm>
            <a:off x="67667" y="986186"/>
            <a:ext cx="12067631" cy="5843004"/>
            <a:chOff x="67667" y="986186"/>
            <a:chExt cx="12067631" cy="584300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EE8F244-6D24-485B-9DF1-A64529917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3"/>
            <a:stretch/>
          </p:blipFill>
          <p:spPr>
            <a:xfrm rot="5400000">
              <a:off x="9498975" y="4192867"/>
              <a:ext cx="3120367" cy="215227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CE89811-BB75-4D3A-B440-9F346572F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"/>
            <a:stretch/>
          </p:blipFill>
          <p:spPr>
            <a:xfrm>
              <a:off x="67667" y="4484845"/>
              <a:ext cx="3991110" cy="2301506"/>
            </a:xfrm>
            <a:prstGeom prst="rect">
              <a:avLst/>
            </a:prstGeom>
          </p:spPr>
        </p:pic>
        <p:pic>
          <p:nvPicPr>
            <p:cNvPr id="30" name="Immagine 12">
              <a:extLst>
                <a:ext uri="{FF2B5EF4-FFF2-40B4-BE49-F238E27FC236}">
                  <a16:creationId xmlns:a16="http://schemas.microsoft.com/office/drawing/2014/main" id="{EFBA6B04-A505-4523-A733-8FEEB62E3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" t="23576" b="3850"/>
            <a:stretch/>
          </p:blipFill>
          <p:spPr bwMode="auto">
            <a:xfrm>
              <a:off x="10003562" y="986186"/>
              <a:ext cx="2111192" cy="267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6A760BF-8727-42F1-98AA-539627D94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" b="5712"/>
            <a:stretch/>
          </p:blipFill>
          <p:spPr>
            <a:xfrm>
              <a:off x="7050526" y="1001719"/>
              <a:ext cx="2876219" cy="2180095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1E1508BE-6176-4F6C-B740-D543FD66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99180" y="3238298"/>
              <a:ext cx="2900779" cy="3548053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6CDF37C-E3B5-4646-8750-11B45C26D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0527" y="3238298"/>
              <a:ext cx="2874820" cy="3579087"/>
            </a:xfrm>
            <a:prstGeom prst="rect">
              <a:avLst/>
            </a:prstGeom>
          </p:spPr>
        </p:pic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6642D84-0E8C-47A8-AAD3-46297E16FF9E}"/>
              </a:ext>
            </a:extLst>
          </p:cNvPr>
          <p:cNvSpPr txBox="1"/>
          <p:nvPr/>
        </p:nvSpPr>
        <p:spPr>
          <a:xfrm>
            <a:off x="3677509" y="1401816"/>
            <a:ext cx="3333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77A191"/>
                </a:solidFill>
              </a:rPr>
              <a:t>Standard </a:t>
            </a:r>
            <a:r>
              <a:rPr lang="it-IT" sz="1600" dirty="0" err="1">
                <a:solidFill>
                  <a:srgbClr val="77A191"/>
                </a:solidFill>
              </a:rPr>
              <a:t>series</a:t>
            </a:r>
            <a:r>
              <a:rPr lang="it-IT" sz="1600" dirty="0">
                <a:solidFill>
                  <a:srgbClr val="77A191"/>
                </a:solidFill>
              </a:rPr>
              <a:t> UNI EN AAMA e ASTM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D18BA32-0739-438B-B771-AD9592177BAF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'new' challenges 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A0BDE18-B0C7-4622-9E1F-7F972014608E}"/>
              </a:ext>
            </a:extLst>
          </p:cNvPr>
          <p:cNvSpPr/>
          <p:nvPr/>
        </p:nvSpPr>
        <p:spPr>
          <a:xfrm>
            <a:off x="232756" y="829891"/>
            <a:ext cx="526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3600" dirty="0">
                <a:solidFill>
                  <a:srgbClr val="77A191"/>
                </a:solidFill>
              </a:rPr>
              <a:t>The most requested tests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BC1A0FC-6CB1-43FE-9599-1C309713FACA}"/>
              </a:ext>
            </a:extLst>
          </p:cNvPr>
          <p:cNvGrpSpPr/>
          <p:nvPr/>
        </p:nvGrpSpPr>
        <p:grpSpPr>
          <a:xfrm>
            <a:off x="13899" y="1423027"/>
            <a:ext cx="12070261" cy="5279591"/>
            <a:chOff x="13899" y="1423027"/>
            <a:chExt cx="12070261" cy="5279591"/>
          </a:xfrm>
        </p:grpSpPr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id="{B61B1DDF-CD47-4591-A225-C0048FF4F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6762" y="1822316"/>
              <a:ext cx="3637398" cy="403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just" defTabSz="914400" eaLnBrk="1" hangingPunct="1">
                <a:buFontTx/>
                <a:buChar char="-"/>
                <a:defRPr/>
              </a:pPr>
              <a:r>
                <a:rPr lang="en-US" sz="1600" b="1" dirty="0">
                  <a:latin typeface="Bahnschrift SemiCondensed"/>
                  <a:ea typeface="Calibri" pitchFamily="34" charset="0"/>
                  <a:cs typeface="Arial" pitchFamily="34" charset="0"/>
                </a:rPr>
                <a:t> AAMA 501.1-05 </a:t>
              </a:r>
              <a:r>
                <a:rPr lang="en-US" sz="1600" dirty="0">
                  <a:latin typeface="Bahnschrift SemiCondensed"/>
                  <a:ea typeface="Calibri" pitchFamily="34" charset="0"/>
                  <a:cs typeface="Arial" pitchFamily="34" charset="0"/>
                </a:rPr>
                <a:t>Standard Test Method For Water Penetration of Windows Curtain  </a:t>
              </a:r>
            </a:p>
            <a:p>
              <a:pPr algn="just" defTabSz="914400" eaLnBrk="1" hangingPunct="1">
                <a:defRPr/>
              </a:pPr>
              <a:r>
                <a:rPr lang="en-US" sz="1600" dirty="0">
                  <a:latin typeface="Bahnschrift SemiCondensed"/>
                  <a:ea typeface="Calibri" pitchFamily="34" charset="0"/>
                  <a:cs typeface="Arial" pitchFamily="34" charset="0"/>
                </a:rPr>
                <a:t> Walls And Doors Using Dynamic Pressure</a:t>
              </a:r>
            </a:p>
            <a:p>
              <a:pPr algn="just" defTabSz="914400" eaLnBrk="1" hangingPunct="1">
                <a:defRPr/>
              </a:pPr>
              <a:endParaRPr lang="it-IT" sz="1600" dirty="0">
                <a:latin typeface="Bahnschrift SemiCondensed"/>
                <a:cs typeface="Arial" pitchFamily="34" charset="0"/>
              </a:endParaRPr>
            </a:p>
            <a:p>
              <a:pPr algn="just" defTabSz="914400">
                <a:buFontTx/>
                <a:buChar char="-"/>
                <a:defRPr/>
              </a:pPr>
              <a:r>
                <a:rPr lang="en-US" sz="1600" b="1" dirty="0">
                  <a:latin typeface="Bahnschrift SemiCondensed"/>
                  <a:ea typeface="Calibri" pitchFamily="34" charset="0"/>
                  <a:cs typeface="Arial" pitchFamily="34" charset="0"/>
                </a:rPr>
                <a:t> AAMA 501.4-00 </a:t>
              </a:r>
              <a:r>
                <a:rPr lang="en-US" sz="1600" dirty="0">
                  <a:latin typeface="Bahnschrift SemiCondensed"/>
                  <a:ea typeface="Calibri" pitchFamily="34" charset="0"/>
                  <a:cs typeface="Arial" pitchFamily="34" charset="0"/>
                </a:rPr>
                <a:t>Static test method for evaluating curtain wall and storefront systems subjected to seismic and wind induced </a:t>
              </a:r>
              <a:r>
                <a:rPr lang="en-US" sz="1600" dirty="0" err="1">
                  <a:latin typeface="Bahnschrift SemiCondensed"/>
                  <a:ea typeface="Calibri" pitchFamily="34" charset="0"/>
                  <a:cs typeface="Arial" pitchFamily="34" charset="0"/>
                </a:rPr>
                <a:t>interstory</a:t>
              </a:r>
              <a:r>
                <a:rPr lang="en-US" sz="1600" dirty="0">
                  <a:latin typeface="Bahnschrift SemiCondensed"/>
                  <a:ea typeface="Calibri" pitchFamily="34" charset="0"/>
                  <a:cs typeface="Arial" pitchFamily="34" charset="0"/>
                </a:rPr>
                <a:t> drifts</a:t>
              </a:r>
            </a:p>
            <a:p>
              <a:pPr algn="just" defTabSz="914400">
                <a:defRPr/>
              </a:pPr>
              <a:endParaRPr lang="it-IT" sz="1600" b="1" dirty="0">
                <a:latin typeface="Bahnschrift SemiCondensed"/>
                <a:cs typeface="Arial" pitchFamily="34" charset="0"/>
              </a:endParaRPr>
            </a:p>
            <a:p>
              <a:pPr algn="just" defTabSz="914400">
                <a:defRPr/>
              </a:pPr>
              <a:r>
                <a:rPr lang="en-US" sz="1600" b="1" dirty="0">
                  <a:latin typeface="Bahnschrift SemiCondensed"/>
                  <a:ea typeface="Calibri" pitchFamily="34" charset="0"/>
                  <a:cs typeface="Arial" pitchFamily="34" charset="0"/>
                </a:rPr>
                <a:t>- AAMA 501.5-07 </a:t>
              </a:r>
              <a:r>
                <a:rPr lang="en-US" sz="1600" dirty="0">
                  <a:latin typeface="Bahnschrift SemiCondensed"/>
                  <a:ea typeface="Calibri" pitchFamily="34" charset="0"/>
                  <a:cs typeface="Arial" pitchFamily="34" charset="0"/>
                </a:rPr>
                <a:t>Test Method for Thermal Cycling of Exterior Walls </a:t>
              </a:r>
            </a:p>
            <a:p>
              <a:pPr marL="285750" indent="-285750" algn="just" defTabSz="914400">
                <a:buFontTx/>
                <a:buChar char="-"/>
                <a:defRPr/>
              </a:pPr>
              <a:endParaRPr lang="it-IT" sz="1600" b="1" dirty="0">
                <a:latin typeface="Bahnschrift SemiCondensed"/>
                <a:cs typeface="Arial" pitchFamily="34" charset="0"/>
              </a:endParaRPr>
            </a:p>
            <a:p>
              <a:pPr algn="just" defTabSz="914400">
                <a:buFontTx/>
                <a:buChar char="-"/>
                <a:defRPr/>
              </a:pPr>
              <a:r>
                <a:rPr lang="en-US" sz="1600" b="1" dirty="0">
                  <a:latin typeface="Bahnschrift SemiCondensed"/>
                  <a:ea typeface="Calibri" pitchFamily="34" charset="0"/>
                  <a:cs typeface="Arial" pitchFamily="34" charset="0"/>
                </a:rPr>
                <a:t> AAMA 501.6 </a:t>
              </a:r>
              <a:r>
                <a:rPr lang="en-US" sz="1600" dirty="0">
                  <a:latin typeface="Bahnschrift SemiCondensed"/>
                  <a:ea typeface="Calibri" pitchFamily="34" charset="0"/>
                  <a:cs typeface="Arial" pitchFamily="34" charset="0"/>
                </a:rPr>
                <a:t>Dynamic test method for determining the seismic drift causing glass fallout from a wall system</a:t>
              </a:r>
              <a:endParaRPr lang="en-US" sz="1600" dirty="0">
                <a:solidFill>
                  <a:srgbClr val="002060"/>
                </a:solidFill>
                <a:ea typeface="Calibri" pitchFamily="34" charset="0"/>
                <a:cs typeface="Arial" pitchFamily="34" charset="0"/>
              </a:endParaRPr>
            </a:p>
            <a:p>
              <a:pPr algn="just" defTabSz="914400">
                <a:buFontTx/>
                <a:buChar char="-"/>
                <a:defRPr/>
              </a:pPr>
              <a:endParaRPr lang="en-US" sz="16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EA44B658-A224-4254-A2C8-15678EA1D934}"/>
                </a:ext>
              </a:extLst>
            </p:cNvPr>
            <p:cNvGrpSpPr/>
            <p:nvPr/>
          </p:nvGrpSpPr>
          <p:grpSpPr>
            <a:xfrm>
              <a:off x="13899" y="1423027"/>
              <a:ext cx="8432863" cy="5279591"/>
              <a:chOff x="13899" y="1423027"/>
              <a:chExt cx="8432863" cy="5279591"/>
            </a:xfrm>
          </p:grpSpPr>
          <p:sp>
            <p:nvSpPr>
              <p:cNvPr id="36" name="Rectangle 1">
                <a:extLst>
                  <a:ext uri="{FF2B5EF4-FFF2-40B4-BE49-F238E27FC236}">
                    <a16:creationId xmlns:a16="http://schemas.microsoft.com/office/drawing/2014/main" id="{60797D87-02FF-4B72-9DFF-2755F21D5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9" y="1423027"/>
                <a:ext cx="2160588" cy="507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9pPr>
              </a:lstStyle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None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FontTx/>
                  <a:buChar char="-"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ASTM E283-04 (2012)</a:t>
                </a:r>
              </a:p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FontTx/>
                  <a:buChar char="-"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FontTx/>
                  <a:buChar char="-"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FontTx/>
                  <a:buChar char="-"/>
                </a:pPr>
                <a:endParaRPr lang="it-IT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ASTM E330 - 02(2010)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it-IT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ASTM E331 – 00(2009)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it-IT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ASTM E547-00 (2007)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it-IT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ASTM  E-1196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it-IT" altLang="it-IT" sz="16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Char char="-"/>
                </a:pPr>
                <a:r>
                  <a:rPr lang="en-US" altLang="it-IT" sz="1600" b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ASTM E-1886</a:t>
                </a:r>
                <a:r>
                  <a:rPr lang="en-US" altLang="it-IT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</a:p>
            </p:txBody>
          </p:sp>
          <p:sp>
            <p:nvSpPr>
              <p:cNvPr id="37" name="Rectangle 1">
                <a:extLst>
                  <a:ext uri="{FF2B5EF4-FFF2-40B4-BE49-F238E27FC236}">
                    <a16:creationId xmlns:a16="http://schemas.microsoft.com/office/drawing/2014/main" id="{313BB484-D559-496A-A338-2C0D14747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7480" y="1685860"/>
                <a:ext cx="6409282" cy="5016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Arial Unicode MS" pitchFamily="34" charset="-128"/>
                  </a:defRPr>
                </a:lvl9pPr>
              </a:lstStyle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Standard Test Method for Determining Rate of Air Leakage Through Exterior Windows, Curtain Walls, and Doors Under  Specified Pressure Differences Across the Specimen</a:t>
                </a:r>
              </a:p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it-IT" sz="16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it-IT" sz="1600" i="1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Standard Test Method for Structural Performance of Exterior Windows, Doors, Skylights and Curtain Walls by Uniform Static Air Pressure Difference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6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it-IT" sz="1600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Standard Test Method for Water Penetration of Exterior Windows, Skylights, Doors, and Curtain Walls by Uniform Static Air Pressure Difference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6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Standard Test Method for Water Penetration of Exterior Windows, Skylights, Doors, and Curtain Walls by Cyclic Static Air Pressure Difference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6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Standard Specification for Performance of Exterior Windows, Curtain Walls, Doors, and Impact Protective Systems Impacted by Windborne Debris in Hurricanes</a:t>
                </a: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6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0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it-IT" sz="1600" dirty="0">
                    <a:solidFill>
                      <a:schemeClr val="tx1"/>
                    </a:solidFill>
                    <a:latin typeface="Bahnschrift SemiCondensed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Standard Test Method for Performance of Exterior Windows, Curtain Walls, Doors and Storm Shutters Impacted by Missile and Exposed to Cyclic Pressure Differentials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76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15" name="Immagine 1">
            <a:extLst>
              <a:ext uri="{FF2B5EF4-FFF2-40B4-BE49-F238E27FC236}">
                <a16:creationId xmlns:a16="http://schemas.microsoft.com/office/drawing/2014/main" id="{D98CC6A9-989E-48DD-9A2B-550BBF1E6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5" t="9663" r="14595" b="13088"/>
          <a:stretch/>
        </p:blipFill>
        <p:spPr bwMode="auto">
          <a:xfrm flipH="1">
            <a:off x="9890826" y="958482"/>
            <a:ext cx="2247702" cy="304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3">
            <a:extLst>
              <a:ext uri="{FF2B5EF4-FFF2-40B4-BE49-F238E27FC236}">
                <a16:creationId xmlns:a16="http://schemas.microsoft.com/office/drawing/2014/main" id="{4CFA2509-E3EF-4434-9F54-CE64A60055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5279" r="11540" b="2750"/>
          <a:stretch/>
        </p:blipFill>
        <p:spPr bwMode="auto">
          <a:xfrm>
            <a:off x="5547829" y="975440"/>
            <a:ext cx="2130914" cy="304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EA92E54-D961-4466-B0D7-C13D97A59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0" t="28999" r="42125" b="11501"/>
          <a:stretch>
            <a:fillRect/>
          </a:stretch>
        </p:blipFill>
        <p:spPr bwMode="auto">
          <a:xfrm>
            <a:off x="7722068" y="4076889"/>
            <a:ext cx="2130915" cy="271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6D009119-4E0E-4F4A-BF9C-D66CCDD743E0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28AD02E-74E6-415B-A13B-CE594F0501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1" r="25573" b="23293"/>
          <a:stretch/>
        </p:blipFill>
        <p:spPr>
          <a:xfrm>
            <a:off x="9906416" y="4066688"/>
            <a:ext cx="2247702" cy="271443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7F6D8B4D-7F87-4DE1-9B4C-30EF66CF2649}"/>
              </a:ext>
            </a:extLst>
          </p:cNvPr>
          <p:cNvSpPr txBox="1"/>
          <p:nvPr/>
        </p:nvSpPr>
        <p:spPr>
          <a:xfrm>
            <a:off x="953907" y="820895"/>
            <a:ext cx="370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Some experiences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5C77DF-2076-4300-8FF5-B2D559540E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2223" y="4358449"/>
            <a:ext cx="2721908" cy="21309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D55880-FA36-451C-A73A-94F0982BE1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/>
          <a:stretch/>
        </p:blipFill>
        <p:spPr>
          <a:xfrm rot="5400000">
            <a:off x="-194583" y="3582529"/>
            <a:ext cx="3485929" cy="29316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1AF8877-D438-4B99-99FF-04B15F4C0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"/>
          <a:stretch/>
        </p:blipFill>
        <p:spPr>
          <a:xfrm>
            <a:off x="3059121" y="3297923"/>
            <a:ext cx="2450581" cy="349340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AD93610-8CC6-44E7-B94A-E2C7B746416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71" y="981075"/>
            <a:ext cx="2125717" cy="30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5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D18BA32-0739-438B-B771-AD9592177BAF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5F18E5-8919-4A9A-A60C-4FA80C19955F}"/>
              </a:ext>
            </a:extLst>
          </p:cNvPr>
          <p:cNvSpPr txBox="1"/>
          <p:nvPr/>
        </p:nvSpPr>
        <p:spPr>
          <a:xfrm>
            <a:off x="292232" y="856351"/>
            <a:ext cx="11861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77A191"/>
                </a:solidFill>
              </a:rPr>
              <a:t>The source of our indicators: </a:t>
            </a:r>
            <a:r>
              <a:rPr lang="en-US" sz="2200" dirty="0" smtClean="0">
                <a:solidFill>
                  <a:srgbClr val="77A191"/>
                </a:solidFill>
              </a:rPr>
              <a:t>Method </a:t>
            </a:r>
            <a:r>
              <a:rPr lang="en-US" sz="2200" dirty="0">
                <a:solidFill>
                  <a:srgbClr val="77A191"/>
                </a:solidFill>
              </a:rPr>
              <a:t>statement , Technical report, Summary passed test</a:t>
            </a:r>
            <a:endParaRPr lang="it-IT" sz="2200" dirty="0">
              <a:solidFill>
                <a:srgbClr val="77A19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33689" y="1340280"/>
            <a:ext cx="4210838" cy="5292295"/>
            <a:chOff x="533689" y="1340280"/>
            <a:chExt cx="4210838" cy="5292295"/>
          </a:xfrm>
        </p:grpSpPr>
        <p:pic>
          <p:nvPicPr>
            <p:cNvPr id="33" name="Immagine 3">
              <a:extLst>
                <a:ext uri="{FF2B5EF4-FFF2-40B4-BE49-F238E27FC236}">
                  <a16:creationId xmlns:a16="http://schemas.microsoft.com/office/drawing/2014/main" id="{59402BFC-D35F-4710-B6AB-972F911B3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5" t="42032" r="37401" b="10101"/>
            <a:stretch/>
          </p:blipFill>
          <p:spPr bwMode="auto">
            <a:xfrm>
              <a:off x="533689" y="2480733"/>
              <a:ext cx="4205460" cy="415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3">
              <a:extLst>
                <a:ext uri="{FF2B5EF4-FFF2-40B4-BE49-F238E27FC236}">
                  <a16:creationId xmlns:a16="http://schemas.microsoft.com/office/drawing/2014/main" id="{59402BFC-D35F-4710-B6AB-972F911B3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5" t="27600" r="37401" b="59480"/>
            <a:stretch/>
          </p:blipFill>
          <p:spPr bwMode="auto">
            <a:xfrm>
              <a:off x="539067" y="1340280"/>
              <a:ext cx="4205460" cy="11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po 5"/>
          <p:cNvGrpSpPr/>
          <p:nvPr/>
        </p:nvGrpSpPr>
        <p:grpSpPr>
          <a:xfrm>
            <a:off x="4951755" y="1477091"/>
            <a:ext cx="7202363" cy="5155484"/>
            <a:chOff x="4951755" y="1477091"/>
            <a:chExt cx="7202363" cy="5155484"/>
          </a:xfrm>
        </p:grpSpPr>
        <p:pic>
          <p:nvPicPr>
            <p:cNvPr id="18" name="Immagine 1">
              <a:extLst>
                <a:ext uri="{FF2B5EF4-FFF2-40B4-BE49-F238E27FC236}">
                  <a16:creationId xmlns:a16="http://schemas.microsoft.com/office/drawing/2014/main" id="{03653D63-F39B-48B9-B030-04716568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2" t="15700" r="36218" b="6599"/>
            <a:stretch>
              <a:fillRect/>
            </a:stretch>
          </p:blipFill>
          <p:spPr bwMode="auto">
            <a:xfrm>
              <a:off x="4951755" y="1500707"/>
              <a:ext cx="3601181" cy="5131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2">
              <a:extLst>
                <a:ext uri="{FF2B5EF4-FFF2-40B4-BE49-F238E27FC236}">
                  <a16:creationId xmlns:a16="http://schemas.microsoft.com/office/drawing/2014/main" id="{DF886531-1BCD-44C4-A0C6-CDA6504D0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4" t="17801" r="40825" b="7301"/>
            <a:stretch/>
          </p:blipFill>
          <p:spPr bwMode="auto">
            <a:xfrm>
              <a:off x="8552936" y="1477091"/>
              <a:ext cx="3601182" cy="490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tangolo 4"/>
            <p:cNvSpPr/>
            <p:nvPr/>
          </p:nvSpPr>
          <p:spPr>
            <a:xfrm>
              <a:off x="7938655" y="6226233"/>
              <a:ext cx="507076" cy="315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1316430" y="6118168"/>
              <a:ext cx="507076" cy="390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25481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A18EE5-EA9A-4870-B300-3AE988FB2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2360" r="996" b="3894"/>
          <a:stretch/>
        </p:blipFill>
        <p:spPr>
          <a:xfrm>
            <a:off x="300038" y="1224154"/>
            <a:ext cx="11884243" cy="55671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B8757B-EB92-48E3-B0D0-9348952B513E}"/>
              </a:ext>
            </a:extLst>
          </p:cNvPr>
          <p:cNvSpPr txBox="1"/>
          <p:nvPr/>
        </p:nvSpPr>
        <p:spPr>
          <a:xfrm>
            <a:off x="0" y="841512"/>
            <a:ext cx="12184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77A191"/>
                </a:solidFill>
              </a:rPr>
              <a:t>Companies </a:t>
            </a:r>
            <a:r>
              <a:rPr lang="it-IT" sz="3600" dirty="0" smtClean="0">
                <a:solidFill>
                  <a:srgbClr val="77A191"/>
                </a:solidFill>
              </a:rPr>
              <a:t>and </a:t>
            </a:r>
            <a:r>
              <a:rPr lang="it-IT" sz="3600" dirty="0" err="1" smtClean="0">
                <a:solidFill>
                  <a:srgbClr val="77A191"/>
                </a:solidFill>
              </a:rPr>
              <a:t>Types</a:t>
            </a:r>
            <a:r>
              <a:rPr lang="it-IT" sz="3600" dirty="0" smtClean="0">
                <a:solidFill>
                  <a:srgbClr val="77A191"/>
                </a:solidFill>
              </a:rPr>
              <a:t> </a:t>
            </a:r>
            <a:r>
              <a:rPr lang="it-IT" sz="3600" dirty="0">
                <a:solidFill>
                  <a:srgbClr val="77A191"/>
                </a:solidFill>
              </a:rPr>
              <a:t>of </a:t>
            </a:r>
            <a:r>
              <a:rPr lang="it-IT" sz="3600" dirty="0" err="1">
                <a:solidFill>
                  <a:srgbClr val="77A191"/>
                </a:solidFill>
              </a:rPr>
              <a:t>tests</a:t>
            </a:r>
            <a:r>
              <a:rPr lang="it-IT" sz="3600" dirty="0">
                <a:solidFill>
                  <a:srgbClr val="77A191"/>
                </a:solidFill>
              </a:rPr>
              <a:t> </a:t>
            </a:r>
            <a:r>
              <a:rPr lang="it-IT" sz="3600" dirty="0" err="1">
                <a:solidFill>
                  <a:srgbClr val="77A191"/>
                </a:solidFill>
              </a:rPr>
              <a:t>required</a:t>
            </a:r>
            <a:endParaRPr lang="it-IT" sz="3600" dirty="0">
              <a:solidFill>
                <a:srgbClr val="77A191"/>
              </a:solidFill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DDCA364-7C2A-4A67-86AD-6740FFA89697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</p:spTree>
    <p:extLst>
      <p:ext uri="{BB962C8B-B14F-4D97-AF65-F5344CB8AC3E}">
        <p14:creationId xmlns:p14="http://schemas.microsoft.com/office/powerpoint/2010/main" val="1682216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B8DAEE-2690-41EC-B9B2-F7227B13C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7354" r="9011" b="16951"/>
          <a:stretch/>
        </p:blipFill>
        <p:spPr>
          <a:xfrm>
            <a:off x="4594023" y="1795549"/>
            <a:ext cx="7560095" cy="4837026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F8C96F27-B0DC-495C-8B92-61959050E91D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722C49E-71EA-49A1-96DA-3FAA2079C754}"/>
              </a:ext>
            </a:extLst>
          </p:cNvPr>
          <p:cNvSpPr txBox="1"/>
          <p:nvPr/>
        </p:nvSpPr>
        <p:spPr>
          <a:xfrm>
            <a:off x="1273034" y="871957"/>
            <a:ext cx="335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Percentages of required tests and observation of deficits at different stages of testing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61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1E27F495-E869-4869-A449-6B81FEA76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30" y="1359803"/>
            <a:ext cx="2493273" cy="259240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ED50139-D4C0-49B7-8931-BAB5B91A70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b="12542"/>
          <a:stretch/>
        </p:blipFill>
        <p:spPr>
          <a:xfrm>
            <a:off x="8599472" y="1359802"/>
            <a:ext cx="2229399" cy="260832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9A7D0ECF-9A5C-4BE9-8D20-19D82852A0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1" b="38648"/>
          <a:stretch/>
        </p:blipFill>
        <p:spPr>
          <a:xfrm>
            <a:off x="6179199" y="1343880"/>
            <a:ext cx="2335577" cy="2608329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143526B9-3ED4-4390-8F15-2A800EB9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4109" t="20297" r="31052" b="9813"/>
          <a:stretch>
            <a:fillRect/>
          </a:stretch>
        </p:blipFill>
        <p:spPr bwMode="auto">
          <a:xfrm>
            <a:off x="985005" y="4026692"/>
            <a:ext cx="2522827" cy="27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D909C6F0-7455-423A-91FE-BFC130213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528" y="4017156"/>
            <a:ext cx="2493273" cy="2780017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E859920B-0B12-403E-922D-E8E10C018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497" y="4017158"/>
            <a:ext cx="2344279" cy="2780017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DD350DCA-08E7-47D7-84DF-9C33EDC870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b="5399"/>
          <a:stretch/>
        </p:blipFill>
        <p:spPr>
          <a:xfrm>
            <a:off x="8599472" y="4036227"/>
            <a:ext cx="2229399" cy="276094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2B20998-6ABD-4489-8ED3-7BF5C30DE9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31774"/>
          <a:stretch/>
        </p:blipFill>
        <p:spPr>
          <a:xfrm rot="5400000">
            <a:off x="954565" y="1390242"/>
            <a:ext cx="2592407" cy="253152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427B229-C1C1-4A40-A8D9-2D88FE1F58AC}"/>
              </a:ext>
            </a:extLst>
          </p:cNvPr>
          <p:cNvSpPr txBox="1"/>
          <p:nvPr/>
        </p:nvSpPr>
        <p:spPr>
          <a:xfrm>
            <a:off x="0" y="82904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7A191"/>
                </a:solidFill>
              </a:rPr>
              <a:t>The most recurrent deficits detected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3EF48D8-D902-4AF0-8D1B-DDE8783CB50B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</p:spTree>
    <p:extLst>
      <p:ext uri="{BB962C8B-B14F-4D97-AF65-F5344CB8AC3E}">
        <p14:creationId xmlns:p14="http://schemas.microsoft.com/office/powerpoint/2010/main" val="4032250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20" name="Immagine 3">
            <a:extLst>
              <a:ext uri="{FF2B5EF4-FFF2-40B4-BE49-F238E27FC236}">
                <a16:creationId xmlns:a16="http://schemas.microsoft.com/office/drawing/2014/main" id="{5FCCB39E-CAB3-4725-ACFF-D7DFD8E43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4" t="18050" r="30375" b="10426"/>
          <a:stretch/>
        </p:blipFill>
        <p:spPr bwMode="auto">
          <a:xfrm>
            <a:off x="5273352" y="3726150"/>
            <a:ext cx="1796918" cy="28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2">
            <a:extLst>
              <a:ext uri="{FF2B5EF4-FFF2-40B4-BE49-F238E27FC236}">
                <a16:creationId xmlns:a16="http://schemas.microsoft.com/office/drawing/2014/main" id="{1642D25D-3DE0-475A-9F93-FEA4D3CF0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4999" r="20074" b="5902"/>
          <a:stretch>
            <a:fillRect/>
          </a:stretch>
        </p:blipFill>
        <p:spPr bwMode="auto">
          <a:xfrm>
            <a:off x="427063" y="1315310"/>
            <a:ext cx="3038822" cy="241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2">
            <a:extLst>
              <a:ext uri="{FF2B5EF4-FFF2-40B4-BE49-F238E27FC236}">
                <a16:creationId xmlns:a16="http://schemas.microsoft.com/office/drawing/2014/main" id="{FEFF326D-7AFD-4429-8E75-2B261302A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7101" r="29131" b="5202"/>
          <a:stretch>
            <a:fillRect/>
          </a:stretch>
        </p:blipFill>
        <p:spPr bwMode="auto">
          <a:xfrm>
            <a:off x="288954" y="3793540"/>
            <a:ext cx="3037691" cy="289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3">
            <a:extLst>
              <a:ext uri="{FF2B5EF4-FFF2-40B4-BE49-F238E27FC236}">
                <a16:creationId xmlns:a16="http://schemas.microsoft.com/office/drawing/2014/main" id="{112264F3-DE9C-44AD-9EF4-A89D47FCD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8" t="21301" r="35168" b="10687"/>
          <a:stretch>
            <a:fillRect/>
          </a:stretch>
        </p:blipFill>
        <p:spPr bwMode="auto">
          <a:xfrm>
            <a:off x="9031683" y="3142203"/>
            <a:ext cx="3122436" cy="349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B7D0CFDA-3433-456D-90DB-617A3E76D9DB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pic>
        <p:nvPicPr>
          <p:cNvPr id="17" name="Immagine 2">
            <a:extLst>
              <a:ext uri="{FF2B5EF4-FFF2-40B4-BE49-F238E27FC236}">
                <a16:creationId xmlns:a16="http://schemas.microsoft.com/office/drawing/2014/main" id="{980EC9D2-0FF1-4D37-9E0A-B841DF0269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15700" r="28843" b="41153"/>
          <a:stretch/>
        </p:blipFill>
        <p:spPr bwMode="auto">
          <a:xfrm>
            <a:off x="4849424" y="1432687"/>
            <a:ext cx="1883885" cy="215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1">
            <a:extLst>
              <a:ext uri="{FF2B5EF4-FFF2-40B4-BE49-F238E27FC236}">
                <a16:creationId xmlns:a16="http://schemas.microsoft.com/office/drawing/2014/main" id="{0CDB6554-9785-4C35-90BC-B670806FD9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9202" r="65804" b="34259"/>
          <a:stretch/>
        </p:blipFill>
        <p:spPr bwMode="auto">
          <a:xfrm>
            <a:off x="3330205" y="3821726"/>
            <a:ext cx="1893764" cy="288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">
            <a:extLst>
              <a:ext uri="{FF2B5EF4-FFF2-40B4-BE49-F238E27FC236}">
                <a16:creationId xmlns:a16="http://schemas.microsoft.com/office/drawing/2014/main" id="{C780CFC5-DAF3-4550-8026-4E68231D67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8" t="44076" r="36259" b="34023"/>
          <a:stretch/>
        </p:blipFill>
        <p:spPr bwMode="auto">
          <a:xfrm>
            <a:off x="8960321" y="1275824"/>
            <a:ext cx="3122436" cy="177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01924333-C67E-4887-9643-2C47147C044A}"/>
              </a:ext>
            </a:extLst>
          </p:cNvPr>
          <p:cNvSpPr/>
          <p:nvPr/>
        </p:nvSpPr>
        <p:spPr>
          <a:xfrm>
            <a:off x="0" y="81275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it-IT" sz="3600" dirty="0">
                <a:solidFill>
                  <a:srgbClr val="77A191"/>
                </a:solidFill>
              </a:rPr>
              <a:t>Some </a:t>
            </a:r>
            <a:r>
              <a:rPr lang="it-IT" sz="3600" dirty="0" err="1">
                <a:solidFill>
                  <a:srgbClr val="77A191"/>
                </a:solidFill>
              </a:rPr>
              <a:t>untested</a:t>
            </a:r>
            <a:r>
              <a:rPr lang="it-IT" sz="3600" dirty="0">
                <a:solidFill>
                  <a:srgbClr val="77A191"/>
                </a:solidFill>
              </a:rPr>
              <a:t> </a:t>
            </a:r>
            <a:r>
              <a:rPr lang="it-IT" sz="3600" dirty="0" err="1" smtClean="0">
                <a:solidFill>
                  <a:srgbClr val="77A191"/>
                </a:solidFill>
              </a:rPr>
              <a:t>mock</a:t>
            </a:r>
            <a:r>
              <a:rPr lang="it-IT" sz="3600" dirty="0" smtClean="0">
                <a:solidFill>
                  <a:srgbClr val="77A191"/>
                </a:solidFill>
              </a:rPr>
              <a:t>-up </a:t>
            </a:r>
            <a:r>
              <a:rPr lang="it-IT" sz="3600" dirty="0">
                <a:solidFill>
                  <a:srgbClr val="77A191"/>
                </a:solidFill>
              </a:rPr>
              <a:t>(</a:t>
            </a:r>
            <a:r>
              <a:rPr lang="it-IT" sz="3600" dirty="0" err="1">
                <a:solidFill>
                  <a:srgbClr val="77A191"/>
                </a:solidFill>
              </a:rPr>
              <a:t>why</a:t>
            </a:r>
            <a:r>
              <a:rPr lang="it-IT" sz="3600" dirty="0">
                <a:solidFill>
                  <a:srgbClr val="77A191"/>
                </a:solidFill>
              </a:rPr>
              <a:t>?)</a:t>
            </a:r>
          </a:p>
        </p:txBody>
      </p:sp>
      <p:pic>
        <p:nvPicPr>
          <p:cNvPr id="14" name="Immagine 3">
            <a:extLst>
              <a:ext uri="{FF2B5EF4-FFF2-40B4-BE49-F238E27FC236}">
                <a16:creationId xmlns:a16="http://schemas.microsoft.com/office/drawing/2014/main" id="{5FCCB39E-CAB3-4725-ACFF-D7DFD8E43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18050" r="58396" b="10426"/>
          <a:stretch/>
        </p:blipFill>
        <p:spPr bwMode="auto">
          <a:xfrm>
            <a:off x="7111340" y="2771589"/>
            <a:ext cx="1848981" cy="386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1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9912" y="818956"/>
            <a:ext cx="7521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…some known critical issues…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Crisis, security and energy transition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8BEC71A-6E09-4489-927D-B9496D0C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" y="3183775"/>
            <a:ext cx="5376386" cy="3545298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594D8656-83AD-4317-B795-184E995432A9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The challenge scenarios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BA3C71FC-C178-408A-9FF6-329A3F5487B4}"/>
              </a:ext>
            </a:extLst>
          </p:cNvPr>
          <p:cNvGrpSpPr/>
          <p:nvPr/>
        </p:nvGrpSpPr>
        <p:grpSpPr>
          <a:xfrm>
            <a:off x="5415668" y="2220097"/>
            <a:ext cx="6738450" cy="4508976"/>
            <a:chOff x="5435410" y="1001834"/>
            <a:chExt cx="6738450" cy="4508976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5F8122B-A0BA-496C-890B-1E46C6B64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410" y="1001834"/>
              <a:ext cx="3348410" cy="228782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75C59BE-D9CF-4222-B470-D7A66F719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410" y="3268744"/>
              <a:ext cx="3369225" cy="2242066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F659A963-5994-4853-A034-E36DFDA4A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7"/>
            <a:stretch/>
          </p:blipFill>
          <p:spPr>
            <a:xfrm>
              <a:off x="8804635" y="3260448"/>
              <a:ext cx="3369225" cy="2242066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947F8C32-E273-43D4-A561-5FDB494DC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" r="3440"/>
            <a:stretch/>
          </p:blipFill>
          <p:spPr>
            <a:xfrm>
              <a:off x="8783820" y="1016752"/>
              <a:ext cx="3390040" cy="2243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603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6B23C3E-F0A1-457B-B146-B1FCE4BBA94D}"/>
              </a:ext>
            </a:extLst>
          </p:cNvPr>
          <p:cNvSpPr/>
          <p:nvPr/>
        </p:nvSpPr>
        <p:spPr>
          <a:xfrm>
            <a:off x="214057" y="3000423"/>
            <a:ext cx="59891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Jumbo size 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Double skin thermal performances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Curved and Out-of-plane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Corner façades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Dynamic envelopes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New materials and textures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Integrated façades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Greater heights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Green façades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Debris control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Thermal cycles with condensation testing 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...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384611E-DD21-4EB2-A46B-DDF4A3C8E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5" t="15726" r="66000" b="12199"/>
          <a:stretch/>
        </p:blipFill>
        <p:spPr>
          <a:xfrm>
            <a:off x="7561656" y="981075"/>
            <a:ext cx="3932474" cy="581025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962350F-D294-4950-989B-836C02C8F6D3}"/>
              </a:ext>
            </a:extLst>
          </p:cNvPr>
          <p:cNvSpPr txBox="1"/>
          <p:nvPr/>
        </p:nvSpPr>
        <p:spPr>
          <a:xfrm>
            <a:off x="1320582" y="61812"/>
            <a:ext cx="913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Trends in demand for tests for new envelopes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A416012-7ECD-4CA5-91D8-681300DEF313}"/>
              </a:ext>
            </a:extLst>
          </p:cNvPr>
          <p:cNvSpPr/>
          <p:nvPr/>
        </p:nvSpPr>
        <p:spPr>
          <a:xfrm>
            <a:off x="106875" y="824332"/>
            <a:ext cx="68259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srgbClr val="77A191"/>
                </a:solidFill>
              </a:rPr>
              <a:t>Trends in the evolution of envelopes as measured by test requests to </a:t>
            </a:r>
            <a:r>
              <a:rPr lang="en-US" sz="3200" dirty="0" err="1">
                <a:solidFill>
                  <a:srgbClr val="77A191"/>
                </a:solidFill>
              </a:rPr>
              <a:t>TCLab</a:t>
            </a:r>
            <a:r>
              <a:rPr lang="en-US" sz="3200" dirty="0">
                <a:solidFill>
                  <a:srgbClr val="77A191"/>
                </a:solidFill>
              </a:rPr>
              <a:t> in the years 2019-2022</a:t>
            </a:r>
          </a:p>
        </p:txBody>
      </p:sp>
    </p:spTree>
    <p:extLst>
      <p:ext uri="{BB962C8B-B14F-4D97-AF65-F5344CB8AC3E}">
        <p14:creationId xmlns:p14="http://schemas.microsoft.com/office/powerpoint/2010/main" val="3800799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id="{320A768C-B1B2-475F-BF4C-CB83D9569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89" y="969225"/>
            <a:ext cx="2817964" cy="303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487122E-D9C2-4383-B520-DC7E9B6961A9}"/>
              </a:ext>
            </a:extLst>
          </p:cNvPr>
          <p:cNvSpPr/>
          <p:nvPr/>
        </p:nvSpPr>
        <p:spPr>
          <a:xfrm>
            <a:off x="247346" y="2769523"/>
            <a:ext cx="4335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000" dirty="0">
              <a:latin typeface="Bahnschrift Light SemiCondensed" panose="020B0502040204020203" pitchFamily="34" charset="0"/>
            </a:endParaRPr>
          </a:p>
          <a:p>
            <a:pPr lvl="0" algn="just"/>
            <a:endParaRPr lang="en-US" sz="2000" dirty="0">
              <a:latin typeface="Bahnschrift Light SemiCondensed" panose="020B0502040204020203" pitchFamily="34" charset="0"/>
            </a:endParaRP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Debris &amp; Blasting apparatus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Condensation test chamber</a:t>
            </a:r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A191"/>
                </a:solidFill>
              </a:rPr>
              <a:t>Structural frames for corner, curved, out-of-plane and jumbo size facades</a:t>
            </a:r>
            <a:endParaRPr lang="it-IT" sz="2000" dirty="0">
              <a:solidFill>
                <a:srgbClr val="77A19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858FB63-D3CB-4829-9C5C-96D3B2BDD8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00"/>
          <a:stretch/>
        </p:blipFill>
        <p:spPr>
          <a:xfrm>
            <a:off x="8354953" y="980562"/>
            <a:ext cx="2886294" cy="294391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36DF0E4-928A-449B-952D-C6DF0BDB3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15" y="3935812"/>
            <a:ext cx="2827833" cy="284785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4B25114-9964-454E-9E83-FD926E871E28}"/>
              </a:ext>
            </a:extLst>
          </p:cNvPr>
          <p:cNvSpPr txBox="1"/>
          <p:nvPr/>
        </p:nvSpPr>
        <p:spPr>
          <a:xfrm>
            <a:off x="1468555" y="149290"/>
            <a:ext cx="786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TCLAB's response to trend demands</a:t>
            </a:r>
            <a:endParaRPr lang="it-IT" sz="3600" dirty="0">
              <a:solidFill>
                <a:srgbClr val="77A191"/>
              </a:solidFill>
            </a:endParaRPr>
          </a:p>
        </p:txBody>
      </p:sp>
      <p:pic>
        <p:nvPicPr>
          <p:cNvPr id="12" name="Immagine 17">
            <a:extLst>
              <a:ext uri="{FF2B5EF4-FFF2-40B4-BE49-F238E27FC236}">
                <a16:creationId xmlns:a16="http://schemas.microsoft.com/office/drawing/2014/main" id="{4C098431-3189-48C1-A6A6-68BA4E5059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6032" r="8226" b="36112"/>
          <a:stretch/>
        </p:blipFill>
        <p:spPr bwMode="auto">
          <a:xfrm>
            <a:off x="8368143" y="3926629"/>
            <a:ext cx="3561809" cy="289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B9EE4FEC-40A1-4F47-8B7C-881067840B62}"/>
              </a:ext>
            </a:extLst>
          </p:cNvPr>
          <p:cNvSpPr txBox="1"/>
          <p:nvPr/>
        </p:nvSpPr>
        <p:spPr>
          <a:xfrm>
            <a:off x="50079" y="838035"/>
            <a:ext cx="464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New Equipment and Instrumentation </a:t>
            </a:r>
          </a:p>
        </p:txBody>
      </p:sp>
    </p:spTree>
    <p:extLst>
      <p:ext uri="{BB962C8B-B14F-4D97-AF65-F5344CB8AC3E}">
        <p14:creationId xmlns:p14="http://schemas.microsoft.com/office/powerpoint/2010/main" val="3992713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8F96E72-35DA-48F6-9ECC-65457F6626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8" t="19456" r="20862" b="6600"/>
          <a:stretch/>
        </p:blipFill>
        <p:spPr>
          <a:xfrm>
            <a:off x="359705" y="2441709"/>
            <a:ext cx="6148015" cy="386947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6DCDBCD-D6A3-4D55-AC81-595E95DFE927}"/>
              </a:ext>
            </a:extLst>
          </p:cNvPr>
          <p:cNvSpPr txBox="1"/>
          <p:nvPr/>
        </p:nvSpPr>
        <p:spPr>
          <a:xfrm>
            <a:off x="302527" y="1459298"/>
            <a:ext cx="60128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77A191"/>
                </a:solidFill>
              </a:rPr>
              <a:t>Lead partner of HORIZON Project METABUILDINGLABS. A </a:t>
            </a:r>
            <a:r>
              <a:rPr lang="en-US" dirty="0" err="1">
                <a:solidFill>
                  <a:srgbClr val="77A191"/>
                </a:solidFill>
              </a:rPr>
              <a:t>OITB_Open</a:t>
            </a:r>
            <a:r>
              <a:rPr lang="en-US" dirty="0">
                <a:solidFill>
                  <a:srgbClr val="77A191"/>
                </a:solidFill>
              </a:rPr>
              <a:t> Innovation Test Bed, for a European network of envelope test laboratories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72EA62-B881-474C-A52E-3A1DE2AA66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85" y="2441709"/>
            <a:ext cx="2735545" cy="37681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EBC7D45-4774-48AA-9D1F-AA75B1A0C1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>
          <a:xfrm>
            <a:off x="9555120" y="2441709"/>
            <a:ext cx="2474711" cy="376815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DDC0E92-26E8-433F-8C2C-4C8929E3E422}"/>
              </a:ext>
            </a:extLst>
          </p:cNvPr>
          <p:cNvSpPr txBox="1"/>
          <p:nvPr/>
        </p:nvSpPr>
        <p:spPr>
          <a:xfrm>
            <a:off x="6700016" y="1484237"/>
            <a:ext cx="52572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77A191"/>
                </a:solidFill>
              </a:rPr>
              <a:t>Partner Pilot Project of PNRR Italy Plan: </a:t>
            </a:r>
          </a:p>
          <a:p>
            <a:pPr algn="just"/>
            <a:r>
              <a:rPr lang="en-GB" dirty="0">
                <a:solidFill>
                  <a:srgbClr val="77A191"/>
                </a:solidFill>
              </a:rPr>
              <a:t>Climate adaptation plans for the reduction of the ecological footprint and ecological debt.</a:t>
            </a:r>
            <a:endParaRPr lang="it-IT" dirty="0">
              <a:solidFill>
                <a:srgbClr val="77A191"/>
              </a:solidFill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1954F34-9B2F-4E2B-85FB-3F886E00133F}"/>
              </a:ext>
            </a:extLst>
          </p:cNvPr>
          <p:cNvSpPr txBox="1"/>
          <p:nvPr/>
        </p:nvSpPr>
        <p:spPr>
          <a:xfrm>
            <a:off x="0" y="83034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7A191"/>
                </a:solidFill>
              </a:rPr>
              <a:t>Research Activity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5AA6098-6604-4701-8A7C-2FE34C87A479}"/>
              </a:ext>
            </a:extLst>
          </p:cNvPr>
          <p:cNvSpPr txBox="1"/>
          <p:nvPr/>
        </p:nvSpPr>
        <p:spPr>
          <a:xfrm>
            <a:off x="1468555" y="149290"/>
            <a:ext cx="786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TCLAB's response to trend demands</a:t>
            </a:r>
            <a:endParaRPr lang="it-IT" sz="36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42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0" y="83220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7A191"/>
                </a:solidFill>
              </a:rPr>
              <a:t>State of the debate references for trend indicators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E8A0485-4769-4ADD-A127-5E9553B593BB}"/>
              </a:ext>
            </a:extLst>
          </p:cNvPr>
          <p:cNvGrpSpPr/>
          <p:nvPr/>
        </p:nvGrpSpPr>
        <p:grpSpPr>
          <a:xfrm>
            <a:off x="605570" y="1568478"/>
            <a:ext cx="10951037" cy="5155172"/>
            <a:chOff x="696270" y="2008189"/>
            <a:chExt cx="10405175" cy="468821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E54BFA6-EB03-4CB2-99FD-90F191FF1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77" y="2014490"/>
              <a:ext cx="1626838" cy="2305748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CB11692-42D2-482D-A218-35C936AF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365" y="2014490"/>
              <a:ext cx="1626838" cy="2299447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CC8FD34-8C64-4462-B343-F88BB6C03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301" y="2008189"/>
              <a:ext cx="1626838" cy="2305748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784ABDFA-61B8-4E8E-8F98-B013C13F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237" y="2043292"/>
              <a:ext cx="1626838" cy="2235541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1BCCD124-5A0D-4B19-BF11-1E205E536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172" y="2053093"/>
              <a:ext cx="1762365" cy="2225740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31B9218F-009F-4E35-9F17-4E7E57E6E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7" r="9993"/>
            <a:stretch/>
          </p:blipFill>
          <p:spPr>
            <a:xfrm>
              <a:off x="9427634" y="2073865"/>
              <a:ext cx="1638600" cy="2256306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F35A4B2-4F57-4039-A631-94DCCF65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70" y="4392301"/>
              <a:ext cx="1626838" cy="2299448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D7F39953-FC65-4429-BF8C-25FC96A4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365" y="4392301"/>
              <a:ext cx="1626838" cy="2198274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2A91F6A4-588C-4888-82F0-674E3D6F1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662" y="4406481"/>
              <a:ext cx="1626838" cy="2198274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45803249-A582-4B57-843B-63BCB6E1C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712" y="4392301"/>
              <a:ext cx="1742342" cy="2304104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17823F3F-6DC1-493E-A7C6-3F35DB22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47009" y="4397445"/>
              <a:ext cx="1638600" cy="2193130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23D3EA36-DDAB-4797-B0BB-EDA20CEF2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" t="4090" r="2279" b="4090"/>
            <a:stretch/>
          </p:blipFill>
          <p:spPr>
            <a:xfrm>
              <a:off x="9359104" y="4406481"/>
              <a:ext cx="1742341" cy="2199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1932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387857-99EF-4CDB-9509-3531BE2C5F32}"/>
              </a:ext>
            </a:extLst>
          </p:cNvPr>
          <p:cNvSpPr txBox="1"/>
          <p:nvPr/>
        </p:nvSpPr>
        <p:spPr>
          <a:xfrm>
            <a:off x="597258" y="1593946"/>
            <a:ext cx="2349139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77A191"/>
                </a:solidFill>
              </a:rPr>
              <a:t>Performances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D8B063-D210-4FB3-806C-68C8DC2B25CA}"/>
              </a:ext>
            </a:extLst>
          </p:cNvPr>
          <p:cNvSpPr txBox="1"/>
          <p:nvPr/>
        </p:nvSpPr>
        <p:spPr>
          <a:xfrm>
            <a:off x="597258" y="2236786"/>
            <a:ext cx="2349139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77A191"/>
                </a:solidFill>
              </a:rPr>
              <a:t>Processes</a:t>
            </a:r>
            <a:endParaRPr lang="it-IT" sz="2400" dirty="0">
              <a:solidFill>
                <a:srgbClr val="77A19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034F75F-B6EC-4DA8-B833-A6D832E9DFA4}"/>
              </a:ext>
            </a:extLst>
          </p:cNvPr>
          <p:cNvSpPr txBox="1"/>
          <p:nvPr/>
        </p:nvSpPr>
        <p:spPr>
          <a:xfrm>
            <a:off x="597258" y="2826100"/>
            <a:ext cx="2349139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77A191"/>
                </a:solidFill>
              </a:rPr>
              <a:t>Legislation</a:t>
            </a:r>
            <a:r>
              <a:rPr lang="it-IT" sz="2400" dirty="0">
                <a:solidFill>
                  <a:srgbClr val="77A191"/>
                </a:solidFill>
              </a:rPr>
              <a:t> and Policies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0F36C5-3EF4-46F2-8247-CECF4C9E5898}"/>
              </a:ext>
            </a:extLst>
          </p:cNvPr>
          <p:cNvSpPr txBox="1"/>
          <p:nvPr/>
        </p:nvSpPr>
        <p:spPr>
          <a:xfrm>
            <a:off x="565297" y="3805233"/>
            <a:ext cx="2349139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77A191"/>
                </a:solidFill>
              </a:rPr>
              <a:t>Cross Industry Innovation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02BBB2-E157-42CD-9199-84AA600E6D98}"/>
              </a:ext>
            </a:extLst>
          </p:cNvPr>
          <p:cNvSpPr txBox="1"/>
          <p:nvPr/>
        </p:nvSpPr>
        <p:spPr>
          <a:xfrm>
            <a:off x="3804816" y="4399534"/>
            <a:ext cx="1545068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7A191"/>
                </a:solidFill>
              </a:rPr>
              <a:t>Aviation</a:t>
            </a:r>
          </a:p>
          <a:p>
            <a:r>
              <a:rPr lang="it-IT" dirty="0">
                <a:solidFill>
                  <a:srgbClr val="77A191"/>
                </a:solidFill>
              </a:rPr>
              <a:t>Automobile</a:t>
            </a:r>
          </a:p>
          <a:p>
            <a:r>
              <a:rPr lang="it-IT" dirty="0" err="1">
                <a:solidFill>
                  <a:srgbClr val="77A191"/>
                </a:solidFill>
              </a:rPr>
              <a:t>Aerospace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Energy</a:t>
            </a:r>
          </a:p>
          <a:p>
            <a:r>
              <a:rPr lang="it-IT" dirty="0">
                <a:solidFill>
                  <a:srgbClr val="77A191"/>
                </a:solidFill>
              </a:rPr>
              <a:t>MEP System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66EAF8D-9064-4D9A-853C-0274A1F32F11}"/>
              </a:ext>
            </a:extLst>
          </p:cNvPr>
          <p:cNvSpPr txBox="1"/>
          <p:nvPr/>
        </p:nvSpPr>
        <p:spPr>
          <a:xfrm>
            <a:off x="5467730" y="3899810"/>
            <a:ext cx="1545068" cy="286232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7A191"/>
                </a:solidFill>
              </a:rPr>
              <a:t>Building </a:t>
            </a:r>
            <a:r>
              <a:rPr lang="it-IT" dirty="0" err="1">
                <a:solidFill>
                  <a:srgbClr val="77A191"/>
                </a:solidFill>
              </a:rPr>
              <a:t>Regulations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Design </a:t>
            </a:r>
            <a:r>
              <a:rPr lang="it-IT" dirty="0" err="1">
                <a:solidFill>
                  <a:srgbClr val="77A191"/>
                </a:solidFill>
              </a:rPr>
              <a:t>Codes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Safety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Codes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Insurance policies</a:t>
            </a:r>
          </a:p>
          <a:p>
            <a:r>
              <a:rPr lang="it-IT" dirty="0">
                <a:solidFill>
                  <a:srgbClr val="77A191"/>
                </a:solidFill>
              </a:rPr>
              <a:t>Future </a:t>
            </a:r>
            <a:r>
              <a:rPr lang="it-IT" dirty="0" err="1">
                <a:solidFill>
                  <a:srgbClr val="77A191"/>
                </a:solidFill>
              </a:rPr>
              <a:t>proofing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Accidents/ </a:t>
            </a:r>
            <a:r>
              <a:rPr lang="it-IT" dirty="0" err="1">
                <a:solidFill>
                  <a:srgbClr val="77A191"/>
                </a:solidFill>
              </a:rPr>
              <a:t>Disasters</a:t>
            </a:r>
            <a:endParaRPr lang="it-IT" dirty="0">
              <a:solidFill>
                <a:srgbClr val="77A19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1A76EE8-F3E6-499D-93A3-F1E9B4A7B97A}"/>
              </a:ext>
            </a:extLst>
          </p:cNvPr>
          <p:cNvSpPr txBox="1"/>
          <p:nvPr/>
        </p:nvSpPr>
        <p:spPr>
          <a:xfrm>
            <a:off x="7134255" y="3899199"/>
            <a:ext cx="1641673" cy="23083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77A191"/>
                </a:solidFill>
              </a:rPr>
              <a:t>Fabrication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Manufacturing</a:t>
            </a:r>
          </a:p>
          <a:p>
            <a:r>
              <a:rPr lang="it-IT" dirty="0" err="1">
                <a:solidFill>
                  <a:srgbClr val="77A191"/>
                </a:solidFill>
              </a:rPr>
              <a:t>Handing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Transportation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Design</a:t>
            </a:r>
          </a:p>
          <a:p>
            <a:r>
              <a:rPr lang="it-IT" dirty="0">
                <a:solidFill>
                  <a:srgbClr val="77A191"/>
                </a:solidFill>
              </a:rPr>
              <a:t>Construction</a:t>
            </a:r>
          </a:p>
          <a:p>
            <a:r>
              <a:rPr lang="it-IT" dirty="0" err="1">
                <a:solidFill>
                  <a:srgbClr val="77A191"/>
                </a:solidFill>
              </a:rPr>
              <a:t>Dismanting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Safety</a:t>
            </a:r>
            <a:endParaRPr lang="it-IT" dirty="0">
              <a:solidFill>
                <a:srgbClr val="77A19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EB82BD2-C80B-4C4E-AE82-E6F083A49870}"/>
              </a:ext>
            </a:extLst>
          </p:cNvPr>
          <p:cNvSpPr txBox="1"/>
          <p:nvPr/>
        </p:nvSpPr>
        <p:spPr>
          <a:xfrm>
            <a:off x="8899991" y="2791203"/>
            <a:ext cx="1545068" cy="34163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7A191"/>
                </a:solidFill>
              </a:rPr>
              <a:t>Thermal</a:t>
            </a:r>
          </a:p>
          <a:p>
            <a:r>
              <a:rPr lang="it-IT" dirty="0" err="1">
                <a:solidFill>
                  <a:srgbClr val="77A191"/>
                </a:solidFill>
              </a:rPr>
              <a:t>Acoustics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Climatic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Geological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Accidents (</a:t>
            </a:r>
            <a:r>
              <a:rPr lang="it-IT" dirty="0" err="1">
                <a:solidFill>
                  <a:srgbClr val="77A191"/>
                </a:solidFill>
              </a:rPr>
              <a:t>disasters</a:t>
            </a:r>
            <a:r>
              <a:rPr lang="it-IT" dirty="0">
                <a:solidFill>
                  <a:srgbClr val="77A191"/>
                </a:solidFill>
              </a:rPr>
              <a:t>)</a:t>
            </a:r>
          </a:p>
          <a:p>
            <a:r>
              <a:rPr lang="it-IT" dirty="0">
                <a:solidFill>
                  <a:srgbClr val="77A191"/>
                </a:solidFill>
              </a:rPr>
              <a:t>Security</a:t>
            </a:r>
          </a:p>
          <a:p>
            <a:r>
              <a:rPr lang="it-IT" dirty="0">
                <a:solidFill>
                  <a:srgbClr val="77A191"/>
                </a:solidFill>
              </a:rPr>
              <a:t>Social/Cultural</a:t>
            </a:r>
          </a:p>
          <a:p>
            <a:r>
              <a:rPr lang="it-IT" dirty="0" err="1">
                <a:solidFill>
                  <a:srgbClr val="77A191"/>
                </a:solidFill>
              </a:rPr>
              <a:t>Safety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Sustainability</a:t>
            </a:r>
            <a:endParaRPr lang="it-IT" dirty="0">
              <a:solidFill>
                <a:srgbClr val="77A191"/>
              </a:solidFill>
            </a:endParaRPr>
          </a:p>
          <a:p>
            <a:r>
              <a:rPr lang="it-IT" dirty="0">
                <a:solidFill>
                  <a:srgbClr val="77A191"/>
                </a:solidFill>
              </a:rPr>
              <a:t>Future </a:t>
            </a:r>
            <a:r>
              <a:rPr lang="it-IT" dirty="0" err="1">
                <a:solidFill>
                  <a:srgbClr val="77A191"/>
                </a:solidFill>
              </a:rPr>
              <a:t>proofing</a:t>
            </a:r>
            <a:endParaRPr lang="it-IT" dirty="0">
              <a:solidFill>
                <a:srgbClr val="77A191"/>
              </a:solidFill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95F5C8B5-460E-4CCE-8E6E-EB4AA6F8AFC7}"/>
              </a:ext>
            </a:extLst>
          </p:cNvPr>
          <p:cNvGrpSpPr/>
          <p:nvPr/>
        </p:nvGrpSpPr>
        <p:grpSpPr>
          <a:xfrm>
            <a:off x="2898843" y="3961101"/>
            <a:ext cx="1592622" cy="376233"/>
            <a:chOff x="2946397" y="4055230"/>
            <a:chExt cx="1033932" cy="376233"/>
          </a:xfrm>
        </p:grpSpPr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923341A0-871F-4EBC-961E-2A20A0EA2BE3}"/>
                </a:ext>
              </a:extLst>
            </p:cNvPr>
            <p:cNvCxnSpPr>
              <a:cxnSpLocks/>
            </p:cNvCxnSpPr>
            <p:nvPr/>
          </p:nvCxnSpPr>
          <p:spPr>
            <a:xfrm>
              <a:off x="2946397" y="4055230"/>
              <a:ext cx="103393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1CAD0159-DA3E-41AC-9DD6-3EEE1A8B0AE9}"/>
                </a:ext>
              </a:extLst>
            </p:cNvPr>
            <p:cNvCxnSpPr>
              <a:cxnSpLocks/>
            </p:cNvCxnSpPr>
            <p:nvPr/>
          </p:nvCxnSpPr>
          <p:spPr>
            <a:xfrm>
              <a:off x="3980329" y="4055230"/>
              <a:ext cx="0" cy="3762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E4640126-A524-4856-84F9-543CCE109F8A}"/>
              </a:ext>
            </a:extLst>
          </p:cNvPr>
          <p:cNvGrpSpPr/>
          <p:nvPr/>
        </p:nvGrpSpPr>
        <p:grpSpPr>
          <a:xfrm>
            <a:off x="2946396" y="3083128"/>
            <a:ext cx="3250104" cy="716704"/>
            <a:chOff x="2946397" y="4055230"/>
            <a:chExt cx="1033932" cy="376233"/>
          </a:xfrm>
        </p:grpSpPr>
        <p:cxnSp>
          <p:nvCxnSpPr>
            <p:cNvPr id="30" name="Connettore diritto 29">
              <a:extLst>
                <a:ext uri="{FF2B5EF4-FFF2-40B4-BE49-F238E27FC236}">
                  <a16:creationId xmlns:a16="http://schemas.microsoft.com/office/drawing/2014/main" id="{3765385E-40D2-4BD8-90D1-9D49EABF5814}"/>
                </a:ext>
              </a:extLst>
            </p:cNvPr>
            <p:cNvCxnSpPr>
              <a:cxnSpLocks/>
            </p:cNvCxnSpPr>
            <p:nvPr/>
          </p:nvCxnSpPr>
          <p:spPr>
            <a:xfrm>
              <a:off x="2946397" y="4055230"/>
              <a:ext cx="103393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0850D49E-BC5C-4B95-B3C4-EF5173A0CAA3}"/>
                </a:ext>
              </a:extLst>
            </p:cNvPr>
            <p:cNvCxnSpPr>
              <a:cxnSpLocks/>
            </p:cNvCxnSpPr>
            <p:nvPr/>
          </p:nvCxnSpPr>
          <p:spPr>
            <a:xfrm>
              <a:off x="3980329" y="4055230"/>
              <a:ext cx="0" cy="3762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4C5BD47-5991-4257-B632-9A61A2E22BB3}"/>
              </a:ext>
            </a:extLst>
          </p:cNvPr>
          <p:cNvGrpSpPr/>
          <p:nvPr/>
        </p:nvGrpSpPr>
        <p:grpSpPr>
          <a:xfrm>
            <a:off x="2946396" y="2389219"/>
            <a:ext cx="5117831" cy="1409961"/>
            <a:chOff x="2946397" y="4055230"/>
            <a:chExt cx="1033932" cy="376233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0B2B3219-5E07-4C5A-8180-601FA215BB21}"/>
                </a:ext>
              </a:extLst>
            </p:cNvPr>
            <p:cNvCxnSpPr>
              <a:cxnSpLocks/>
            </p:cNvCxnSpPr>
            <p:nvPr/>
          </p:nvCxnSpPr>
          <p:spPr>
            <a:xfrm>
              <a:off x="2946397" y="4055230"/>
              <a:ext cx="103393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E982922E-0EED-4584-807B-5317A7261CF9}"/>
                </a:ext>
              </a:extLst>
            </p:cNvPr>
            <p:cNvCxnSpPr>
              <a:cxnSpLocks/>
            </p:cNvCxnSpPr>
            <p:nvPr/>
          </p:nvCxnSpPr>
          <p:spPr>
            <a:xfrm>
              <a:off x="3980329" y="4055230"/>
              <a:ext cx="0" cy="3762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C442B3A5-5F7A-46EB-9273-403A1777DC17}"/>
              </a:ext>
            </a:extLst>
          </p:cNvPr>
          <p:cNvGrpSpPr/>
          <p:nvPr/>
        </p:nvGrpSpPr>
        <p:grpSpPr>
          <a:xfrm>
            <a:off x="2946396" y="1769455"/>
            <a:ext cx="6713161" cy="956625"/>
            <a:chOff x="2946397" y="4055230"/>
            <a:chExt cx="1033932" cy="376233"/>
          </a:xfrm>
        </p:grpSpPr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A06972A3-B978-439D-88AD-CAC93B6C781D}"/>
                </a:ext>
              </a:extLst>
            </p:cNvPr>
            <p:cNvCxnSpPr>
              <a:cxnSpLocks/>
            </p:cNvCxnSpPr>
            <p:nvPr/>
          </p:nvCxnSpPr>
          <p:spPr>
            <a:xfrm>
              <a:off x="2946397" y="4055230"/>
              <a:ext cx="103393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F315FBC6-0A4D-4EF2-A9B1-68D3D66A4850}"/>
                </a:ext>
              </a:extLst>
            </p:cNvPr>
            <p:cNvCxnSpPr>
              <a:cxnSpLocks/>
            </p:cNvCxnSpPr>
            <p:nvPr/>
          </p:nvCxnSpPr>
          <p:spPr>
            <a:xfrm>
              <a:off x="3980329" y="4055230"/>
              <a:ext cx="0" cy="3762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957BC07-2A12-455C-965A-DEEECD95A237}"/>
              </a:ext>
            </a:extLst>
          </p:cNvPr>
          <p:cNvSpPr txBox="1"/>
          <p:nvPr/>
        </p:nvSpPr>
        <p:spPr>
          <a:xfrm>
            <a:off x="1" y="81742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7A191"/>
                </a:solidFill>
              </a:rPr>
              <a:t>Some trend indicators from the State of the Art</a:t>
            </a:r>
            <a:endParaRPr lang="it-IT" sz="3600" dirty="0">
              <a:solidFill>
                <a:srgbClr val="77A191"/>
              </a:solidFill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0912B71F-513D-414E-B8B4-AF0AD1C08232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sp>
        <p:nvSpPr>
          <p:cNvPr id="39" name="Titolo 1">
            <a:extLst>
              <a:ext uri="{FF2B5EF4-FFF2-40B4-BE49-F238E27FC236}">
                <a16:creationId xmlns:a16="http://schemas.microsoft.com/office/drawing/2014/main" id="{973D4CB1-0489-46FD-AD8A-032F689DFE5D}"/>
              </a:ext>
            </a:extLst>
          </p:cNvPr>
          <p:cNvSpPr txBox="1">
            <a:spLocks/>
          </p:cNvSpPr>
          <p:nvPr/>
        </p:nvSpPr>
        <p:spPr>
          <a:xfrm>
            <a:off x="8892440" y="6445886"/>
            <a:ext cx="2565551" cy="381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0" i="0" u="none" strike="noStrike" baseline="0">
                <a:solidFill>
                  <a:srgbClr val="211D1E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4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359AEFA-63BD-40F6-9E31-FF9EA8EAA333}"/>
              </a:ext>
            </a:extLst>
          </p:cNvPr>
          <p:cNvSpPr txBox="1"/>
          <p:nvPr/>
        </p:nvSpPr>
        <p:spPr>
          <a:xfrm>
            <a:off x="10521540" y="6627344"/>
            <a:ext cx="167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77A191"/>
                </a:solidFill>
              </a:rPr>
              <a:t>Elaborated </a:t>
            </a:r>
            <a:r>
              <a:rPr lang="en-US" sz="900" dirty="0">
                <a:solidFill>
                  <a:srgbClr val="77A191"/>
                </a:solidFill>
              </a:rPr>
              <a:t>by report </a:t>
            </a:r>
            <a:r>
              <a:rPr lang="en-US" sz="900" dirty="0" err="1">
                <a:solidFill>
                  <a:srgbClr val="77A191"/>
                </a:solidFill>
              </a:rPr>
              <a:t>Meinhardt</a:t>
            </a:r>
            <a:endParaRPr lang="en-US" sz="900" dirty="0">
              <a:solidFill>
                <a:srgbClr val="77A191"/>
              </a:solidFill>
            </a:endParaRPr>
          </a:p>
          <a:p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52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F9443F-1A8E-4C9C-A2A6-519CA96307DF}"/>
              </a:ext>
            </a:extLst>
          </p:cNvPr>
          <p:cNvSpPr txBox="1"/>
          <p:nvPr/>
        </p:nvSpPr>
        <p:spPr>
          <a:xfrm>
            <a:off x="643890" y="1980293"/>
            <a:ext cx="2622178" cy="480131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77A191"/>
                </a:solidFill>
              </a:rPr>
              <a:t>Comfort</a:t>
            </a:r>
          </a:p>
          <a:p>
            <a:pPr algn="ctr"/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Physical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Sight-Glare</a:t>
            </a:r>
            <a:r>
              <a:rPr lang="it-IT" dirty="0">
                <a:solidFill>
                  <a:srgbClr val="77A191"/>
                </a:solidFill>
              </a:rPr>
              <a:t>, Visual </a:t>
            </a:r>
            <a:r>
              <a:rPr lang="it-IT" dirty="0" err="1">
                <a:solidFill>
                  <a:srgbClr val="77A191"/>
                </a:solidFill>
              </a:rPr>
              <a:t>acceptability</a:t>
            </a:r>
            <a:r>
              <a:rPr lang="it-IT" dirty="0">
                <a:solidFill>
                  <a:srgbClr val="77A191"/>
                </a:solidFill>
              </a:rPr>
              <a:t>, </a:t>
            </a:r>
            <a:r>
              <a:rPr lang="it-IT" dirty="0" err="1">
                <a:solidFill>
                  <a:srgbClr val="77A191"/>
                </a:solidFill>
              </a:rPr>
              <a:t>Aesthetics</a:t>
            </a:r>
            <a:r>
              <a:rPr lang="it-IT" dirty="0">
                <a:solidFill>
                  <a:srgbClr val="77A191"/>
                </a:solidFill>
              </a:rPr>
              <a:t>, </a:t>
            </a:r>
            <a:r>
              <a:rPr lang="it-IT" dirty="0" err="1">
                <a:solidFill>
                  <a:srgbClr val="77A191"/>
                </a:solidFill>
              </a:rPr>
              <a:t>Transparency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Sound-Acoustic – air </a:t>
            </a:r>
            <a:r>
              <a:rPr lang="it-IT" dirty="0" err="1">
                <a:solidFill>
                  <a:srgbClr val="77A191"/>
                </a:solidFill>
              </a:rPr>
              <a:t>borne</a:t>
            </a:r>
            <a:r>
              <a:rPr lang="it-IT" dirty="0">
                <a:solidFill>
                  <a:srgbClr val="77A191"/>
                </a:solidFill>
              </a:rPr>
              <a:t>/</a:t>
            </a:r>
            <a:r>
              <a:rPr lang="it-IT" dirty="0" err="1">
                <a:solidFill>
                  <a:srgbClr val="77A191"/>
                </a:solidFill>
              </a:rPr>
              <a:t>Vibrations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Physical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sensation</a:t>
            </a:r>
            <a:r>
              <a:rPr lang="it-IT" dirty="0">
                <a:solidFill>
                  <a:srgbClr val="77A191"/>
                </a:solidFill>
              </a:rPr>
              <a:t> – </a:t>
            </a:r>
            <a:r>
              <a:rPr lang="it-IT" dirty="0" err="1">
                <a:solidFill>
                  <a:srgbClr val="77A191"/>
                </a:solidFill>
              </a:rPr>
              <a:t>heat</a:t>
            </a:r>
            <a:r>
              <a:rPr lang="it-IT" dirty="0">
                <a:solidFill>
                  <a:srgbClr val="77A191"/>
                </a:solidFill>
              </a:rPr>
              <a:t>/</a:t>
            </a:r>
            <a:r>
              <a:rPr lang="it-IT" dirty="0" err="1">
                <a:solidFill>
                  <a:srgbClr val="77A191"/>
                </a:solidFill>
              </a:rPr>
              <a:t>cold</a:t>
            </a:r>
            <a:r>
              <a:rPr lang="it-IT" dirty="0">
                <a:solidFill>
                  <a:srgbClr val="77A191"/>
                </a:solidFill>
              </a:rPr>
              <a:t>/</a:t>
            </a:r>
            <a:r>
              <a:rPr lang="it-IT" dirty="0" err="1">
                <a:solidFill>
                  <a:srgbClr val="77A191"/>
                </a:solidFill>
              </a:rPr>
              <a:t>Damp</a:t>
            </a:r>
            <a:r>
              <a:rPr lang="it-IT" dirty="0">
                <a:solidFill>
                  <a:srgbClr val="77A191"/>
                </a:solidFill>
              </a:rPr>
              <a:t> – Thermal </a:t>
            </a:r>
            <a:r>
              <a:rPr lang="it-IT" dirty="0" err="1">
                <a:solidFill>
                  <a:srgbClr val="77A191"/>
                </a:solidFill>
              </a:rPr>
              <a:t>insulation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Psycological</a:t>
            </a:r>
            <a:r>
              <a:rPr lang="it-IT" dirty="0">
                <a:solidFill>
                  <a:srgbClr val="77A191"/>
                </a:solidFill>
              </a:rPr>
              <a:t>/</a:t>
            </a:r>
            <a:r>
              <a:rPr lang="it-IT" dirty="0" err="1">
                <a:solidFill>
                  <a:srgbClr val="77A191"/>
                </a:solidFill>
              </a:rPr>
              <a:t>mental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Perception</a:t>
            </a:r>
            <a:r>
              <a:rPr lang="it-IT" dirty="0">
                <a:solidFill>
                  <a:srgbClr val="77A191"/>
                </a:solidFill>
              </a:rPr>
              <a:t> – (of </a:t>
            </a:r>
            <a:r>
              <a:rPr lang="it-IT" dirty="0" err="1">
                <a:solidFill>
                  <a:srgbClr val="77A191"/>
                </a:solidFill>
              </a:rPr>
              <a:t>safety</a:t>
            </a:r>
            <a:r>
              <a:rPr lang="it-IT" dirty="0">
                <a:solidFill>
                  <a:srgbClr val="77A191"/>
                </a:solidFill>
              </a:rPr>
              <a:t>, </a:t>
            </a:r>
            <a:r>
              <a:rPr lang="it-IT" dirty="0" err="1">
                <a:solidFill>
                  <a:srgbClr val="77A191"/>
                </a:solidFill>
              </a:rPr>
              <a:t>fears</a:t>
            </a:r>
            <a:r>
              <a:rPr lang="it-IT" dirty="0">
                <a:solidFill>
                  <a:srgbClr val="77A191"/>
                </a:solidFill>
              </a:rPr>
              <a:t>, </a:t>
            </a:r>
            <a:r>
              <a:rPr lang="it-IT" dirty="0" err="1">
                <a:solidFill>
                  <a:srgbClr val="77A191"/>
                </a:solidFill>
              </a:rPr>
              <a:t>Phobias</a:t>
            </a:r>
            <a:r>
              <a:rPr lang="it-IT" dirty="0">
                <a:solidFill>
                  <a:srgbClr val="77A191"/>
                </a:solidFill>
              </a:rPr>
              <a:t> – more intangibile/</a:t>
            </a:r>
            <a:r>
              <a:rPr lang="it-IT" dirty="0" err="1">
                <a:solidFill>
                  <a:srgbClr val="77A191"/>
                </a:solidFill>
              </a:rPr>
              <a:t>Subjective</a:t>
            </a:r>
            <a:endParaRPr lang="it-IT" dirty="0">
              <a:solidFill>
                <a:srgbClr val="77A19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F77826C-76EF-4F9A-8AF7-9DB672237C45}"/>
              </a:ext>
            </a:extLst>
          </p:cNvPr>
          <p:cNvSpPr txBox="1"/>
          <p:nvPr/>
        </p:nvSpPr>
        <p:spPr>
          <a:xfrm>
            <a:off x="3494667" y="1993740"/>
            <a:ext cx="2622178" cy="39703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77A191"/>
                </a:solidFill>
              </a:rPr>
              <a:t>Service – </a:t>
            </a:r>
            <a:r>
              <a:rPr lang="it-IT" dirty="0" err="1">
                <a:solidFill>
                  <a:srgbClr val="77A191"/>
                </a:solidFill>
              </a:rPr>
              <a:t>Ability</a:t>
            </a:r>
            <a:endParaRPr lang="it-IT" dirty="0">
              <a:solidFill>
                <a:srgbClr val="77A191"/>
              </a:solidFill>
            </a:endParaRPr>
          </a:p>
          <a:p>
            <a:pPr algn="ctr"/>
            <a:endParaRPr lang="it-IT" dirty="0">
              <a:solidFill>
                <a:srgbClr val="77A191"/>
              </a:solidFill>
            </a:endParaRPr>
          </a:p>
          <a:p>
            <a:r>
              <a:rPr lang="it-IT" dirty="0" err="1">
                <a:solidFill>
                  <a:srgbClr val="77A191"/>
                </a:solidFill>
              </a:rPr>
              <a:t>Processes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Integrity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Robustness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Bespoke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solutions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Social / cultural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Adaptability</a:t>
            </a:r>
            <a:r>
              <a:rPr lang="it-IT" dirty="0">
                <a:solidFill>
                  <a:srgbClr val="77A191"/>
                </a:solidFill>
              </a:rPr>
              <a:t> / </a:t>
            </a:r>
            <a:r>
              <a:rPr lang="it-IT" dirty="0" err="1">
                <a:solidFill>
                  <a:srgbClr val="77A191"/>
                </a:solidFill>
              </a:rPr>
              <a:t>Inclusion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Operability</a:t>
            </a:r>
            <a:r>
              <a:rPr lang="it-IT" dirty="0">
                <a:solidFill>
                  <a:srgbClr val="77A191"/>
                </a:solidFill>
              </a:rPr>
              <a:t> and </a:t>
            </a:r>
            <a:r>
              <a:rPr lang="it-IT" dirty="0" err="1">
                <a:solidFill>
                  <a:srgbClr val="77A191"/>
                </a:solidFill>
              </a:rPr>
              <a:t>Ease</a:t>
            </a:r>
            <a:r>
              <a:rPr lang="it-IT" dirty="0">
                <a:solidFill>
                  <a:srgbClr val="77A191"/>
                </a:solidFill>
              </a:rPr>
              <a:t> of use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Cost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A82E20-6EE0-4186-B84E-1C70B41957F1}"/>
              </a:ext>
            </a:extLst>
          </p:cNvPr>
          <p:cNvSpPr txBox="1"/>
          <p:nvPr/>
        </p:nvSpPr>
        <p:spPr>
          <a:xfrm>
            <a:off x="6218125" y="1995189"/>
            <a:ext cx="2622178" cy="313932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77A191"/>
                </a:solidFill>
              </a:rPr>
              <a:t>Aspirations</a:t>
            </a:r>
            <a:endParaRPr lang="it-IT" dirty="0">
              <a:solidFill>
                <a:srgbClr val="77A191"/>
              </a:solidFill>
            </a:endParaRPr>
          </a:p>
          <a:p>
            <a:pPr algn="ctr"/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Bigger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Thinner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Greener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More </a:t>
            </a:r>
            <a:r>
              <a:rPr lang="it-IT" dirty="0" err="1">
                <a:solidFill>
                  <a:srgbClr val="77A191"/>
                </a:solidFill>
              </a:rPr>
              <a:t>durable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Increased</a:t>
            </a:r>
            <a:r>
              <a:rPr lang="it-IT" dirty="0">
                <a:solidFill>
                  <a:srgbClr val="77A191"/>
                </a:solidFill>
              </a:rPr>
              <a:t> Design life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Cost </a:t>
            </a:r>
            <a:r>
              <a:rPr lang="it-IT" dirty="0" err="1">
                <a:solidFill>
                  <a:srgbClr val="77A191"/>
                </a:solidFill>
              </a:rPr>
              <a:t>effective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C9B4D4-C39D-4DF6-A5F5-95DD94F2AE1A}"/>
              </a:ext>
            </a:extLst>
          </p:cNvPr>
          <p:cNvSpPr txBox="1"/>
          <p:nvPr/>
        </p:nvSpPr>
        <p:spPr>
          <a:xfrm>
            <a:off x="8942295" y="2012848"/>
            <a:ext cx="2105426" cy="286232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77A191"/>
                </a:solidFill>
              </a:rPr>
              <a:t>Safety</a:t>
            </a:r>
            <a:endParaRPr lang="it-IT" dirty="0">
              <a:solidFill>
                <a:srgbClr val="77A191"/>
              </a:solidFill>
            </a:endParaRPr>
          </a:p>
          <a:p>
            <a:pPr algn="ctr"/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Containment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Integrity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Prevent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Injury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Aid</a:t>
            </a:r>
            <a:r>
              <a:rPr lang="it-IT" dirty="0">
                <a:solidFill>
                  <a:srgbClr val="77A191"/>
                </a:solidFill>
              </a:rPr>
              <a:t> rescue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77A191"/>
                </a:solidFill>
              </a:rPr>
              <a:t>Processes</a:t>
            </a:r>
            <a:endParaRPr lang="it-IT" dirty="0">
              <a:solidFill>
                <a:srgbClr val="77A191"/>
              </a:solidFill>
            </a:endParaRPr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40680C72-3FCD-4639-89C2-96A77E748928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323879F-38D3-4E50-B091-302E6692CD42}"/>
              </a:ext>
            </a:extLst>
          </p:cNvPr>
          <p:cNvSpPr txBox="1"/>
          <p:nvPr/>
        </p:nvSpPr>
        <p:spPr>
          <a:xfrm>
            <a:off x="0" y="821384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7A191"/>
                </a:solidFill>
              </a:rPr>
              <a:t>Some trend indicators and </a:t>
            </a:r>
            <a:endParaRPr lang="en-US" sz="3600" dirty="0" smtClean="0">
              <a:solidFill>
                <a:srgbClr val="77A191"/>
              </a:solidFill>
            </a:endParaRPr>
          </a:p>
          <a:p>
            <a:pPr algn="ctr"/>
            <a:r>
              <a:rPr lang="en-US" sz="3600" dirty="0" smtClean="0">
                <a:solidFill>
                  <a:srgbClr val="77A191"/>
                </a:solidFill>
              </a:rPr>
              <a:t>performance </a:t>
            </a:r>
            <a:r>
              <a:rPr lang="en-US" sz="3600" dirty="0">
                <a:solidFill>
                  <a:srgbClr val="77A191"/>
                </a:solidFill>
              </a:rPr>
              <a:t>driver from the State of the Art</a:t>
            </a:r>
            <a:endParaRPr lang="it-IT" sz="3600" dirty="0">
              <a:solidFill>
                <a:srgbClr val="77A19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59AEFA-63BD-40F6-9E31-FF9EA8EAA333}"/>
              </a:ext>
            </a:extLst>
          </p:cNvPr>
          <p:cNvSpPr txBox="1"/>
          <p:nvPr/>
        </p:nvSpPr>
        <p:spPr>
          <a:xfrm>
            <a:off x="10521540" y="6627344"/>
            <a:ext cx="167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77A191"/>
                </a:solidFill>
              </a:rPr>
              <a:t>Elaborated </a:t>
            </a:r>
            <a:r>
              <a:rPr lang="en-US" sz="900" dirty="0">
                <a:solidFill>
                  <a:srgbClr val="77A191"/>
                </a:solidFill>
              </a:rPr>
              <a:t>by report </a:t>
            </a:r>
            <a:r>
              <a:rPr lang="en-US" sz="900" dirty="0" err="1">
                <a:solidFill>
                  <a:srgbClr val="77A191"/>
                </a:solidFill>
              </a:rPr>
              <a:t>Meinhardt</a:t>
            </a:r>
            <a:endParaRPr lang="en-US" sz="900" dirty="0">
              <a:solidFill>
                <a:srgbClr val="77A191"/>
              </a:solidFill>
            </a:endParaRPr>
          </a:p>
          <a:p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89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BC39DF-35A3-4D9E-BA84-E3B4DCF54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" y="2007672"/>
            <a:ext cx="5725553" cy="394574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244290-E201-4606-8AE6-093E33758675}"/>
              </a:ext>
            </a:extLst>
          </p:cNvPr>
          <p:cNvSpPr txBox="1"/>
          <p:nvPr/>
        </p:nvSpPr>
        <p:spPr>
          <a:xfrm>
            <a:off x="300201" y="1621370"/>
            <a:ext cx="5725388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77A191"/>
                </a:solidFill>
              </a:rPr>
              <a:t>Interconnection </a:t>
            </a:r>
            <a:r>
              <a:rPr lang="en-US" dirty="0">
                <a:solidFill>
                  <a:srgbClr val="77A191"/>
                </a:solidFill>
              </a:rPr>
              <a:t>of drivers: Multi-facetted influences……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A6929CA-BFE4-4F6F-89EB-AA59A6C2D9E6}"/>
              </a:ext>
            </a:extLst>
          </p:cNvPr>
          <p:cNvSpPr txBox="1"/>
          <p:nvPr/>
        </p:nvSpPr>
        <p:spPr>
          <a:xfrm>
            <a:off x="0" y="8500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7A191"/>
                </a:solidFill>
              </a:rPr>
              <a:t>Ideal complexity of façades and real divergences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338537-71BD-4922-8754-ED4F1D18E287}"/>
              </a:ext>
            </a:extLst>
          </p:cNvPr>
          <p:cNvSpPr txBox="1"/>
          <p:nvPr/>
        </p:nvSpPr>
        <p:spPr>
          <a:xfrm>
            <a:off x="6116160" y="5986244"/>
            <a:ext cx="5841452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7A191"/>
                </a:solidFill>
              </a:rPr>
              <a:t>….. </a:t>
            </a:r>
            <a:r>
              <a:rPr lang="it-IT" dirty="0" err="1">
                <a:solidFill>
                  <a:srgbClr val="77A191"/>
                </a:solidFill>
              </a:rPr>
              <a:t>resulting</a:t>
            </a:r>
            <a:r>
              <a:rPr lang="it-IT" dirty="0">
                <a:solidFill>
                  <a:srgbClr val="77A191"/>
                </a:solidFill>
              </a:rPr>
              <a:t> in </a:t>
            </a:r>
            <a:r>
              <a:rPr lang="it-IT" dirty="0" err="1">
                <a:solidFill>
                  <a:srgbClr val="77A191"/>
                </a:solidFill>
              </a:rPr>
              <a:t>facades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having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numerous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diverging</a:t>
            </a:r>
            <a:r>
              <a:rPr lang="it-IT" dirty="0">
                <a:solidFill>
                  <a:srgbClr val="77A191"/>
                </a:solidFill>
              </a:rPr>
              <a:t> </a:t>
            </a:r>
            <a:r>
              <a:rPr lang="it-IT" dirty="0" err="1">
                <a:solidFill>
                  <a:srgbClr val="77A191"/>
                </a:solidFill>
              </a:rPr>
              <a:t>requirements</a:t>
            </a:r>
            <a:r>
              <a:rPr lang="it-IT" dirty="0">
                <a:solidFill>
                  <a:srgbClr val="77A191"/>
                </a:solidFill>
              </a:rPr>
              <a:t> and </a:t>
            </a:r>
            <a:r>
              <a:rPr lang="it-IT" dirty="0" err="1">
                <a:solidFill>
                  <a:srgbClr val="77A191"/>
                </a:solidFill>
              </a:rPr>
              <a:t>conflict</a:t>
            </a:r>
            <a:r>
              <a:rPr lang="it-IT" dirty="0">
                <a:solidFill>
                  <a:srgbClr val="77A191"/>
                </a:solidFill>
              </a:rPr>
              <a:t>.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F1F6380-5BD3-47AE-B5AE-829BF70B5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60" y="2018874"/>
            <a:ext cx="5841452" cy="394047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5D7D516A-265D-446C-ADD1-D9A216BD62F2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Trend indicators for the “new” challenges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59AEFA-63BD-40F6-9E31-FF9EA8EAA333}"/>
              </a:ext>
            </a:extLst>
          </p:cNvPr>
          <p:cNvSpPr txBox="1"/>
          <p:nvPr/>
        </p:nvSpPr>
        <p:spPr>
          <a:xfrm>
            <a:off x="10349345" y="6606659"/>
            <a:ext cx="167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77A191"/>
                </a:solidFill>
              </a:rPr>
              <a:t>Elaborated </a:t>
            </a:r>
            <a:r>
              <a:rPr lang="en-US" sz="900" dirty="0">
                <a:solidFill>
                  <a:srgbClr val="77A191"/>
                </a:solidFill>
              </a:rPr>
              <a:t>by report </a:t>
            </a:r>
            <a:r>
              <a:rPr lang="en-US" sz="900" dirty="0" err="1">
                <a:solidFill>
                  <a:srgbClr val="77A191"/>
                </a:solidFill>
              </a:rPr>
              <a:t>Meinhardt</a:t>
            </a:r>
            <a:endParaRPr lang="en-US" sz="900" dirty="0">
              <a:solidFill>
                <a:srgbClr val="77A191"/>
              </a:solidFill>
            </a:endParaRPr>
          </a:p>
          <a:p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76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460759-D00E-4BAC-B8A5-D9FCD9B070ED}"/>
              </a:ext>
            </a:extLst>
          </p:cNvPr>
          <p:cNvSpPr txBox="1"/>
          <p:nvPr/>
        </p:nvSpPr>
        <p:spPr>
          <a:xfrm>
            <a:off x="229663" y="870923"/>
            <a:ext cx="3674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7A191"/>
                </a:solidFill>
              </a:rPr>
              <a:t>From IoT to IoE, </a:t>
            </a:r>
            <a:endParaRPr lang="en-US" sz="2000" dirty="0" smtClean="0">
              <a:solidFill>
                <a:srgbClr val="77A191"/>
              </a:solidFill>
            </a:endParaRPr>
          </a:p>
          <a:p>
            <a:pPr algn="ctr"/>
            <a:r>
              <a:rPr lang="en-US" sz="2000" dirty="0" smtClean="0">
                <a:solidFill>
                  <a:srgbClr val="77A191"/>
                </a:solidFill>
              </a:rPr>
              <a:t>(</a:t>
            </a:r>
            <a:r>
              <a:rPr lang="en-US" sz="2000" dirty="0">
                <a:solidFill>
                  <a:srgbClr val="77A191"/>
                </a:solidFill>
              </a:rPr>
              <a:t>Internet of Envelope</a:t>
            </a:r>
            <a:r>
              <a:rPr lang="en-US" sz="2000" dirty="0" smtClean="0">
                <a:solidFill>
                  <a:srgbClr val="77A191"/>
                </a:solidFill>
              </a:rPr>
              <a:t>)?</a:t>
            </a:r>
            <a:endParaRPr lang="it-IT" sz="2000" dirty="0">
              <a:solidFill>
                <a:srgbClr val="77A19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C9E71A-39A3-4163-8934-BA3E18A46A18}"/>
              </a:ext>
            </a:extLst>
          </p:cNvPr>
          <p:cNvSpPr txBox="1"/>
          <p:nvPr/>
        </p:nvSpPr>
        <p:spPr>
          <a:xfrm>
            <a:off x="304973" y="3899460"/>
            <a:ext cx="359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77A191"/>
                </a:solidFill>
              </a:rPr>
              <a:t>AI </a:t>
            </a:r>
            <a:r>
              <a:rPr lang="it-IT" sz="2000" dirty="0" err="1">
                <a:solidFill>
                  <a:srgbClr val="77A191"/>
                </a:solidFill>
              </a:rPr>
              <a:t>applied</a:t>
            </a:r>
            <a:r>
              <a:rPr lang="it-IT" sz="2000" dirty="0">
                <a:solidFill>
                  <a:srgbClr val="77A191"/>
                </a:solidFill>
              </a:rPr>
              <a:t> to </a:t>
            </a:r>
            <a:r>
              <a:rPr lang="it-IT" sz="2000" dirty="0" err="1">
                <a:solidFill>
                  <a:srgbClr val="77A191"/>
                </a:solidFill>
              </a:rPr>
              <a:t>envelope</a:t>
            </a:r>
            <a:endParaRPr lang="it-IT" sz="2000" dirty="0">
              <a:solidFill>
                <a:srgbClr val="77A19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AE732F-05C0-4474-8F1A-6829D568D8FF}"/>
              </a:ext>
            </a:extLst>
          </p:cNvPr>
          <p:cNvSpPr txBox="1"/>
          <p:nvPr/>
        </p:nvSpPr>
        <p:spPr>
          <a:xfrm>
            <a:off x="8128119" y="883196"/>
            <a:ext cx="3980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 </a:t>
            </a:r>
            <a:r>
              <a:rPr lang="it-IT" sz="2000" dirty="0" err="1">
                <a:solidFill>
                  <a:srgbClr val="77A191"/>
                </a:solidFill>
              </a:rPr>
              <a:t>Envelope</a:t>
            </a:r>
            <a:r>
              <a:rPr lang="it-IT" sz="2000" dirty="0">
                <a:solidFill>
                  <a:srgbClr val="77A191"/>
                </a:solidFill>
              </a:rPr>
              <a:t> for </a:t>
            </a:r>
            <a:r>
              <a:rPr lang="it-IT" sz="2000" dirty="0" err="1">
                <a:solidFill>
                  <a:srgbClr val="77A191"/>
                </a:solidFill>
              </a:rPr>
              <a:t>extreme</a:t>
            </a:r>
            <a:r>
              <a:rPr lang="it-IT" sz="2000" dirty="0">
                <a:solidFill>
                  <a:srgbClr val="77A191"/>
                </a:solidFill>
              </a:rPr>
              <a:t> </a:t>
            </a:r>
            <a:r>
              <a:rPr lang="it-IT" sz="2000" dirty="0" err="1">
                <a:solidFill>
                  <a:srgbClr val="77A191"/>
                </a:solidFill>
              </a:rPr>
              <a:t>environments</a:t>
            </a:r>
            <a:endParaRPr lang="it-IT" sz="2000" dirty="0">
              <a:solidFill>
                <a:srgbClr val="77A19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00E2A8B-9FFA-46B4-A0B8-CDFF419875F7}"/>
              </a:ext>
            </a:extLst>
          </p:cNvPr>
          <p:cNvSpPr txBox="1"/>
          <p:nvPr/>
        </p:nvSpPr>
        <p:spPr>
          <a:xfrm>
            <a:off x="4348265" y="904493"/>
            <a:ext cx="3441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77A191"/>
                </a:solidFill>
              </a:rPr>
              <a:t> ‘</a:t>
            </a:r>
            <a:r>
              <a:rPr lang="it-IT" sz="2000" dirty="0" smtClean="0">
                <a:solidFill>
                  <a:srgbClr val="77A191"/>
                </a:solidFill>
              </a:rPr>
              <a:t>Living or </a:t>
            </a:r>
            <a:r>
              <a:rPr lang="it-IT" sz="2000" dirty="0" err="1" smtClean="0">
                <a:solidFill>
                  <a:srgbClr val="77A191"/>
                </a:solidFill>
              </a:rPr>
              <a:t>Organic</a:t>
            </a:r>
            <a:r>
              <a:rPr lang="it-IT" sz="2000" dirty="0" smtClean="0">
                <a:solidFill>
                  <a:srgbClr val="77A191"/>
                </a:solidFill>
              </a:rPr>
              <a:t>’ </a:t>
            </a:r>
            <a:r>
              <a:rPr lang="it-IT" sz="2000" dirty="0" err="1" smtClean="0">
                <a:solidFill>
                  <a:srgbClr val="77A191"/>
                </a:solidFill>
              </a:rPr>
              <a:t>Envelope</a:t>
            </a:r>
            <a:r>
              <a:rPr lang="it-IT" sz="2000" dirty="0" smtClean="0">
                <a:solidFill>
                  <a:srgbClr val="77A191"/>
                </a:solidFill>
              </a:rPr>
              <a:t> ?</a:t>
            </a:r>
            <a:endParaRPr lang="it-IT" sz="2000" dirty="0">
              <a:solidFill>
                <a:srgbClr val="77A19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65476F1-F9B1-4ACE-94B0-276254071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73" y="1542570"/>
            <a:ext cx="3599421" cy="2346267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3C44DCDF-09DB-47EB-8BE2-ADECA6B051EA}"/>
              </a:ext>
            </a:extLst>
          </p:cNvPr>
          <p:cNvGrpSpPr/>
          <p:nvPr/>
        </p:nvGrpSpPr>
        <p:grpSpPr>
          <a:xfrm>
            <a:off x="8292651" y="1436675"/>
            <a:ext cx="3750046" cy="2452161"/>
            <a:chOff x="7379783" y="1250576"/>
            <a:chExt cx="3364417" cy="2979105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935751F-B99A-4292-BB85-74BA4FE7C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200"/>
            <a:stretch/>
          </p:blipFill>
          <p:spPr>
            <a:xfrm>
              <a:off x="7379783" y="1250576"/>
              <a:ext cx="3364417" cy="2979105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CDC55FF7-64C9-4140-B33B-64AFA8F6B745}"/>
                </a:ext>
              </a:extLst>
            </p:cNvPr>
            <p:cNvSpPr/>
            <p:nvPr/>
          </p:nvSpPr>
          <p:spPr>
            <a:xfrm>
              <a:off x="9829800" y="1326155"/>
              <a:ext cx="914400" cy="3814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99315F45-DC96-4A27-A47F-F77DA57A2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404" y="1436675"/>
            <a:ext cx="3738977" cy="2452161"/>
          </a:xfrm>
          <a:prstGeom prst="rect">
            <a:avLst/>
          </a:prstGeom>
        </p:spPr>
      </p:pic>
      <p:pic>
        <p:nvPicPr>
          <p:cNvPr id="22" name="Picture 7" descr="Jean_Prouv_Building_#C425C2.jpg                                00374347Macintosh HD                   BF7E45ED:">
            <a:extLst>
              <a:ext uri="{FF2B5EF4-FFF2-40B4-BE49-F238E27FC236}">
                <a16:creationId xmlns:a16="http://schemas.microsoft.com/office/drawing/2014/main" id="{C02A4437-5151-41E9-8FB4-60DEA1C35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3" y="4316014"/>
            <a:ext cx="3599421" cy="24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lemento grafico 6" descr="Guida">
            <a:extLst>
              <a:ext uri="{FF2B5EF4-FFF2-40B4-BE49-F238E27FC236}">
                <a16:creationId xmlns:a16="http://schemas.microsoft.com/office/drawing/2014/main" id="{CC6D74A0-F72A-43FF-8A68-B3284C03C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39198" y="3955614"/>
            <a:ext cx="2902386" cy="2902386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66DB12B0-4EE8-487E-BD23-560130B50B4C}"/>
              </a:ext>
            </a:extLst>
          </p:cNvPr>
          <p:cNvSpPr txBox="1"/>
          <p:nvPr/>
        </p:nvSpPr>
        <p:spPr>
          <a:xfrm>
            <a:off x="1378417" y="156183"/>
            <a:ext cx="9604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What challenges for the envelope of tomorrow?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63E7A68-2C1F-41E9-9422-88E19848A73E}"/>
              </a:ext>
            </a:extLst>
          </p:cNvPr>
          <p:cNvSpPr txBox="1"/>
          <p:nvPr/>
        </p:nvSpPr>
        <p:spPr>
          <a:xfrm>
            <a:off x="3991571" y="4046384"/>
            <a:ext cx="430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7A191"/>
                </a:solidFill>
              </a:rPr>
              <a:t>Computational simulation Vs, or with, simulation in real context ?</a:t>
            </a:r>
            <a:endParaRPr lang="it-IT" sz="2000" dirty="0">
              <a:solidFill>
                <a:srgbClr val="77A19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5B09F0C-08F0-4EBB-8DF9-6AEE6E233701}"/>
              </a:ext>
            </a:extLst>
          </p:cNvPr>
          <p:cNvGrpSpPr/>
          <p:nvPr/>
        </p:nvGrpSpPr>
        <p:grpSpPr>
          <a:xfrm>
            <a:off x="4189957" y="4694266"/>
            <a:ext cx="3938162" cy="2085029"/>
            <a:chOff x="7783152" y="4691309"/>
            <a:chExt cx="4116270" cy="2179327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AF90AFA4-56BF-4DAE-98E0-3F044D5D7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1269" t="14602" r="22438" b="15001"/>
            <a:stretch/>
          </p:blipFill>
          <p:spPr>
            <a:xfrm>
              <a:off x="7783152" y="4748414"/>
              <a:ext cx="2111170" cy="2122222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104C2ABB-1B57-4333-80E7-0CBC52CA3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2" t="16651" r="20142"/>
            <a:stretch/>
          </p:blipFill>
          <p:spPr>
            <a:xfrm rot="5400000">
              <a:off x="9853277" y="4811918"/>
              <a:ext cx="2166753" cy="1925536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EE78F6E-193C-4932-BB8E-CBE8CC41F7F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D7EAE6"/>
              </a:clrFrom>
              <a:clrTo>
                <a:srgbClr val="D7EA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93" y="4743637"/>
            <a:ext cx="2278635" cy="14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3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95F504F-4F01-480A-AC7B-4DF484667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49" y="986639"/>
            <a:ext cx="5097406" cy="5097406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5A2CF5F5-9E5E-4B9F-803B-3D7B8767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67" y="6335663"/>
            <a:ext cx="1088141" cy="3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6324870-D4F0-457A-A987-43792675C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112" y="6278782"/>
            <a:ext cx="626598" cy="4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05E3F027-4A65-476E-A9A7-04AA28B30BC0}"/>
              </a:ext>
            </a:extLst>
          </p:cNvPr>
          <p:cNvSpPr txBox="1"/>
          <p:nvPr/>
        </p:nvSpPr>
        <p:spPr>
          <a:xfrm>
            <a:off x="9669334" y="6019337"/>
            <a:ext cx="161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</a:rPr>
              <a:t>Organized by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F7EECAE-718F-447C-8BFF-FAC8E654F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606" y="6265216"/>
            <a:ext cx="5201392" cy="500776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6930F64E-AEB3-40F0-B8B8-63879B90EDDE}"/>
              </a:ext>
            </a:extLst>
          </p:cNvPr>
          <p:cNvSpPr txBox="1"/>
          <p:nvPr/>
        </p:nvSpPr>
        <p:spPr>
          <a:xfrm>
            <a:off x="5440953" y="6012931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</a:rPr>
              <a:t>Sponsors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47AD211-516A-4A27-985A-A47D8BB50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10" y="6186442"/>
            <a:ext cx="2807635" cy="591680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6577FE9C-B78F-41D6-850D-8A04C5FD9B86}"/>
              </a:ext>
            </a:extLst>
          </p:cNvPr>
          <p:cNvSpPr txBox="1"/>
          <p:nvPr/>
        </p:nvSpPr>
        <p:spPr>
          <a:xfrm>
            <a:off x="923686" y="5952102"/>
            <a:ext cx="166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</a:rPr>
              <a:t>Collaborations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64DC5F0-0990-4F28-A23C-AD4C5B90C95E}"/>
              </a:ext>
            </a:extLst>
          </p:cNvPr>
          <p:cNvSpPr/>
          <p:nvPr/>
        </p:nvSpPr>
        <p:spPr>
          <a:xfrm>
            <a:off x="300038" y="2575751"/>
            <a:ext cx="42830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77A191"/>
                </a:solidFill>
              </a:rPr>
              <a:t>Thank</a:t>
            </a:r>
            <a:r>
              <a:rPr lang="it-IT" sz="3600" dirty="0" smtClean="0">
                <a:solidFill>
                  <a:srgbClr val="77A191"/>
                </a:solidFill>
              </a:rPr>
              <a:t> </a:t>
            </a:r>
            <a:r>
              <a:rPr lang="it-IT" sz="3600" dirty="0" err="1" smtClean="0">
                <a:solidFill>
                  <a:srgbClr val="77A191"/>
                </a:solidFill>
              </a:rPr>
              <a:t>you</a:t>
            </a:r>
            <a:endParaRPr lang="it-IT" sz="3600" dirty="0" smtClean="0">
              <a:solidFill>
                <a:srgbClr val="77A191"/>
              </a:solidFill>
            </a:endParaRPr>
          </a:p>
          <a:p>
            <a:pPr algn="ctr"/>
            <a:endParaRPr lang="it-IT" sz="3600" dirty="0">
              <a:solidFill>
                <a:srgbClr val="77A191"/>
              </a:solidFill>
            </a:endParaRPr>
          </a:p>
          <a:p>
            <a:pPr algn="ctr"/>
            <a:r>
              <a:rPr lang="it-IT" sz="3600" dirty="0">
                <a:solidFill>
                  <a:srgbClr val="77A191"/>
                </a:solidFill>
              </a:rPr>
              <a:t>mmilardi@unirc.it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66DB12B0-4EE8-487E-BD23-560130B50B4C}"/>
              </a:ext>
            </a:extLst>
          </p:cNvPr>
          <p:cNvSpPr txBox="1"/>
          <p:nvPr/>
        </p:nvSpPr>
        <p:spPr>
          <a:xfrm>
            <a:off x="1216033" y="230845"/>
            <a:ext cx="9399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7A191"/>
                </a:solidFill>
              </a:rPr>
              <a:t>Challenge </a:t>
            </a:r>
            <a:r>
              <a:rPr lang="en-US" sz="2400" dirty="0">
                <a:solidFill>
                  <a:srgbClr val="77A191"/>
                </a:solidFill>
              </a:rPr>
              <a:t>scenarios and trend indicators for building envelope innovation  </a:t>
            </a:r>
            <a:endParaRPr lang="en-US" sz="24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7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-2" y="820830"/>
            <a:ext cx="753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…some known critical issues…</a:t>
            </a:r>
          </a:p>
          <a:p>
            <a:pPr algn="ctr"/>
            <a:r>
              <a:rPr lang="en-US" sz="3600" dirty="0" smtClean="0">
                <a:solidFill>
                  <a:srgbClr val="77A191"/>
                </a:solidFill>
              </a:rPr>
              <a:t> The </a:t>
            </a:r>
            <a:r>
              <a:rPr lang="en-US" sz="3600" dirty="0">
                <a:solidFill>
                  <a:srgbClr val="77A191"/>
                </a:solidFill>
              </a:rPr>
              <a:t>change of living after the covid 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19AE4B-F52E-4709-998B-1024099C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89" y="2003366"/>
            <a:ext cx="5093811" cy="46206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D495AD-6F7D-4503-AA33-1F07661B11CE}"/>
              </a:ext>
            </a:extLst>
          </p:cNvPr>
          <p:cNvSpPr txBox="1"/>
          <p:nvPr/>
        </p:nvSpPr>
        <p:spPr>
          <a:xfrm>
            <a:off x="-1" y="2451225"/>
            <a:ext cx="6907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Staff </a:t>
            </a:r>
            <a:r>
              <a:rPr lang="it-IT" dirty="0" err="1">
                <a:solidFill>
                  <a:srgbClr val="77A191"/>
                </a:solidFill>
              </a:rPr>
              <a:t>well-being</a:t>
            </a:r>
            <a:r>
              <a:rPr lang="it-IT" dirty="0">
                <a:solidFill>
                  <a:srgbClr val="77A191"/>
                </a:solidFill>
              </a:rPr>
              <a:t>: Comfort, air </a:t>
            </a:r>
            <a:r>
              <a:rPr lang="it-IT" dirty="0" err="1">
                <a:solidFill>
                  <a:srgbClr val="77A191"/>
                </a:solidFill>
              </a:rPr>
              <a:t>quality</a:t>
            </a:r>
            <a:r>
              <a:rPr lang="it-IT" dirty="0">
                <a:solidFill>
                  <a:srgbClr val="77A191"/>
                </a:solidFill>
              </a:rPr>
              <a:t>, etc.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ESG, Shareholders, </a:t>
            </a:r>
            <a:r>
              <a:rPr lang="it-IT" dirty="0" err="1">
                <a:solidFill>
                  <a:srgbClr val="77A191"/>
                </a:solidFill>
              </a:rPr>
              <a:t>competition</a:t>
            </a:r>
            <a:r>
              <a:rPr lang="it-IT" dirty="0">
                <a:solidFill>
                  <a:srgbClr val="77A191"/>
                </a:solidFill>
              </a:rPr>
              <a:t>, reportage, leadership, etc.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77A191"/>
                </a:solidFill>
              </a:rPr>
              <a:t>Building operation: Monitoring, Information feedback, AI/ML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438EAC-59BC-4165-B21F-D49B9BEA9B46}"/>
              </a:ext>
            </a:extLst>
          </p:cNvPr>
          <p:cNvSpPr txBox="1"/>
          <p:nvPr/>
        </p:nvSpPr>
        <p:spPr>
          <a:xfrm>
            <a:off x="123780" y="2084998"/>
            <a:ext cx="452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7A191"/>
                </a:solidFill>
              </a:rPr>
              <a:t>New </a:t>
            </a:r>
            <a:r>
              <a:rPr lang="it-IT" b="1" dirty="0" err="1">
                <a:solidFill>
                  <a:srgbClr val="77A191"/>
                </a:solidFill>
              </a:rPr>
              <a:t>emerging</a:t>
            </a:r>
            <a:r>
              <a:rPr lang="it-IT" b="1" dirty="0">
                <a:solidFill>
                  <a:srgbClr val="77A191"/>
                </a:solidFill>
              </a:rPr>
              <a:t> Markets in </a:t>
            </a:r>
            <a:r>
              <a:rPr lang="it-IT" b="1" dirty="0" err="1">
                <a:solidFill>
                  <a:srgbClr val="77A191"/>
                </a:solidFill>
              </a:rPr>
              <a:t>response</a:t>
            </a:r>
            <a:r>
              <a:rPr lang="it-IT" b="1" dirty="0">
                <a:solidFill>
                  <a:srgbClr val="77A191"/>
                </a:solidFill>
              </a:rPr>
              <a:t> to Covid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86EC26-1A92-4B4A-84E2-F2EAD4F0B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922"/>
            <a:ext cx="5246834" cy="3232114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D525BCFB-D50D-4CD0-9B05-D6E6CE8D1DC7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The challenge scenarios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2748AC-F069-4401-BD45-0D481A704D3C}"/>
              </a:ext>
            </a:extLst>
          </p:cNvPr>
          <p:cNvSpPr txBox="1"/>
          <p:nvPr/>
        </p:nvSpPr>
        <p:spPr>
          <a:xfrm>
            <a:off x="0" y="6624036"/>
            <a:ext cx="67582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77A191"/>
                </a:solidFill>
              </a:rPr>
              <a:t>Source: Photomontage of contemporary metropolitan landscape with the hanging garden of a collective residence by Le Corbusier (1928).</a:t>
            </a:r>
            <a:endParaRPr lang="it-IT" sz="900" dirty="0">
              <a:solidFill>
                <a:srgbClr val="77A19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32FE42-58F8-45C0-AEF0-C53DB4170A83}"/>
              </a:ext>
            </a:extLst>
          </p:cNvPr>
          <p:cNvSpPr txBox="1"/>
          <p:nvPr/>
        </p:nvSpPr>
        <p:spPr>
          <a:xfrm>
            <a:off x="7048605" y="6626478"/>
            <a:ext cx="52468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rgbClr val="77A191"/>
                </a:solidFill>
              </a:rPr>
              <a:t>Source: https://urbanpromo.it/2020/eventi/nuovi-paradigmi-urbani-e-abitativi-per-le-citta-post-pandemia/</a:t>
            </a:r>
          </a:p>
        </p:txBody>
      </p:sp>
    </p:spTree>
    <p:extLst>
      <p:ext uri="{BB962C8B-B14F-4D97-AF65-F5344CB8AC3E}">
        <p14:creationId xmlns:p14="http://schemas.microsoft.com/office/powerpoint/2010/main" val="4011383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-3457" y="831137"/>
            <a:ext cx="7410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</a:rPr>
              <a:t>  …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some known critical issues…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Cycles and carbon-neutral envelopes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7F6503A-DD38-463F-B061-055E6F6DA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102184"/>
            <a:ext cx="5766077" cy="449936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ACEE5DA-6B1F-4C33-99DA-F5DE99E03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125490"/>
            <a:ext cx="6209607" cy="426931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6F9FF57-2049-4253-BB21-CCEA5AC25264}"/>
              </a:ext>
            </a:extLst>
          </p:cNvPr>
          <p:cNvSpPr txBox="1"/>
          <p:nvPr/>
        </p:nvSpPr>
        <p:spPr>
          <a:xfrm>
            <a:off x="2103" y="6610851"/>
            <a:ext cx="40794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77A191"/>
                </a:solidFill>
              </a:rPr>
              <a:t>Source: </a:t>
            </a:r>
            <a:r>
              <a:rPr lang="en-US" sz="900" dirty="0" err="1">
                <a:solidFill>
                  <a:srgbClr val="77A191"/>
                </a:solidFill>
              </a:rPr>
              <a:t>Ciardullo</a:t>
            </a:r>
            <a:r>
              <a:rPr lang="en-US" sz="900" dirty="0">
                <a:solidFill>
                  <a:srgbClr val="77A191"/>
                </a:solidFill>
              </a:rPr>
              <a:t> and Dyson, Yale Center for Ecosystems and Architecture 2022</a:t>
            </a:r>
            <a:endParaRPr lang="it-IT" sz="900" dirty="0">
              <a:solidFill>
                <a:srgbClr val="77A19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07D979-2783-4C22-B790-CD5998E221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21" y="5375180"/>
            <a:ext cx="2095380" cy="1440574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1C67E53-A544-4D14-A8AA-E23C018BBA11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The challenge scenarios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B0CC72-996F-47B2-9C34-A9E60D344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65D82A-B54F-4CEE-A009-DB2DE5F31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07D9BAA-6979-4B71-B8F0-D6DCE203F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C316A1-9946-4248-BDEC-04160F091D09}"/>
              </a:ext>
            </a:extLst>
          </p:cNvPr>
          <p:cNvSpPr txBox="1"/>
          <p:nvPr/>
        </p:nvSpPr>
        <p:spPr>
          <a:xfrm>
            <a:off x="6373844" y="6616595"/>
            <a:ext cx="58562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77A191"/>
                </a:solidFill>
              </a:rPr>
              <a:t>Source: https://www.visualcapitalist.com/decarbonization-101-what-carbon-emissions-are-part-of-your-footprint</a:t>
            </a:r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58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4792" y="840640"/>
            <a:ext cx="4847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Strategies and Techniques for a “new” energy efficiency based on envelope performance </a:t>
            </a:r>
          </a:p>
        </p:txBody>
      </p:sp>
      <p:pic>
        <p:nvPicPr>
          <p:cNvPr id="13" name="Immagine 12" descr="Immagine che contiene ombrello, sedendo, sedia, tavolo&#10;&#10;Descrizione generata automaticamente">
            <a:extLst>
              <a:ext uri="{FF2B5EF4-FFF2-40B4-BE49-F238E27FC236}">
                <a16:creationId xmlns:a16="http://schemas.microsoft.com/office/drawing/2014/main" id="{AD119A51-A2D0-447E-BF49-A6373FDF5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8" r="17784"/>
          <a:stretch/>
        </p:blipFill>
        <p:spPr>
          <a:xfrm>
            <a:off x="4906216" y="1463826"/>
            <a:ext cx="1715685" cy="5327499"/>
          </a:xfrm>
          <a:prstGeom prst="rect">
            <a:avLst/>
          </a:prstGeom>
        </p:spPr>
      </p:pic>
      <p:pic>
        <p:nvPicPr>
          <p:cNvPr id="14" name="Immagine 13" descr="Immagine che contiene esterni, edificio, sedendo, blu&#10;&#10;Descrizione generata automaticamente">
            <a:extLst>
              <a:ext uri="{FF2B5EF4-FFF2-40B4-BE49-F238E27FC236}">
                <a16:creationId xmlns:a16="http://schemas.microsoft.com/office/drawing/2014/main" id="{2243C2FD-1FC9-4ED6-810B-9C55D7CCB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39" r="10584"/>
          <a:stretch/>
        </p:blipFill>
        <p:spPr>
          <a:xfrm>
            <a:off x="6665346" y="1463826"/>
            <a:ext cx="1795157" cy="5327499"/>
          </a:xfrm>
          <a:prstGeom prst="rect">
            <a:avLst/>
          </a:prstGeom>
        </p:spPr>
      </p:pic>
      <p:pic>
        <p:nvPicPr>
          <p:cNvPr id="16" name="Immagine 15" descr="Immagine che contiene esterni, edificio, torre, alto&#10;&#10;Descrizione generata automaticamente">
            <a:extLst>
              <a:ext uri="{FF2B5EF4-FFF2-40B4-BE49-F238E27FC236}">
                <a16:creationId xmlns:a16="http://schemas.microsoft.com/office/drawing/2014/main" id="{12B0F4BE-972F-447E-A307-DE58A116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811"/>
          <a:stretch/>
        </p:blipFill>
        <p:spPr>
          <a:xfrm>
            <a:off x="8506576" y="1463826"/>
            <a:ext cx="1707784" cy="5327499"/>
          </a:xfrm>
          <a:prstGeom prst="rect">
            <a:avLst/>
          </a:prstGeom>
        </p:spPr>
      </p:pic>
      <p:pic>
        <p:nvPicPr>
          <p:cNvPr id="17" name="Immagine 16" descr="Immagine che contiene edificio, torre, indossando, vecchio&#10;&#10;Descrizione generata automaticamente">
            <a:extLst>
              <a:ext uri="{FF2B5EF4-FFF2-40B4-BE49-F238E27FC236}">
                <a16:creationId xmlns:a16="http://schemas.microsoft.com/office/drawing/2014/main" id="{E893563A-1888-4CA4-8D44-F516FE5FFB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18" r="21594"/>
          <a:stretch/>
        </p:blipFill>
        <p:spPr>
          <a:xfrm>
            <a:off x="10268276" y="1463826"/>
            <a:ext cx="1885842" cy="5327499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77F8152-3CEF-4408-9219-3D4A8D73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24406" r="51106" b="19485"/>
          <a:stretch>
            <a:fillRect/>
          </a:stretch>
        </p:blipFill>
        <p:spPr bwMode="auto">
          <a:xfrm>
            <a:off x="387619" y="3719995"/>
            <a:ext cx="4367206" cy="29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15D9CF17-F488-4BE7-B7DB-9B727776F40A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Crisis Response Scenarios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31A9797-D1AA-4E90-AC2F-D5A444347DAB}"/>
              </a:ext>
            </a:extLst>
          </p:cNvPr>
          <p:cNvSpPr txBox="1"/>
          <p:nvPr/>
        </p:nvSpPr>
        <p:spPr>
          <a:xfrm>
            <a:off x="4791" y="6614683"/>
            <a:ext cx="49268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77A191"/>
                </a:solidFill>
              </a:rPr>
              <a:t>Source:http://fab.cba.mit.edu/classes/MIT/863.10/people/andy.payne/Asst9.html</a:t>
            </a:r>
            <a:r>
              <a:rPr lang="pt-BR" sz="900" dirty="0" smtClean="0">
                <a:solidFill>
                  <a:srgbClr val="77A191"/>
                </a:solidFill>
              </a:rPr>
              <a:t>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358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58191" y="871957"/>
            <a:ext cx="4793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Materials and technologies for real envelope resilience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34F51F01-A01F-46A3-B12E-C75C87CE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/>
          <a:stretch>
            <a:fillRect/>
          </a:stretch>
        </p:blipFill>
        <p:spPr bwMode="auto">
          <a:xfrm>
            <a:off x="6022566" y="4264871"/>
            <a:ext cx="2534811" cy="236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omeostatic-facciata-a">
            <a:extLst>
              <a:ext uri="{FF2B5EF4-FFF2-40B4-BE49-F238E27FC236}">
                <a16:creationId xmlns:a16="http://schemas.microsoft.com/office/drawing/2014/main" id="{6CAD8809-0820-4DE8-9C15-E3FA61049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9"/>
          <a:stretch/>
        </p:blipFill>
        <p:spPr bwMode="auto">
          <a:xfrm>
            <a:off x="9092583" y="4241038"/>
            <a:ext cx="2418926" cy="239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8B640343-D67E-48CF-AEBF-70DCA90665C9}"/>
              </a:ext>
            </a:extLst>
          </p:cNvPr>
          <p:cNvGrpSpPr/>
          <p:nvPr/>
        </p:nvGrpSpPr>
        <p:grpSpPr>
          <a:xfrm>
            <a:off x="5328801" y="1162381"/>
            <a:ext cx="6628386" cy="2649908"/>
            <a:chOff x="2449079" y="3997756"/>
            <a:chExt cx="6614295" cy="1996355"/>
          </a:xfrm>
        </p:grpSpPr>
        <p:pic>
          <p:nvPicPr>
            <p:cNvPr id="20" name="Picture 2" descr="Fig">
              <a:extLst>
                <a:ext uri="{FF2B5EF4-FFF2-40B4-BE49-F238E27FC236}">
                  <a16:creationId xmlns:a16="http://schemas.microsoft.com/office/drawing/2014/main" id="{D3EDBE68-AD9D-44B4-930A-C2F8EC49F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079" y="4352268"/>
              <a:ext cx="2986087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 descr="Fig">
              <a:extLst>
                <a:ext uri="{FF2B5EF4-FFF2-40B4-BE49-F238E27FC236}">
                  <a16:creationId xmlns:a16="http://schemas.microsoft.com/office/drawing/2014/main" id="{4C0378DD-3426-4A03-B14A-7A6B8026B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4" t="48958" r="57514"/>
            <a:stretch/>
          </p:blipFill>
          <p:spPr bwMode="auto">
            <a:xfrm>
              <a:off x="5365840" y="3997756"/>
              <a:ext cx="1851602" cy="1996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 descr="Fig">
              <a:extLst>
                <a:ext uri="{FF2B5EF4-FFF2-40B4-BE49-F238E27FC236}">
                  <a16:creationId xmlns:a16="http://schemas.microsoft.com/office/drawing/2014/main" id="{C39D17B2-B4C3-4005-A925-C0D23E9924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80" t="48958" r="8552"/>
            <a:stretch/>
          </p:blipFill>
          <p:spPr bwMode="auto">
            <a:xfrm>
              <a:off x="7225337" y="3997756"/>
              <a:ext cx="1838037" cy="1996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D9DE28A-D0C8-44C3-A913-4B8D161A455A}"/>
                </a:ext>
              </a:extLst>
            </p:cNvPr>
            <p:cNvSpPr/>
            <p:nvPr/>
          </p:nvSpPr>
          <p:spPr>
            <a:xfrm>
              <a:off x="7217442" y="4033405"/>
              <a:ext cx="194310" cy="43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 anchorCtr="1"/>
            <a:lstStyle/>
            <a:p>
              <a:pPr algn="ctr"/>
              <a:endParaRPr lang="it-IT" sz="1400" dirty="0" err="1"/>
            </a:p>
          </p:txBody>
        </p:sp>
      </p:grpSp>
      <p:sp>
        <p:nvSpPr>
          <p:cNvPr id="25" name="TextBox 5">
            <a:extLst>
              <a:ext uri="{FF2B5EF4-FFF2-40B4-BE49-F238E27FC236}">
                <a16:creationId xmlns:a16="http://schemas.microsoft.com/office/drawing/2014/main" id="{961FEC04-348F-4EC7-9BD6-DB4841604A9D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Crisis Response Scenarios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7F4FBF29-9021-48DA-96D5-6984AD289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8498" t="24235" r="42014" b="35939"/>
          <a:stretch/>
        </p:blipFill>
        <p:spPr bwMode="auto">
          <a:xfrm>
            <a:off x="106875" y="3169527"/>
            <a:ext cx="4564016" cy="346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71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3809" y="852923"/>
            <a:ext cx="6103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77A191"/>
                </a:solidFill>
              </a:rPr>
              <a:t> New </a:t>
            </a:r>
            <a:r>
              <a:rPr lang="en-US" sz="3600" dirty="0">
                <a:solidFill>
                  <a:srgbClr val="77A191"/>
                </a:solidFill>
              </a:rPr>
              <a:t>sensorial envelope for the carbon neutrality of the city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88B817-108D-42C2-8E6B-A83C9FFA8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" y="4667666"/>
            <a:ext cx="5943603" cy="212365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AB403F6-7EEC-451F-9696-E4505DA2A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707"/>
          <a:stretch/>
        </p:blipFill>
        <p:spPr>
          <a:xfrm>
            <a:off x="82550" y="2019989"/>
            <a:ext cx="6025081" cy="234106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59DCEF3-B70C-4AA2-8DB1-C02BB6BC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20297" r="34422" b="8829"/>
          <a:stretch>
            <a:fillRect/>
          </a:stretch>
        </p:blipFill>
        <p:spPr bwMode="auto">
          <a:xfrm>
            <a:off x="6641870" y="981075"/>
            <a:ext cx="5436524" cy="562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8846F574-995E-4150-8649-CB300FFAEAD0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Crisis Response Scenarios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EBBC3FA-354C-460B-A253-781DE2269673}"/>
              </a:ext>
            </a:extLst>
          </p:cNvPr>
          <p:cNvSpPr txBox="1"/>
          <p:nvPr/>
        </p:nvSpPr>
        <p:spPr>
          <a:xfrm>
            <a:off x="20224" y="4312139"/>
            <a:ext cx="61251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77A191"/>
                </a:solidFill>
              </a:rPr>
              <a:t>Source: Adapted by the Buildings Performance Institute Europe.</a:t>
            </a:r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3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0" y="809589"/>
            <a:ext cx="8088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77A191"/>
                </a:solidFill>
              </a:rPr>
              <a:t>Formulation of new standards, simulation </a:t>
            </a:r>
          </a:p>
          <a:p>
            <a:pPr algn="r"/>
            <a:r>
              <a:rPr lang="en-US" sz="3600" dirty="0">
                <a:solidFill>
                  <a:srgbClr val="77A191"/>
                </a:solidFill>
              </a:rPr>
              <a:t>criteria and performance testing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5B3A2EB-4E88-46FB-A0A1-2AB5D2E5B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3" b="8075"/>
          <a:stretch/>
        </p:blipFill>
        <p:spPr>
          <a:xfrm>
            <a:off x="224444" y="2033246"/>
            <a:ext cx="5331900" cy="4474646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3024340D-B8C2-4521-AECC-D3B8F752254E}"/>
              </a:ext>
            </a:extLst>
          </p:cNvPr>
          <p:cNvSpPr txBox="1"/>
          <p:nvPr/>
        </p:nvSpPr>
        <p:spPr>
          <a:xfrm>
            <a:off x="1429672" y="166251"/>
            <a:ext cx="90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Crisis Response Scenarios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8099AD3-965D-4D64-AE7F-C505DDF705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394" y="1405063"/>
            <a:ext cx="5925724" cy="501591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6098F58-B2F7-4544-AB56-D632D9D3F4F3}"/>
              </a:ext>
            </a:extLst>
          </p:cNvPr>
          <p:cNvSpPr txBox="1"/>
          <p:nvPr/>
        </p:nvSpPr>
        <p:spPr>
          <a:xfrm>
            <a:off x="-15688" y="6500217"/>
            <a:ext cx="6591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77A191"/>
                </a:solidFill>
              </a:rPr>
              <a:t>Source: Illustration of the adaptive building envelope element linked to the calculation of heating and cooling load and internal temperatures according to EN ISO 52016-1.</a:t>
            </a:r>
            <a:endParaRPr lang="it-IT" sz="900" dirty="0">
              <a:solidFill>
                <a:srgbClr val="77A19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9DD4FB2-F6DA-48AE-A32D-800B9185B5E6}"/>
              </a:ext>
            </a:extLst>
          </p:cNvPr>
          <p:cNvSpPr txBox="1"/>
          <p:nvPr/>
        </p:nvSpPr>
        <p:spPr>
          <a:xfrm>
            <a:off x="6261045" y="5698325"/>
            <a:ext cx="21980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77A191"/>
                </a:solidFill>
              </a:rPr>
              <a:t>Influence diagram for EN13830 testing of adaptive facades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F8BE20D-9326-4848-BB98-CE915A38DC91}"/>
              </a:ext>
            </a:extLst>
          </p:cNvPr>
          <p:cNvSpPr txBox="1"/>
          <p:nvPr/>
        </p:nvSpPr>
        <p:spPr>
          <a:xfrm>
            <a:off x="6575612" y="6476344"/>
            <a:ext cx="57544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77A191"/>
                </a:solidFill>
              </a:rPr>
              <a:t>Source</a:t>
            </a:r>
            <a:r>
              <a:rPr lang="en-US" sz="900" dirty="0">
                <a:solidFill>
                  <a:srgbClr val="77A191"/>
                </a:solidFill>
              </a:rPr>
              <a:t>: Building Performance Simulation and </a:t>
            </a:r>
            <a:r>
              <a:rPr lang="en-US" sz="900" dirty="0" err="1">
                <a:solidFill>
                  <a:srgbClr val="77A191"/>
                </a:solidFill>
              </a:rPr>
              <a:t>Characterisation</a:t>
            </a:r>
            <a:r>
              <a:rPr lang="en-US" sz="900" dirty="0">
                <a:solidFill>
                  <a:srgbClr val="77A191"/>
                </a:solidFill>
              </a:rPr>
              <a:t> of Adaptive Facades – Adaptive Facade Network </a:t>
            </a:r>
            <a:endParaRPr lang="it-IT" sz="900" dirty="0">
              <a:solidFill>
                <a:srgbClr val="77A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148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45324045454341AFA1ED4DBDAB8B58" ma:contentTypeVersion="15" ma:contentTypeDescription="Create a new document." ma:contentTypeScope="" ma:versionID="0f68af4ae8e4133d42f3d3e8052fa271">
  <xsd:schema xmlns:xsd="http://www.w3.org/2001/XMLSchema" xmlns:xs="http://www.w3.org/2001/XMLSchema" xmlns:p="http://schemas.microsoft.com/office/2006/metadata/properties" xmlns:ns2="9d827b77-2124-4235-adc1-14338fcf88aa" xmlns:ns3="5b4d1290-6226-4b67-b3ca-2b2800127f26" targetNamespace="http://schemas.microsoft.com/office/2006/metadata/properties" ma:root="true" ma:fieldsID="7f81fdf23a014deb5b62fc7a05ef9eb7" ns2:_="" ns3:_="">
    <xsd:import namespace="9d827b77-2124-4235-adc1-14338fcf88aa"/>
    <xsd:import namespace="5b4d1290-6226-4b67-b3ca-2b2800127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27b77-2124-4235-adc1-14338fcf88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edd1c77-ecac-4adc-8928-a4b79cad4f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d1290-6226-4b67-b3ca-2b2800127f2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87bc3e-a969-4b23-a7fe-a32ce61660e9}" ma:internalName="TaxCatchAll" ma:showField="CatchAllData" ma:web="5b4d1290-6226-4b67-b3ca-2b2800127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17A85F-7EB2-447E-A16A-1DADF330087D}"/>
</file>

<file path=customXml/itemProps2.xml><?xml version="1.0" encoding="utf-8"?>
<ds:datastoreItem xmlns:ds="http://schemas.openxmlformats.org/officeDocument/2006/customXml" ds:itemID="{22D4EC4F-4BB1-4281-83C7-09A567629879}"/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1414</Words>
  <Application>Microsoft Office PowerPoint</Application>
  <PresentationFormat>Widescreen</PresentationFormat>
  <Paragraphs>288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5" baseType="lpstr">
      <vt:lpstr>Arial</vt:lpstr>
      <vt:lpstr>Bahnschrift Light SemiCondensed</vt:lpstr>
      <vt:lpstr>Bahnschrift SemiCondensed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Martino Milardi</dc:creator>
  <cp:lastModifiedBy>Adolfo Santini</cp:lastModifiedBy>
  <cp:revision>411</cp:revision>
  <dcterms:created xsi:type="dcterms:W3CDTF">2022-12-03T15:22:43Z</dcterms:created>
  <dcterms:modified xsi:type="dcterms:W3CDTF">2022-12-21T13:03:39Z</dcterms:modified>
</cp:coreProperties>
</file>