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emf" ContentType="image/x-emf"/>
  <Default Extension="rels" ContentType="application/vnd.openxmlformats-package.relationships+xml"/>
  <Default Extension="tmp" ContentType="image/p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5">
  <p:sldMasterIdLst>
    <p:sldMasterId id="2147483648" r:id="rId1"/>
  </p:sldMasterIdLst>
  <p:notesMasterIdLst>
    <p:notesMasterId r:id="rId83"/>
  </p:notesMasterIdLst>
  <p:handoutMasterIdLst>
    <p:handoutMasterId r:id="rId84"/>
  </p:handoutMasterIdLst>
  <p:sldIdLst>
    <p:sldId id="256" r:id="rId2"/>
    <p:sldId id="264" r:id="rId3"/>
    <p:sldId id="336" r:id="rId4"/>
    <p:sldId id="338" r:id="rId5"/>
    <p:sldId id="382" r:id="rId6"/>
    <p:sldId id="337" r:id="rId7"/>
    <p:sldId id="339" r:id="rId8"/>
    <p:sldId id="383" r:id="rId9"/>
    <p:sldId id="340" r:id="rId10"/>
    <p:sldId id="308" r:id="rId11"/>
    <p:sldId id="341" r:id="rId12"/>
    <p:sldId id="342" r:id="rId13"/>
    <p:sldId id="312" r:id="rId14"/>
    <p:sldId id="297" r:id="rId15"/>
    <p:sldId id="298" r:id="rId16"/>
    <p:sldId id="299" r:id="rId17"/>
    <p:sldId id="304" r:id="rId18"/>
    <p:sldId id="305" r:id="rId19"/>
    <p:sldId id="306" r:id="rId20"/>
    <p:sldId id="274"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5" r:id="rId34"/>
    <p:sldId id="314" r:id="rId35"/>
    <p:sldId id="316" r:id="rId36"/>
    <p:sldId id="317" r:id="rId37"/>
    <p:sldId id="318" r:id="rId38"/>
    <p:sldId id="370" r:id="rId39"/>
    <p:sldId id="377" r:id="rId40"/>
    <p:sldId id="378" r:id="rId41"/>
    <p:sldId id="379" r:id="rId42"/>
    <p:sldId id="380" r:id="rId43"/>
    <p:sldId id="276" r:id="rId44"/>
    <p:sldId id="265" r:id="rId45"/>
    <p:sldId id="257" r:id="rId46"/>
    <p:sldId id="262" r:id="rId47"/>
    <p:sldId id="272" r:id="rId48"/>
    <p:sldId id="273" r:id="rId49"/>
    <p:sldId id="268" r:id="rId50"/>
    <p:sldId id="269" r:id="rId51"/>
    <p:sldId id="270" r:id="rId52"/>
    <p:sldId id="320" r:id="rId53"/>
    <p:sldId id="321" r:id="rId54"/>
    <p:sldId id="322" r:id="rId55"/>
    <p:sldId id="323" r:id="rId56"/>
    <p:sldId id="324" r:id="rId57"/>
    <p:sldId id="325" r:id="rId58"/>
    <p:sldId id="326" r:id="rId59"/>
    <p:sldId id="327" r:id="rId60"/>
    <p:sldId id="328" r:id="rId61"/>
    <p:sldId id="329" r:id="rId62"/>
    <p:sldId id="330" r:id="rId63"/>
    <p:sldId id="343" r:id="rId64"/>
    <p:sldId id="333" r:id="rId65"/>
    <p:sldId id="344" r:id="rId66"/>
    <p:sldId id="356" r:id="rId67"/>
    <p:sldId id="357" r:id="rId68"/>
    <p:sldId id="358" r:id="rId69"/>
    <p:sldId id="359" r:id="rId70"/>
    <p:sldId id="360" r:id="rId71"/>
    <p:sldId id="361" r:id="rId72"/>
    <p:sldId id="362" r:id="rId73"/>
    <p:sldId id="363" r:id="rId74"/>
    <p:sldId id="364" r:id="rId75"/>
    <p:sldId id="365" r:id="rId76"/>
    <p:sldId id="366" r:id="rId77"/>
    <p:sldId id="367" r:id="rId78"/>
    <p:sldId id="334" r:id="rId79"/>
    <p:sldId id="368" r:id="rId80"/>
    <p:sldId id="384" r:id="rId81"/>
    <p:sldId id="381" r:id="rId82"/>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857E33C6-06CA-1246-95E0-6EB5E2695D6C}">
          <p14:sldIdLst>
            <p14:sldId id="256"/>
            <p14:sldId id="264"/>
            <p14:sldId id="336"/>
            <p14:sldId id="338"/>
            <p14:sldId id="382"/>
            <p14:sldId id="337"/>
            <p14:sldId id="339"/>
            <p14:sldId id="383"/>
            <p14:sldId id="340"/>
            <p14:sldId id="308"/>
            <p14:sldId id="341"/>
            <p14:sldId id="342"/>
            <p14:sldId id="312"/>
            <p14:sldId id="297"/>
            <p14:sldId id="298"/>
            <p14:sldId id="299"/>
            <p14:sldId id="304"/>
            <p14:sldId id="305"/>
            <p14:sldId id="306"/>
            <p14:sldId id="274"/>
            <p14:sldId id="282"/>
            <p14:sldId id="283"/>
            <p14:sldId id="284"/>
            <p14:sldId id="285"/>
            <p14:sldId id="286"/>
            <p14:sldId id="287"/>
            <p14:sldId id="288"/>
            <p14:sldId id="289"/>
            <p14:sldId id="290"/>
            <p14:sldId id="291"/>
            <p14:sldId id="292"/>
            <p14:sldId id="293"/>
            <p14:sldId id="295"/>
            <p14:sldId id="314"/>
            <p14:sldId id="316"/>
            <p14:sldId id="317"/>
            <p14:sldId id="318"/>
            <p14:sldId id="370"/>
            <p14:sldId id="377"/>
            <p14:sldId id="378"/>
            <p14:sldId id="379"/>
            <p14:sldId id="380"/>
            <p14:sldId id="276"/>
            <p14:sldId id="265"/>
            <p14:sldId id="257"/>
            <p14:sldId id="262"/>
            <p14:sldId id="272"/>
            <p14:sldId id="273"/>
            <p14:sldId id="268"/>
            <p14:sldId id="269"/>
            <p14:sldId id="270"/>
            <p14:sldId id="320"/>
            <p14:sldId id="321"/>
            <p14:sldId id="322"/>
            <p14:sldId id="323"/>
            <p14:sldId id="324"/>
            <p14:sldId id="325"/>
            <p14:sldId id="326"/>
            <p14:sldId id="327"/>
            <p14:sldId id="328"/>
            <p14:sldId id="329"/>
            <p14:sldId id="330"/>
            <p14:sldId id="343"/>
            <p14:sldId id="333"/>
            <p14:sldId id="344"/>
            <p14:sldId id="356"/>
            <p14:sldId id="357"/>
            <p14:sldId id="358"/>
            <p14:sldId id="359"/>
            <p14:sldId id="360"/>
            <p14:sldId id="361"/>
            <p14:sldId id="362"/>
            <p14:sldId id="363"/>
            <p14:sldId id="364"/>
            <p14:sldId id="365"/>
            <p14:sldId id="366"/>
            <p14:sldId id="367"/>
            <p14:sldId id="334"/>
            <p14:sldId id="368"/>
            <p14:sldId id="384"/>
            <p14:sldId id="381"/>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an Antonio Aranda Uson" initials="JAAU" lastIdx="29"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30" autoAdjust="0"/>
    <p:restoredTop sz="92949" autoAdjust="0"/>
  </p:normalViewPr>
  <p:slideViewPr>
    <p:cSldViewPr snapToGrid="0" snapToObjects="1">
      <p:cViewPr varScale="1">
        <p:scale>
          <a:sx n="90" d="100"/>
          <a:sy n="90" d="100"/>
        </p:scale>
        <p:origin x="-1488" y="-104"/>
      </p:cViewPr>
      <p:guideLst>
        <p:guide orient="horz" pos="2160"/>
        <p:guide pos="288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ableStyles" Target="tableStyles.xml"/><Relationship Id="rId91" Type="http://schemas.microsoft.com/office/2016/11/relationships/changesInfo" Target="changesInfos/changesInfo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notesMaster" Target="notesMasters/notesMaster1.xml"/><Relationship Id="rId84" Type="http://schemas.openxmlformats.org/officeDocument/2006/relationships/handoutMaster" Target="handoutMasters/handoutMaster1.xml"/><Relationship Id="rId85" Type="http://schemas.openxmlformats.org/officeDocument/2006/relationships/printerSettings" Target="printerSettings/printerSettings1.bin"/><Relationship Id="rId86" Type="http://schemas.openxmlformats.org/officeDocument/2006/relationships/commentAuthors" Target="commentAuthors.xml"/><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ego Redondo Taberner" userId="b2b68f25-d5d0-4875-b8a5-959896694530" providerId="ADAL" clId="{0E62F6D2-50AD-474F-BA2C-643282337FF1}"/>
    <pc:docChg chg="delSld modSld modSection">
      <pc:chgData name="Diego Redondo Taberner" userId="b2b68f25-d5d0-4875-b8a5-959896694530" providerId="ADAL" clId="{0E62F6D2-50AD-474F-BA2C-643282337FF1}" dt="2019-12-24T11:57:42.793" v="36"/>
      <pc:docMkLst>
        <pc:docMk/>
      </pc:docMkLst>
      <pc:sldChg chg="modSp">
        <pc:chgData name="Diego Redondo Taberner" userId="b2b68f25-d5d0-4875-b8a5-959896694530" providerId="ADAL" clId="{0E62F6D2-50AD-474F-BA2C-643282337FF1}" dt="2019-12-24T11:51:13.712" v="10" actId="20577"/>
        <pc:sldMkLst>
          <pc:docMk/>
          <pc:sldMk cId="4290866663" sldId="273"/>
        </pc:sldMkLst>
        <pc:spChg chg="mod">
          <ac:chgData name="Diego Redondo Taberner" userId="b2b68f25-d5d0-4875-b8a5-959896694530" providerId="ADAL" clId="{0E62F6D2-50AD-474F-BA2C-643282337FF1}" dt="2019-12-24T11:51:13.712" v="10" actId="20577"/>
          <ac:spMkLst>
            <pc:docMk/>
            <pc:sldMk cId="4290866663" sldId="273"/>
            <ac:spMk id="7" creationId="{00000000-0000-0000-0000-000000000000}"/>
          </ac:spMkLst>
        </pc:spChg>
      </pc:sldChg>
      <pc:sldChg chg="del">
        <pc:chgData name="Diego Redondo Taberner" userId="b2b68f25-d5d0-4875-b8a5-959896694530" providerId="ADAL" clId="{0E62F6D2-50AD-474F-BA2C-643282337FF1}" dt="2019-12-24T11:35:05.323" v="0" actId="47"/>
        <pc:sldMkLst>
          <pc:docMk/>
          <pc:sldMk cId="4253495524" sldId="313"/>
        </pc:sldMkLst>
      </pc:sldChg>
      <pc:sldChg chg="modSp">
        <pc:chgData name="Diego Redondo Taberner" userId="b2b68f25-d5d0-4875-b8a5-959896694530" providerId="ADAL" clId="{0E62F6D2-50AD-474F-BA2C-643282337FF1}" dt="2019-12-24T11:57:42.793" v="36"/>
        <pc:sldMkLst>
          <pc:docMk/>
          <pc:sldMk cId="1667173390" sldId="334"/>
        </pc:sldMkLst>
        <pc:spChg chg="mod">
          <ac:chgData name="Diego Redondo Taberner" userId="b2b68f25-d5d0-4875-b8a5-959896694530" providerId="ADAL" clId="{0E62F6D2-50AD-474F-BA2C-643282337FF1}" dt="2019-12-24T11:57:42.793" v="36"/>
          <ac:spMkLst>
            <pc:docMk/>
            <pc:sldMk cId="1667173390" sldId="334"/>
            <ac:spMk id="7" creationId="{00000000-0000-0000-0000-000000000000}"/>
          </ac:spMkLst>
        </pc:spChg>
      </pc:sldChg>
      <pc:sldChg chg="modSp">
        <pc:chgData name="Diego Redondo Taberner" userId="b2b68f25-d5d0-4875-b8a5-959896694530" providerId="ADAL" clId="{0E62F6D2-50AD-474F-BA2C-643282337FF1}" dt="2019-12-24T11:57:37.047" v="35" actId="20577"/>
        <pc:sldMkLst>
          <pc:docMk/>
          <pc:sldMk cId="3285533772" sldId="368"/>
        </pc:sldMkLst>
        <pc:spChg chg="mod">
          <ac:chgData name="Diego Redondo Taberner" userId="b2b68f25-d5d0-4875-b8a5-959896694530" providerId="ADAL" clId="{0E62F6D2-50AD-474F-BA2C-643282337FF1}" dt="2019-12-24T11:57:37.047" v="35" actId="20577"/>
          <ac:spMkLst>
            <pc:docMk/>
            <pc:sldMk cId="3285533772" sldId="368"/>
            <ac:spMk id="7" creationId="{00000000-0000-0000-0000-000000000000}"/>
          </ac:spMkLst>
        </pc:spChg>
      </pc:sldChg>
    </pc:docChg>
  </pc:docChgLst>
  <pc:docChgLst>
    <pc:chgData name="Diego Redondo Taberner" userId="b2b68f25-d5d0-4875-b8a5-959896694530" providerId="ADAL" clId="{29FF57C8-C913-44D1-A09F-1F2396A87490}"/>
    <pc:docChg chg="delSld modSection">
      <pc:chgData name="Diego Redondo Taberner" userId="b2b68f25-d5d0-4875-b8a5-959896694530" providerId="ADAL" clId="{29FF57C8-C913-44D1-A09F-1F2396A87490}" dt="2020-01-08T09:39:45.038" v="1" actId="47"/>
      <pc:docMkLst>
        <pc:docMk/>
      </pc:docMkLst>
      <pc:sldChg chg="del">
        <pc:chgData name="Diego Redondo Taberner" userId="b2b68f25-d5d0-4875-b8a5-959896694530" providerId="ADAL" clId="{29FF57C8-C913-44D1-A09F-1F2396A87490}" dt="2020-01-08T09:39:45.038" v="1" actId="47"/>
        <pc:sldMkLst>
          <pc:docMk/>
          <pc:sldMk cId="2062170872" sldId="266"/>
        </pc:sldMkLst>
      </pc:sldChg>
      <pc:sldChg chg="del">
        <pc:chgData name="Diego Redondo Taberner" userId="b2b68f25-d5d0-4875-b8a5-959896694530" providerId="ADAL" clId="{29FF57C8-C913-44D1-A09F-1F2396A87490}" dt="2020-01-08T09:38:23.578" v="0" actId="47"/>
        <pc:sldMkLst>
          <pc:docMk/>
          <pc:sldMk cId="3742880621" sldId="30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3CC3945-0489-FB4D-9080-17553152AFFA}" type="datetimeFigureOut">
              <a:rPr lang="it-IT" smtClean="0"/>
              <a:t>06/02/20</a:t>
            </a:fld>
            <a:endParaRPr lang="en-GB" dirty="0"/>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CD3826B-DAD4-E147-AA1B-14F55AE77E53}" type="slidenum">
              <a:rPr lang="en-GB" smtClean="0"/>
              <a:t>‹n.›</a:t>
            </a:fld>
            <a:endParaRPr lang="en-GB" dirty="0"/>
          </a:p>
        </p:txBody>
      </p:sp>
    </p:spTree>
    <p:extLst>
      <p:ext uri="{BB962C8B-B14F-4D97-AF65-F5344CB8AC3E}">
        <p14:creationId xmlns:p14="http://schemas.microsoft.com/office/powerpoint/2010/main" val="19134463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9FBB89-4B6F-074E-96EE-C3ADDF32F03C}" type="datetimeFigureOut">
              <a:rPr lang="it-IT" smtClean="0"/>
              <a:t>06/02/20</a:t>
            </a:fld>
            <a:endParaRPr lang="en-GB" dirty="0"/>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5AE210-2107-024F-AA76-61134FA83C0B}" type="slidenum">
              <a:rPr lang="en-GB" smtClean="0"/>
              <a:t>‹n.›</a:t>
            </a:fld>
            <a:endParaRPr lang="en-GB" dirty="0"/>
          </a:p>
        </p:txBody>
      </p:sp>
    </p:spTree>
    <p:extLst>
      <p:ext uri="{BB962C8B-B14F-4D97-AF65-F5344CB8AC3E}">
        <p14:creationId xmlns:p14="http://schemas.microsoft.com/office/powerpoint/2010/main" val="330407270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95350" y="739775"/>
            <a:ext cx="4927600" cy="3695700"/>
          </a:xfrm>
        </p:spPr>
      </p:sp>
      <p:sp>
        <p:nvSpPr>
          <p:cNvPr id="3" name="Segnaposto note 2"/>
          <p:cNvSpPr>
            <a:spLocks noGrp="1"/>
          </p:cNvSpPr>
          <p:nvPr>
            <p:ph type="body" idx="1"/>
          </p:nvPr>
        </p:nvSpPr>
        <p:spPr/>
        <p:txBody>
          <a:bodyPr/>
          <a:lstStyle/>
          <a:p>
            <a:endParaRPr lang="it-IT" baseline="0" dirty="0"/>
          </a:p>
        </p:txBody>
      </p:sp>
      <p:sp>
        <p:nvSpPr>
          <p:cNvPr id="4" name="Segnaposto numero diapositiva 3"/>
          <p:cNvSpPr>
            <a:spLocks noGrp="1"/>
          </p:cNvSpPr>
          <p:nvPr>
            <p:ph type="sldNum" sz="quarter" idx="10"/>
          </p:nvPr>
        </p:nvSpPr>
        <p:spPr/>
        <p:txBody>
          <a:bodyPr/>
          <a:lstStyle/>
          <a:p>
            <a:fld id="{615AE210-2107-024F-AA76-61134FA83C0B}" type="slidenum">
              <a:rPr lang="en-GB" smtClean="0"/>
              <a:pPr/>
              <a:t>39</a:t>
            </a:fld>
            <a:endParaRPr lang="en-GB" dirty="0"/>
          </a:p>
        </p:txBody>
      </p:sp>
    </p:spTree>
    <p:extLst>
      <p:ext uri="{BB962C8B-B14F-4D97-AF65-F5344CB8AC3E}">
        <p14:creationId xmlns:p14="http://schemas.microsoft.com/office/powerpoint/2010/main" val="223011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95350" y="739775"/>
            <a:ext cx="4927600" cy="36957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15AE210-2107-024F-AA76-61134FA83C0B}" type="slidenum">
              <a:rPr lang="en-GB" smtClean="0"/>
              <a:pPr/>
              <a:t>43</a:t>
            </a:fld>
            <a:endParaRPr lang="en-GB" dirty="0"/>
          </a:p>
        </p:txBody>
      </p:sp>
    </p:spTree>
    <p:extLst>
      <p:ext uri="{BB962C8B-B14F-4D97-AF65-F5344CB8AC3E}">
        <p14:creationId xmlns:p14="http://schemas.microsoft.com/office/powerpoint/2010/main" val="3765258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15AE210-2107-024F-AA76-61134FA83C0B}" type="slidenum">
              <a:rPr lang="en-GB" smtClean="0"/>
              <a:t>51</a:t>
            </a:fld>
            <a:endParaRPr lang="en-GB" dirty="0"/>
          </a:p>
        </p:txBody>
      </p:sp>
    </p:spTree>
    <p:extLst>
      <p:ext uri="{BB962C8B-B14F-4D97-AF65-F5344CB8AC3E}">
        <p14:creationId xmlns:p14="http://schemas.microsoft.com/office/powerpoint/2010/main" val="145288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5AE210-2107-024F-AA76-61134FA83C0B}" type="slidenum">
              <a:rPr lang="en-GB" smtClean="0"/>
              <a:t>71</a:t>
            </a:fld>
            <a:endParaRPr lang="en-GB" dirty="0"/>
          </a:p>
        </p:txBody>
      </p:sp>
    </p:spTree>
    <p:extLst>
      <p:ext uri="{BB962C8B-B14F-4D97-AF65-F5344CB8AC3E}">
        <p14:creationId xmlns:p14="http://schemas.microsoft.com/office/powerpoint/2010/main" val="40123585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Pr>
        <a:solidFill>
          <a:schemeClr val="accent6"/>
        </a:solidFill>
        <a:effectLst/>
      </p:bgPr>
    </p:bg>
    <p:spTree>
      <p:nvGrpSpPr>
        <p:cNvPr id="1" name=""/>
        <p:cNvGrpSpPr/>
        <p:nvPr/>
      </p:nvGrpSpPr>
      <p:grpSpPr>
        <a:xfrm>
          <a:off x="0" y="0"/>
          <a:ext cx="0" cy="0"/>
          <a:chOff x="0" y="0"/>
          <a:chExt cx="0" cy="0"/>
        </a:xfrm>
      </p:grpSpPr>
      <p:pic>
        <p:nvPicPr>
          <p:cNvPr id="14" name="Immagine 13"/>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a:off x="-84013" y="-752534"/>
            <a:ext cx="11851941" cy="9265502"/>
          </a:xfrm>
          <a:prstGeom prst="rect">
            <a:avLst/>
          </a:prstGeom>
        </p:spPr>
      </p:pic>
      <p:sp>
        <p:nvSpPr>
          <p:cNvPr id="2" name="Titolo 1"/>
          <p:cNvSpPr>
            <a:spLocks noGrp="1"/>
          </p:cNvSpPr>
          <p:nvPr>
            <p:ph type="ctrTitle" hasCustomPrompt="1"/>
          </p:nvPr>
        </p:nvSpPr>
        <p:spPr>
          <a:xfrm>
            <a:off x="2997337" y="2554402"/>
            <a:ext cx="5740263" cy="769441"/>
          </a:xfrm>
          <a:noFill/>
        </p:spPr>
        <p:txBody>
          <a:bodyPr anchor="b" anchorCtr="0">
            <a:spAutoFit/>
          </a:bodyPr>
          <a:lstStyle>
            <a:lvl1pPr>
              <a:defRPr sz="4400" b="1">
                <a:solidFill>
                  <a:schemeClr val="bg1"/>
                </a:solidFill>
              </a:defRPr>
            </a:lvl1pPr>
          </a:lstStyle>
          <a:p>
            <a:r>
              <a:rPr lang="it-IT" dirty="0"/>
              <a:t>Presentation Title</a:t>
            </a:r>
            <a:endParaRPr lang="en-GB" dirty="0"/>
          </a:p>
        </p:txBody>
      </p:sp>
      <p:sp>
        <p:nvSpPr>
          <p:cNvPr id="3" name="Sottotitolo 2"/>
          <p:cNvSpPr>
            <a:spLocks noGrp="1"/>
          </p:cNvSpPr>
          <p:nvPr>
            <p:ph type="subTitle" idx="1" hasCustomPrompt="1"/>
          </p:nvPr>
        </p:nvSpPr>
        <p:spPr>
          <a:xfrm>
            <a:off x="2997338" y="3510322"/>
            <a:ext cx="5740262" cy="830997"/>
          </a:xfrm>
        </p:spPr>
        <p:txBody>
          <a:bodyPr anchor="t" anchorCtr="0">
            <a:spAutoFit/>
          </a:bodyPr>
          <a:lstStyle>
            <a:lvl1pPr marL="0" indent="0" algn="l">
              <a:buNone/>
              <a:defRPr sz="2400" b="1"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err="1"/>
              <a:t>Subtitle</a:t>
            </a:r>
            <a:r>
              <a:rPr lang="it-IT" dirty="0"/>
              <a:t> + info</a:t>
            </a:r>
            <a:br>
              <a:rPr lang="it-IT" dirty="0"/>
            </a:br>
            <a:r>
              <a:rPr lang="it-IT" dirty="0"/>
              <a:t>(Author, </a:t>
            </a:r>
            <a:r>
              <a:rPr lang="it-IT" dirty="0" err="1"/>
              <a:t>Event</a:t>
            </a:r>
            <a:r>
              <a:rPr lang="it-IT" dirty="0"/>
              <a:t>, Date, etc.)</a:t>
            </a:r>
            <a:endParaRPr lang="en-GB" dirty="0"/>
          </a:p>
        </p:txBody>
      </p:sp>
      <p:grpSp>
        <p:nvGrpSpPr>
          <p:cNvPr id="15" name="Gruppo 14"/>
          <p:cNvGrpSpPr/>
          <p:nvPr userDrawn="1"/>
        </p:nvGrpSpPr>
        <p:grpSpPr>
          <a:xfrm>
            <a:off x="3098938" y="5954865"/>
            <a:ext cx="5834859" cy="419129"/>
            <a:chOff x="2070257" y="6269042"/>
            <a:chExt cx="5834859" cy="419129"/>
          </a:xfrm>
        </p:grpSpPr>
        <p:sp>
          <p:nvSpPr>
            <p:cNvPr id="8" name="CasellaDiTesto 7"/>
            <p:cNvSpPr txBox="1"/>
            <p:nvPr userDrawn="1"/>
          </p:nvSpPr>
          <p:spPr>
            <a:xfrm>
              <a:off x="2763442" y="6282353"/>
              <a:ext cx="5141674" cy="40011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bg1"/>
                  </a:solidFill>
                  <a:effectLst/>
                  <a:latin typeface="+mn-lt"/>
                  <a:ea typeface="+mn-ea"/>
                  <a:cs typeface="+mn-cs"/>
                </a:rPr>
                <a:t>This project has received funding from the European Union’s Horizon 2020 research and innovation programme under grant agreement N°680658.</a:t>
              </a:r>
              <a:r>
                <a:rPr lang="it-IT" sz="1000" dirty="0">
                  <a:solidFill>
                    <a:schemeClr val="bg1"/>
                  </a:solidFill>
                  <a:effectLst/>
                </a:rPr>
                <a:t> </a:t>
              </a:r>
            </a:p>
          </p:txBody>
        </p:sp>
        <p:pic>
          <p:nvPicPr>
            <p:cNvPr id="9" name="Immagine 8" descr="EU_flag.jpg"/>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070257" y="6269042"/>
              <a:ext cx="634980" cy="419129"/>
            </a:xfrm>
            <a:prstGeom prst="rect">
              <a:avLst/>
            </a:prstGeom>
          </p:spPr>
        </p:pic>
      </p:grpSp>
      <p:grpSp>
        <p:nvGrpSpPr>
          <p:cNvPr id="13" name="Gruppo 12"/>
          <p:cNvGrpSpPr/>
          <p:nvPr userDrawn="1"/>
        </p:nvGrpSpPr>
        <p:grpSpPr>
          <a:xfrm>
            <a:off x="-36969" y="-4012697"/>
            <a:ext cx="3034306" cy="14923358"/>
            <a:chOff x="197484" y="-1428280"/>
            <a:chExt cx="1981200" cy="9743960"/>
          </a:xfrm>
        </p:grpSpPr>
        <p:pic>
          <p:nvPicPr>
            <p:cNvPr id="4" name="Immagine 3"/>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97484" y="2451100"/>
              <a:ext cx="1981200" cy="1981200"/>
            </a:xfrm>
            <a:prstGeom prst="rect">
              <a:avLst/>
            </a:prstGeom>
          </p:spPr>
        </p:pic>
        <p:pic>
          <p:nvPicPr>
            <p:cNvPr id="10" name="Immagine 9" descr="PATTERN.png"/>
            <p:cNvPicPr>
              <a:picLocks noChangeAspect="1"/>
            </p:cNvPicPr>
            <p:nvPr userDrawn="1"/>
          </p:nvPicPr>
          <p:blipFill rotWithShape="1">
            <a:blip r:embed="rId5" cstate="screen">
              <a:alphaModFix amt="50000"/>
              <a:extLst>
                <a:ext uri="{28A0092B-C50C-407E-A947-70E740481C1C}">
                  <a14:useLocalDpi xmlns:a14="http://schemas.microsoft.com/office/drawing/2010/main" val="0"/>
                </a:ext>
              </a:extLst>
            </a:blip>
            <a:srcRect/>
            <a:stretch/>
          </p:blipFill>
          <p:spPr>
            <a:xfrm>
              <a:off x="417540" y="-1428280"/>
              <a:ext cx="1519695" cy="4113480"/>
            </a:xfrm>
            <a:prstGeom prst="rect">
              <a:avLst/>
            </a:prstGeom>
          </p:spPr>
        </p:pic>
        <p:pic>
          <p:nvPicPr>
            <p:cNvPr id="11" name="Immagine 10" descr="PATTERN.png"/>
            <p:cNvPicPr>
              <a:picLocks noChangeAspect="1"/>
            </p:cNvPicPr>
            <p:nvPr userDrawn="1"/>
          </p:nvPicPr>
          <p:blipFill rotWithShape="1">
            <a:blip r:embed="rId6" cstate="screen">
              <a:alphaModFix amt="49000"/>
              <a:extLst>
                <a:ext uri="{28A0092B-C50C-407E-A947-70E740481C1C}">
                  <a14:useLocalDpi xmlns:a14="http://schemas.microsoft.com/office/drawing/2010/main" val="0"/>
                </a:ext>
              </a:extLst>
            </a:blip>
            <a:srcRect/>
            <a:stretch/>
          </p:blipFill>
          <p:spPr>
            <a:xfrm>
              <a:off x="417949" y="4202200"/>
              <a:ext cx="1527776" cy="4113480"/>
            </a:xfrm>
            <a:prstGeom prst="rect">
              <a:avLst/>
            </a:prstGeom>
          </p:spPr>
        </p:pic>
      </p:grpSp>
      <p:sp>
        <p:nvSpPr>
          <p:cNvPr id="5" name="Rettangolo 4"/>
          <p:cNvSpPr/>
          <p:nvPr userDrawn="1"/>
        </p:nvSpPr>
        <p:spPr>
          <a:xfrm>
            <a:off x="3792122" y="6361868"/>
            <a:ext cx="5047947" cy="400110"/>
          </a:xfrm>
          <a:prstGeom prst="rect">
            <a:avLst/>
          </a:prstGeom>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000" kern="1200" dirty="0">
                <a:solidFill>
                  <a:schemeClr val="bg1"/>
                </a:solidFill>
                <a:effectLst/>
                <a:latin typeface="+mn-lt"/>
                <a:ea typeface="+mn-ea"/>
                <a:cs typeface="+mn-cs"/>
              </a:rPr>
              <a:t>The document reflects the author’s view. The European Commission has no liability for any use that may be made of the information it contains.</a:t>
            </a:r>
          </a:p>
        </p:txBody>
      </p:sp>
    </p:spTree>
    <p:extLst>
      <p:ext uri="{BB962C8B-B14F-4D97-AF65-F5344CB8AC3E}">
        <p14:creationId xmlns:p14="http://schemas.microsoft.com/office/powerpoint/2010/main" val="3494640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GB"/>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p:cNvSpPr>
            <a:spLocks noGrp="1"/>
          </p:cNvSpPr>
          <p:nvPr>
            <p:ph type="dt" sz="half" idx="10"/>
          </p:nvPr>
        </p:nvSpPr>
        <p:spPr/>
        <p:txBody>
          <a:bodyPr/>
          <a:lstStyle/>
          <a:p>
            <a:fld id="{E8709534-BC8A-3E4B-B914-7915565F0D65}" type="datetime1">
              <a:rPr lang="it-IT" smtClean="0"/>
              <a:t>06/02/20</a:t>
            </a:fld>
            <a:endParaRPr lang="en-GB" dirty="0"/>
          </a:p>
        </p:txBody>
      </p:sp>
      <p:sp>
        <p:nvSpPr>
          <p:cNvPr id="8" name="Segnaposto piè di pagina 7"/>
          <p:cNvSpPr>
            <a:spLocks noGrp="1"/>
          </p:cNvSpPr>
          <p:nvPr>
            <p:ph type="ftr" sz="quarter" idx="11"/>
          </p:nvPr>
        </p:nvSpPr>
        <p:spPr/>
        <p:txBody>
          <a:bodyPr/>
          <a:lstStyle/>
          <a:p>
            <a:r>
              <a:rPr lang="en-GB" dirty="0"/>
              <a:t>www.buildheat.eu</a:t>
            </a:r>
          </a:p>
        </p:txBody>
      </p:sp>
      <p:sp>
        <p:nvSpPr>
          <p:cNvPr id="9" name="Segnaposto numero diapositiva 8"/>
          <p:cNvSpPr>
            <a:spLocks noGrp="1"/>
          </p:cNvSpPr>
          <p:nvPr>
            <p:ph type="sldNum" sz="quarter" idx="12"/>
          </p:nvPr>
        </p:nvSpPr>
        <p:spPr/>
        <p:txBody>
          <a:bodyPr/>
          <a:lstStyle/>
          <a:p>
            <a:fld id="{28CBC7E4-D0A8-204B-9264-0AE59BFA6BBA}" type="slidenum">
              <a:rPr lang="en-GB" smtClean="0"/>
              <a:t>‹n.›</a:t>
            </a:fld>
            <a:endParaRPr lang="en-GB" dirty="0"/>
          </a:p>
        </p:txBody>
      </p:sp>
    </p:spTree>
    <p:extLst>
      <p:ext uri="{BB962C8B-B14F-4D97-AF65-F5344CB8AC3E}">
        <p14:creationId xmlns:p14="http://schemas.microsoft.com/office/powerpoint/2010/main" val="351559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endParaRPr lang="en-GB"/>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p:cNvSpPr>
            <a:spLocks noGrp="1"/>
          </p:cNvSpPr>
          <p:nvPr>
            <p:ph type="dt" sz="half" idx="10"/>
          </p:nvPr>
        </p:nvSpPr>
        <p:spPr/>
        <p:txBody>
          <a:bodyPr/>
          <a:lstStyle/>
          <a:p>
            <a:fld id="{641FD608-DAEA-EE4A-91C0-5AD0FDBD08B1}" type="datetime1">
              <a:rPr lang="it-IT" smtClean="0"/>
              <a:t>06/02/20</a:t>
            </a:fld>
            <a:endParaRPr lang="en-GB" dirty="0"/>
          </a:p>
        </p:txBody>
      </p:sp>
      <p:sp>
        <p:nvSpPr>
          <p:cNvPr id="8" name="Segnaposto piè di pagina 7"/>
          <p:cNvSpPr>
            <a:spLocks noGrp="1"/>
          </p:cNvSpPr>
          <p:nvPr>
            <p:ph type="ftr" sz="quarter" idx="11"/>
          </p:nvPr>
        </p:nvSpPr>
        <p:spPr/>
        <p:txBody>
          <a:bodyPr/>
          <a:lstStyle/>
          <a:p>
            <a:r>
              <a:rPr lang="en-GB" dirty="0"/>
              <a:t>www.buildheat.eu</a:t>
            </a:r>
          </a:p>
        </p:txBody>
      </p:sp>
      <p:sp>
        <p:nvSpPr>
          <p:cNvPr id="9" name="Segnaposto numero diapositiva 8"/>
          <p:cNvSpPr>
            <a:spLocks noGrp="1"/>
          </p:cNvSpPr>
          <p:nvPr>
            <p:ph type="sldNum" sz="quarter" idx="12"/>
          </p:nvPr>
        </p:nvSpPr>
        <p:spPr/>
        <p:txBody>
          <a:bodyPr/>
          <a:lstStyle/>
          <a:p>
            <a:fld id="{28CBC7E4-D0A8-204B-9264-0AE59BFA6BBA}" type="slidenum">
              <a:rPr lang="en-GB" smtClean="0"/>
              <a:t>‹n.›</a:t>
            </a:fld>
            <a:endParaRPr lang="en-GB" dirty="0"/>
          </a:p>
        </p:txBody>
      </p:sp>
    </p:spTree>
    <p:extLst>
      <p:ext uri="{BB962C8B-B14F-4D97-AF65-F5344CB8AC3E}">
        <p14:creationId xmlns:p14="http://schemas.microsoft.com/office/powerpoint/2010/main" val="107901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GB" dirty="0"/>
          </a:p>
        </p:txBody>
      </p:sp>
      <p:sp>
        <p:nvSpPr>
          <p:cNvPr id="8" name="Segnaposto data 7"/>
          <p:cNvSpPr>
            <a:spLocks noGrp="1"/>
          </p:cNvSpPr>
          <p:nvPr>
            <p:ph type="dt" sz="half" idx="10"/>
          </p:nvPr>
        </p:nvSpPr>
        <p:spPr/>
        <p:txBody>
          <a:bodyPr/>
          <a:lstStyle/>
          <a:p>
            <a:fld id="{89B12032-4A85-174A-839D-1AB87BD12D1A}" type="datetime1">
              <a:rPr lang="it-IT" smtClean="0"/>
              <a:t>06/02/20</a:t>
            </a:fld>
            <a:endParaRPr lang="en-GB" dirty="0"/>
          </a:p>
        </p:txBody>
      </p:sp>
      <p:sp>
        <p:nvSpPr>
          <p:cNvPr id="9" name="Segnaposto piè di pagina 8"/>
          <p:cNvSpPr>
            <a:spLocks noGrp="1"/>
          </p:cNvSpPr>
          <p:nvPr>
            <p:ph type="ftr" sz="quarter" idx="11"/>
          </p:nvPr>
        </p:nvSpPr>
        <p:spPr/>
        <p:txBody>
          <a:bodyPr/>
          <a:lstStyle/>
          <a:p>
            <a:r>
              <a:rPr lang="en-GB" dirty="0"/>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‹n.›</a:t>
            </a:fld>
            <a:endParaRPr lang="en-GB" dirty="0"/>
          </a:p>
        </p:txBody>
      </p:sp>
      <p:sp>
        <p:nvSpPr>
          <p:cNvPr id="4" name="Titolo 3"/>
          <p:cNvSpPr>
            <a:spLocks noGrp="1"/>
          </p:cNvSpPr>
          <p:nvPr>
            <p:ph type="title"/>
          </p:nvPr>
        </p:nvSpPr>
        <p:spPr/>
        <p:txBody>
          <a:bodyPr/>
          <a:lstStyle/>
          <a:p>
            <a:r>
              <a:rPr lang="it-IT"/>
              <a:t>Fare clic per modificare stile</a:t>
            </a:r>
            <a:endParaRPr lang="en-GB"/>
          </a:p>
        </p:txBody>
      </p:sp>
    </p:spTree>
    <p:extLst>
      <p:ext uri="{BB962C8B-B14F-4D97-AF65-F5344CB8AC3E}">
        <p14:creationId xmlns:p14="http://schemas.microsoft.com/office/powerpoint/2010/main" val="2098008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bg>
      <p:bgPr>
        <a:solidFill>
          <a:schemeClr val="accent6"/>
        </a:solidFill>
        <a:effectLst/>
      </p:bgPr>
    </p:bg>
    <p:spTree>
      <p:nvGrpSpPr>
        <p:cNvPr id="1" name=""/>
        <p:cNvGrpSpPr/>
        <p:nvPr/>
      </p:nvGrpSpPr>
      <p:grpSpPr>
        <a:xfrm>
          <a:off x="0" y="0"/>
          <a:ext cx="0" cy="0"/>
          <a:chOff x="0" y="0"/>
          <a:chExt cx="0" cy="0"/>
        </a:xfrm>
      </p:grpSpPr>
      <p:pic>
        <p:nvPicPr>
          <p:cNvPr id="6" name="Immagine 5"/>
          <p:cNvPicPr>
            <a:picLocks noChangeAspect="1"/>
          </p:cNvPicPr>
          <p:nvPr userDrawn="1"/>
        </p:nvPicPr>
        <p:blipFill>
          <a:blip r:embed="rId2" cstate="screen">
            <a:alphaModFix amt="80000"/>
            <a:extLst>
              <a:ext uri="{28A0092B-C50C-407E-A947-70E740481C1C}">
                <a14:useLocalDpi xmlns:a14="http://schemas.microsoft.com/office/drawing/2010/main" val="0"/>
              </a:ext>
            </a:extLst>
          </a:blip>
          <a:stretch>
            <a:fillRect/>
          </a:stretch>
        </p:blipFill>
        <p:spPr>
          <a:xfrm>
            <a:off x="-964633" y="-592935"/>
            <a:ext cx="11327265" cy="7551510"/>
          </a:xfrm>
          <a:prstGeom prst="rect">
            <a:avLst/>
          </a:prstGeom>
        </p:spPr>
      </p:pic>
      <p:sp>
        <p:nvSpPr>
          <p:cNvPr id="2" name="Titolo 1"/>
          <p:cNvSpPr>
            <a:spLocks noGrp="1"/>
          </p:cNvSpPr>
          <p:nvPr>
            <p:ph type="title" hasCustomPrompt="1"/>
          </p:nvPr>
        </p:nvSpPr>
        <p:spPr>
          <a:xfrm>
            <a:off x="546100" y="2933699"/>
            <a:ext cx="8051800" cy="1328621"/>
          </a:xfrm>
          <a:noFill/>
          <a:ln>
            <a:noFill/>
          </a:ln>
        </p:spPr>
        <p:txBody>
          <a:bodyPr wrap="none" tIns="46800" anchor="ctr" anchorCtr="0"/>
          <a:lstStyle>
            <a:lvl1pPr algn="ctr">
              <a:defRPr sz="4000" b="1" cap="none">
                <a:solidFill>
                  <a:schemeClr val="tx1"/>
                </a:solidFill>
              </a:defRPr>
            </a:lvl1pPr>
          </a:lstStyle>
          <a:p>
            <a:r>
              <a:rPr lang="it-IT" dirty="0" err="1"/>
              <a:t>Section</a:t>
            </a:r>
            <a:r>
              <a:rPr lang="it-IT" dirty="0"/>
              <a:t> Title</a:t>
            </a:r>
            <a:endParaRPr lang="en-GB" dirty="0"/>
          </a:p>
        </p:txBody>
      </p:sp>
      <p:pic>
        <p:nvPicPr>
          <p:cNvPr id="3" name="Immagine 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314699" y="2273182"/>
            <a:ext cx="2536354" cy="576000"/>
          </a:xfrm>
          <a:prstGeom prst="rect">
            <a:avLst/>
          </a:prstGeom>
        </p:spPr>
      </p:pic>
      <p:grpSp>
        <p:nvGrpSpPr>
          <p:cNvPr id="12" name="Gruppo 11"/>
          <p:cNvGrpSpPr/>
          <p:nvPr userDrawn="1"/>
        </p:nvGrpSpPr>
        <p:grpSpPr>
          <a:xfrm>
            <a:off x="3401755" y="-4012697"/>
            <a:ext cx="2340491" cy="14618554"/>
            <a:chOff x="417540" y="-1428280"/>
            <a:chExt cx="1528185" cy="9544948"/>
          </a:xfrm>
        </p:grpSpPr>
        <p:pic>
          <p:nvPicPr>
            <p:cNvPr id="14" name="Immagine 13" descr="PATTERN.png"/>
            <p:cNvPicPr>
              <a:picLocks noChangeAspect="1"/>
            </p:cNvPicPr>
            <p:nvPr userDrawn="1"/>
          </p:nvPicPr>
          <p:blipFill rotWithShape="1">
            <a:blip r:embed="rId4" cstate="screen">
              <a:alphaModFix amt="50000"/>
              <a:extLst>
                <a:ext uri="{28A0092B-C50C-407E-A947-70E740481C1C}">
                  <a14:useLocalDpi xmlns:a14="http://schemas.microsoft.com/office/drawing/2010/main" val="0"/>
                </a:ext>
              </a:extLst>
            </a:blip>
            <a:srcRect/>
            <a:stretch/>
          </p:blipFill>
          <p:spPr>
            <a:xfrm>
              <a:off x="417540" y="-1428280"/>
              <a:ext cx="1519695" cy="4113480"/>
            </a:xfrm>
            <a:prstGeom prst="rect">
              <a:avLst/>
            </a:prstGeom>
          </p:spPr>
        </p:pic>
        <p:pic>
          <p:nvPicPr>
            <p:cNvPr id="15" name="Immagine 14" descr="PATTERN.png"/>
            <p:cNvPicPr>
              <a:picLocks noChangeAspect="1"/>
            </p:cNvPicPr>
            <p:nvPr userDrawn="1"/>
          </p:nvPicPr>
          <p:blipFill rotWithShape="1">
            <a:blip r:embed="rId5" cstate="screen">
              <a:alphaModFix amt="49000"/>
              <a:extLst>
                <a:ext uri="{28A0092B-C50C-407E-A947-70E740481C1C}">
                  <a14:useLocalDpi xmlns:a14="http://schemas.microsoft.com/office/drawing/2010/main" val="0"/>
                </a:ext>
              </a:extLst>
            </a:blip>
            <a:srcRect/>
            <a:stretch/>
          </p:blipFill>
          <p:spPr>
            <a:xfrm>
              <a:off x="417949" y="4003188"/>
              <a:ext cx="1527776" cy="4113480"/>
            </a:xfrm>
            <a:prstGeom prst="rect">
              <a:avLst/>
            </a:prstGeom>
          </p:spPr>
        </p:pic>
      </p:grpSp>
    </p:spTree>
    <p:extLst>
      <p:ext uri="{BB962C8B-B14F-4D97-AF65-F5344CB8AC3E}">
        <p14:creationId xmlns:p14="http://schemas.microsoft.com/office/powerpoint/2010/main" val="363561391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uto 2">
    <p:spTree>
      <p:nvGrpSpPr>
        <p:cNvPr id="1" name=""/>
        <p:cNvGrpSpPr/>
        <p:nvPr/>
      </p:nvGrpSpPr>
      <p:grpSpPr>
        <a:xfrm>
          <a:off x="0" y="0"/>
          <a:ext cx="0" cy="0"/>
          <a:chOff x="0" y="0"/>
          <a:chExt cx="0" cy="0"/>
        </a:xfrm>
      </p:grpSpPr>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10" name="Segnaposto data 9"/>
          <p:cNvSpPr>
            <a:spLocks noGrp="1"/>
          </p:cNvSpPr>
          <p:nvPr>
            <p:ph type="dt" sz="half" idx="10"/>
          </p:nvPr>
        </p:nvSpPr>
        <p:spPr/>
        <p:txBody>
          <a:bodyPr/>
          <a:lstStyle/>
          <a:p>
            <a:fld id="{982D55B7-FBD7-184D-8E53-A7E26B5CB726}" type="datetime1">
              <a:rPr lang="it-IT" smtClean="0"/>
              <a:t>06/02/20</a:t>
            </a:fld>
            <a:endParaRPr lang="en-GB" dirty="0"/>
          </a:p>
        </p:txBody>
      </p:sp>
      <p:sp>
        <p:nvSpPr>
          <p:cNvPr id="11" name="Segnaposto piè di pagina 10"/>
          <p:cNvSpPr>
            <a:spLocks noGrp="1"/>
          </p:cNvSpPr>
          <p:nvPr>
            <p:ph type="ftr" sz="quarter" idx="11"/>
          </p:nvPr>
        </p:nvSpPr>
        <p:spPr/>
        <p:txBody>
          <a:bodyPr/>
          <a:lstStyle/>
          <a:p>
            <a:r>
              <a:rPr lang="en-GB" dirty="0"/>
              <a:t>www.buildheat.eu</a:t>
            </a:r>
          </a:p>
        </p:txBody>
      </p:sp>
      <p:sp>
        <p:nvSpPr>
          <p:cNvPr id="12" name="Segnaposto numero diapositiva 11"/>
          <p:cNvSpPr>
            <a:spLocks noGrp="1"/>
          </p:cNvSpPr>
          <p:nvPr>
            <p:ph type="sldNum" sz="quarter" idx="12"/>
          </p:nvPr>
        </p:nvSpPr>
        <p:spPr/>
        <p:txBody>
          <a:bodyPr/>
          <a:lstStyle/>
          <a:p>
            <a:fld id="{28CBC7E4-D0A8-204B-9264-0AE59BFA6BBA}" type="slidenum">
              <a:rPr lang="en-GB" smtClean="0"/>
              <a:t>‹n.›</a:t>
            </a:fld>
            <a:endParaRPr lang="en-GB" dirty="0"/>
          </a:p>
        </p:txBody>
      </p:sp>
      <p:sp>
        <p:nvSpPr>
          <p:cNvPr id="2" name="Titolo 1"/>
          <p:cNvSpPr>
            <a:spLocks noGrp="1"/>
          </p:cNvSpPr>
          <p:nvPr>
            <p:ph type="title"/>
          </p:nvPr>
        </p:nvSpPr>
        <p:spPr/>
        <p:txBody>
          <a:bodyPr/>
          <a:lstStyle/>
          <a:p>
            <a:r>
              <a:rPr lang="it-IT"/>
              <a:t>Fare clic per modificare stile</a:t>
            </a:r>
            <a:endParaRPr lang="en-GB"/>
          </a:p>
        </p:txBody>
      </p:sp>
    </p:spTree>
    <p:extLst>
      <p:ext uri="{BB962C8B-B14F-4D97-AF65-F5344CB8AC3E}">
        <p14:creationId xmlns:p14="http://schemas.microsoft.com/office/powerpoint/2010/main" val="2033891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3" name="Segnaposto testo 2"/>
          <p:cNvSpPr>
            <a:spLocks noGrp="1"/>
          </p:cNvSpPr>
          <p:nvPr>
            <p:ph type="body" idx="1" hasCustomPrompt="1"/>
          </p:nvPr>
        </p:nvSpPr>
        <p:spPr>
          <a:xfrm>
            <a:off x="457200" y="1535113"/>
            <a:ext cx="4040188" cy="639762"/>
          </a:xfrm>
        </p:spPr>
        <p:txBody>
          <a:bodyPr anchor="b"/>
          <a:lstStyle>
            <a:lvl1pPr marL="0" indent="0">
              <a:buNone/>
              <a:defRPr sz="2400" b="1" u="sng">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err="1"/>
              <a:t>Subtitle</a:t>
            </a:r>
            <a:endParaRPr lang="it-IT" dirty="0"/>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p:cNvSpPr>
            <a:spLocks noGrp="1"/>
          </p:cNvSpPr>
          <p:nvPr>
            <p:ph type="body" sz="quarter" idx="3" hasCustomPrompt="1"/>
          </p:nvPr>
        </p:nvSpPr>
        <p:spPr>
          <a:xfrm>
            <a:off x="4645025" y="1535113"/>
            <a:ext cx="4041775" cy="639762"/>
          </a:xfrm>
        </p:spPr>
        <p:txBody>
          <a:bodyPr anchor="b"/>
          <a:lstStyle>
            <a:lvl1pPr marL="0" indent="0">
              <a:buNone/>
              <a:defRPr sz="2400" b="1" u="sng">
                <a:solidFill>
                  <a:srgbClr val="0069B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err="1"/>
              <a:t>Subtitle</a:t>
            </a:r>
            <a:endParaRPr lang="it-IT" dirty="0"/>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12" name="Segnaposto data 11"/>
          <p:cNvSpPr>
            <a:spLocks noGrp="1"/>
          </p:cNvSpPr>
          <p:nvPr>
            <p:ph type="dt" sz="half" idx="10"/>
          </p:nvPr>
        </p:nvSpPr>
        <p:spPr/>
        <p:txBody>
          <a:bodyPr/>
          <a:lstStyle/>
          <a:p>
            <a:fld id="{82C60E97-924D-A54A-AF46-FA0CDBE6499A}" type="datetime1">
              <a:rPr lang="it-IT" smtClean="0"/>
              <a:t>06/02/20</a:t>
            </a:fld>
            <a:endParaRPr lang="en-GB" dirty="0"/>
          </a:p>
        </p:txBody>
      </p:sp>
      <p:sp>
        <p:nvSpPr>
          <p:cNvPr id="13" name="Segnaposto piè di pagina 12"/>
          <p:cNvSpPr>
            <a:spLocks noGrp="1"/>
          </p:cNvSpPr>
          <p:nvPr>
            <p:ph type="ftr" sz="quarter" idx="11"/>
          </p:nvPr>
        </p:nvSpPr>
        <p:spPr/>
        <p:txBody>
          <a:bodyPr/>
          <a:lstStyle/>
          <a:p>
            <a:r>
              <a:rPr lang="en-GB" dirty="0"/>
              <a:t>www.buildheat.eu</a:t>
            </a:r>
          </a:p>
        </p:txBody>
      </p:sp>
      <p:sp>
        <p:nvSpPr>
          <p:cNvPr id="14" name="Segnaposto numero diapositiva 13"/>
          <p:cNvSpPr>
            <a:spLocks noGrp="1"/>
          </p:cNvSpPr>
          <p:nvPr>
            <p:ph type="sldNum" sz="quarter" idx="12"/>
          </p:nvPr>
        </p:nvSpPr>
        <p:spPr/>
        <p:txBody>
          <a:bodyPr/>
          <a:lstStyle/>
          <a:p>
            <a:fld id="{28CBC7E4-D0A8-204B-9264-0AE59BFA6BBA}" type="slidenum">
              <a:rPr lang="en-GB" smtClean="0"/>
              <a:t>‹n.›</a:t>
            </a:fld>
            <a:endParaRPr lang="en-GB" dirty="0"/>
          </a:p>
        </p:txBody>
      </p:sp>
      <p:sp>
        <p:nvSpPr>
          <p:cNvPr id="2" name="Titolo 1"/>
          <p:cNvSpPr>
            <a:spLocks noGrp="1"/>
          </p:cNvSpPr>
          <p:nvPr>
            <p:ph type="title"/>
          </p:nvPr>
        </p:nvSpPr>
        <p:spPr/>
        <p:txBody>
          <a:bodyPr/>
          <a:lstStyle/>
          <a:p>
            <a:r>
              <a:rPr lang="it-IT"/>
              <a:t>Fare clic per modificare stile</a:t>
            </a:r>
            <a:endParaRPr lang="en-GB"/>
          </a:p>
        </p:txBody>
      </p:sp>
    </p:spTree>
    <p:extLst>
      <p:ext uri="{BB962C8B-B14F-4D97-AF65-F5344CB8AC3E}">
        <p14:creationId xmlns:p14="http://schemas.microsoft.com/office/powerpoint/2010/main" val="2018281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GB"/>
          </a:p>
        </p:txBody>
      </p:sp>
      <p:sp>
        <p:nvSpPr>
          <p:cNvPr id="6" name="Segnaposto data 5"/>
          <p:cNvSpPr>
            <a:spLocks noGrp="1"/>
          </p:cNvSpPr>
          <p:nvPr>
            <p:ph type="dt" sz="half" idx="10"/>
          </p:nvPr>
        </p:nvSpPr>
        <p:spPr/>
        <p:txBody>
          <a:bodyPr/>
          <a:lstStyle/>
          <a:p>
            <a:fld id="{2057BBFD-A69A-F245-979F-4911C8F7959D}" type="datetime1">
              <a:rPr lang="it-IT" smtClean="0"/>
              <a:t>06/02/20</a:t>
            </a:fld>
            <a:endParaRPr lang="en-GB" dirty="0"/>
          </a:p>
        </p:txBody>
      </p:sp>
      <p:sp>
        <p:nvSpPr>
          <p:cNvPr id="7" name="Segnaposto piè di pagina 6"/>
          <p:cNvSpPr>
            <a:spLocks noGrp="1"/>
          </p:cNvSpPr>
          <p:nvPr>
            <p:ph type="ftr" sz="quarter" idx="11"/>
          </p:nvPr>
        </p:nvSpPr>
        <p:spPr/>
        <p:txBody>
          <a:bodyPr/>
          <a:lstStyle/>
          <a:p>
            <a:r>
              <a:rPr lang="en-GB" dirty="0"/>
              <a:t>www.buildheat.eu</a:t>
            </a:r>
          </a:p>
        </p:txBody>
      </p:sp>
      <p:sp>
        <p:nvSpPr>
          <p:cNvPr id="8" name="Segnaposto numero diapositiva 7"/>
          <p:cNvSpPr>
            <a:spLocks noGrp="1"/>
          </p:cNvSpPr>
          <p:nvPr>
            <p:ph type="sldNum" sz="quarter" idx="12"/>
          </p:nvPr>
        </p:nvSpPr>
        <p:spPr/>
        <p:txBody>
          <a:bodyPr/>
          <a:lstStyle/>
          <a:p>
            <a:fld id="{28CBC7E4-D0A8-204B-9264-0AE59BFA6BBA}" type="slidenum">
              <a:rPr lang="en-GB" smtClean="0"/>
              <a:t>‹n.›</a:t>
            </a:fld>
            <a:endParaRPr lang="en-GB" dirty="0"/>
          </a:p>
        </p:txBody>
      </p:sp>
    </p:spTree>
    <p:extLst>
      <p:ext uri="{BB962C8B-B14F-4D97-AF65-F5344CB8AC3E}">
        <p14:creationId xmlns:p14="http://schemas.microsoft.com/office/powerpoint/2010/main" val="2562458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Vuoto">
    <p:spTree>
      <p:nvGrpSpPr>
        <p:cNvPr id="1" name=""/>
        <p:cNvGrpSpPr/>
        <p:nvPr/>
      </p:nvGrpSpPr>
      <p:grpSpPr>
        <a:xfrm>
          <a:off x="0" y="0"/>
          <a:ext cx="0" cy="0"/>
          <a:chOff x="0" y="0"/>
          <a:chExt cx="0" cy="0"/>
        </a:xfrm>
      </p:grpSpPr>
      <p:sp>
        <p:nvSpPr>
          <p:cNvPr id="5" name="Segnaposto data 4"/>
          <p:cNvSpPr>
            <a:spLocks noGrp="1"/>
          </p:cNvSpPr>
          <p:nvPr>
            <p:ph type="dt" sz="half" idx="10"/>
          </p:nvPr>
        </p:nvSpPr>
        <p:spPr/>
        <p:txBody>
          <a:bodyPr/>
          <a:lstStyle/>
          <a:p>
            <a:fld id="{3D1AD323-34A0-224C-AD02-B1C7321C1C6F}" type="datetime1">
              <a:rPr lang="it-IT" smtClean="0"/>
              <a:t>06/02/20</a:t>
            </a:fld>
            <a:endParaRPr lang="en-GB" dirty="0"/>
          </a:p>
        </p:txBody>
      </p:sp>
      <p:sp>
        <p:nvSpPr>
          <p:cNvPr id="6" name="Segnaposto piè di pagina 5"/>
          <p:cNvSpPr>
            <a:spLocks noGrp="1"/>
          </p:cNvSpPr>
          <p:nvPr>
            <p:ph type="ftr" sz="quarter" idx="11"/>
          </p:nvPr>
        </p:nvSpPr>
        <p:spPr/>
        <p:txBody>
          <a:bodyPr/>
          <a:lstStyle/>
          <a:p>
            <a:r>
              <a:rPr lang="en-GB" dirty="0"/>
              <a:t>www.buildheat.eu</a:t>
            </a:r>
          </a:p>
        </p:txBody>
      </p:sp>
      <p:sp>
        <p:nvSpPr>
          <p:cNvPr id="7" name="Segnaposto numero diapositiva 6"/>
          <p:cNvSpPr>
            <a:spLocks noGrp="1"/>
          </p:cNvSpPr>
          <p:nvPr>
            <p:ph type="sldNum" sz="quarter" idx="12"/>
          </p:nvPr>
        </p:nvSpPr>
        <p:spPr/>
        <p:txBody>
          <a:bodyPr/>
          <a:lstStyle/>
          <a:p>
            <a:fld id="{28CBC7E4-D0A8-204B-9264-0AE59BFA6BBA}" type="slidenum">
              <a:rPr lang="en-GB" smtClean="0"/>
              <a:t>‹n.›</a:t>
            </a:fld>
            <a:endParaRPr lang="en-GB" dirty="0"/>
          </a:p>
        </p:txBody>
      </p:sp>
    </p:spTree>
    <p:extLst>
      <p:ext uri="{BB962C8B-B14F-4D97-AF65-F5344CB8AC3E}">
        <p14:creationId xmlns:p14="http://schemas.microsoft.com/office/powerpoint/2010/main" val="29908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ctr" anchorCtr="0"/>
          <a:lstStyle>
            <a:lvl1pPr algn="l">
              <a:defRPr sz="2000" b="1"/>
            </a:lvl1pPr>
          </a:lstStyle>
          <a:p>
            <a:r>
              <a:rPr lang="it-IT"/>
              <a:t>Fare clic per modificare stile</a:t>
            </a:r>
            <a:endParaRPr lang="en-GB"/>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8" name="Segnaposto data 7"/>
          <p:cNvSpPr>
            <a:spLocks noGrp="1"/>
          </p:cNvSpPr>
          <p:nvPr>
            <p:ph type="dt" sz="half" idx="10"/>
          </p:nvPr>
        </p:nvSpPr>
        <p:spPr/>
        <p:txBody>
          <a:bodyPr/>
          <a:lstStyle/>
          <a:p>
            <a:fld id="{015E5275-943D-4849-A533-558668B4D433}" type="datetime1">
              <a:rPr lang="it-IT" smtClean="0"/>
              <a:t>06/02/20</a:t>
            </a:fld>
            <a:endParaRPr lang="en-GB" dirty="0"/>
          </a:p>
        </p:txBody>
      </p:sp>
      <p:sp>
        <p:nvSpPr>
          <p:cNvPr id="9" name="Segnaposto piè di pagina 8"/>
          <p:cNvSpPr>
            <a:spLocks noGrp="1"/>
          </p:cNvSpPr>
          <p:nvPr>
            <p:ph type="ftr" sz="quarter" idx="11"/>
          </p:nvPr>
        </p:nvSpPr>
        <p:spPr/>
        <p:txBody>
          <a:bodyPr/>
          <a:lstStyle/>
          <a:p>
            <a:r>
              <a:rPr lang="en-GB" dirty="0"/>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‹n.›</a:t>
            </a:fld>
            <a:endParaRPr lang="en-GB" dirty="0"/>
          </a:p>
        </p:txBody>
      </p:sp>
    </p:spTree>
    <p:extLst>
      <p:ext uri="{BB962C8B-B14F-4D97-AF65-F5344CB8AC3E}">
        <p14:creationId xmlns:p14="http://schemas.microsoft.com/office/powerpoint/2010/main" val="2660235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ctr" anchorCtr="0"/>
          <a:lstStyle>
            <a:lvl1pPr algn="ctr">
              <a:defRPr sz="2000" b="1"/>
            </a:lvl1pPr>
          </a:lstStyle>
          <a:p>
            <a:r>
              <a:rPr lang="it-IT"/>
              <a:t>Fare clic per modificare stile</a:t>
            </a:r>
            <a:endParaRPr lang="en-GB"/>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8" name="Segnaposto data 7"/>
          <p:cNvSpPr>
            <a:spLocks noGrp="1"/>
          </p:cNvSpPr>
          <p:nvPr>
            <p:ph type="dt" sz="half" idx="10"/>
          </p:nvPr>
        </p:nvSpPr>
        <p:spPr/>
        <p:txBody>
          <a:bodyPr/>
          <a:lstStyle/>
          <a:p>
            <a:fld id="{36B56ADE-5044-4E4B-A3B0-F9ECF0920FAD}" type="datetime1">
              <a:rPr lang="it-IT" smtClean="0"/>
              <a:t>06/02/20</a:t>
            </a:fld>
            <a:endParaRPr lang="en-GB" dirty="0"/>
          </a:p>
        </p:txBody>
      </p:sp>
      <p:sp>
        <p:nvSpPr>
          <p:cNvPr id="9" name="Segnaposto piè di pagina 8"/>
          <p:cNvSpPr>
            <a:spLocks noGrp="1"/>
          </p:cNvSpPr>
          <p:nvPr>
            <p:ph type="ftr" sz="quarter" idx="11"/>
          </p:nvPr>
        </p:nvSpPr>
        <p:spPr/>
        <p:txBody>
          <a:bodyPr/>
          <a:lstStyle/>
          <a:p>
            <a:r>
              <a:rPr lang="en-GB" dirty="0"/>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‹n.›</a:t>
            </a:fld>
            <a:endParaRPr lang="en-GB" dirty="0"/>
          </a:p>
        </p:txBody>
      </p:sp>
    </p:spTree>
    <p:extLst>
      <p:ext uri="{BB962C8B-B14F-4D97-AF65-F5344CB8AC3E}">
        <p14:creationId xmlns:p14="http://schemas.microsoft.com/office/powerpoint/2010/main" val="27616052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1671638" y="274638"/>
            <a:ext cx="7015162" cy="1008062"/>
          </a:xfrm>
          <a:prstGeom prst="rect">
            <a:avLst/>
          </a:prstGeom>
          <a:solidFill>
            <a:schemeClr val="tx2"/>
          </a:solidFill>
        </p:spPr>
        <p:txBody>
          <a:bodyPr vert="horz" lIns="180000" tIns="45720" rIns="91440" bIns="45720" rtlCol="0" anchor="ctr">
            <a:normAutofit/>
          </a:bodyPr>
          <a:lstStyle/>
          <a:p>
            <a:r>
              <a:rPr lang="it-IT" dirty="0"/>
              <a:t>Fare clic per modificare stile</a:t>
            </a:r>
            <a:endParaRPr lang="en-GB" dirty="0"/>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C1A604-265C-1143-8320-26C079AA53F4}" type="datetime1">
              <a:rPr lang="it-IT" smtClean="0"/>
              <a:t>06/02/20</a:t>
            </a:fld>
            <a:endParaRPr lang="en-GB" dirty="0"/>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r>
              <a:rPr lang="en-GB" dirty="0" err="1"/>
              <a:t>www.buildheat.eu</a:t>
            </a:r>
            <a:endParaRPr lang="en-GB" dirty="0"/>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CBC7E4-D0A8-204B-9264-0AE59BFA6BBA}" type="slidenum">
              <a:rPr lang="en-GB" smtClean="0"/>
              <a:t>‹n.›</a:t>
            </a:fld>
            <a:endParaRPr lang="en-GB" dirty="0"/>
          </a:p>
        </p:txBody>
      </p:sp>
      <p:pic>
        <p:nvPicPr>
          <p:cNvPr id="8" name="Immagine 7" descr="BuildHeat-LOGO_RGB_icon-small.png"/>
          <p:cNvPicPr>
            <a:picLocks noChangeAspect="1"/>
          </p:cNvPicPr>
          <p:nvPr userDrawn="1"/>
        </p:nvPicPr>
        <p:blipFill>
          <a:blip r:embed="rId13" cstate="screen">
            <a:extLst>
              <a:ext uri="{28A0092B-C50C-407E-A947-70E740481C1C}">
                <a14:useLocalDpi xmlns:a14="http://schemas.microsoft.com/office/drawing/2010/main" val="0"/>
              </a:ext>
            </a:extLst>
          </a:blip>
          <a:stretch>
            <a:fillRect/>
          </a:stretch>
        </p:blipFill>
        <p:spPr>
          <a:xfrm>
            <a:off x="266700" y="76200"/>
            <a:ext cx="1417638" cy="1417638"/>
          </a:xfrm>
          <a:prstGeom prst="rect">
            <a:avLst/>
          </a:prstGeom>
        </p:spPr>
      </p:pic>
    </p:spTree>
    <p:extLst>
      <p:ext uri="{BB962C8B-B14F-4D97-AF65-F5344CB8AC3E}">
        <p14:creationId xmlns:p14="http://schemas.microsoft.com/office/powerpoint/2010/main" val="3992094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457200" rtl="0" eaLnBrk="1" latinLnBrk="0" hangingPunct="1">
        <a:spcBef>
          <a:spcPct val="0"/>
        </a:spcBef>
        <a:buNone/>
        <a:defRPr sz="32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image" Target="../media/image1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mp"/><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image" Target="../media/image47.emf"/></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5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1" Type="http://schemas.openxmlformats.org/officeDocument/2006/relationships/image" Target="../media/image67.png"/><Relationship Id="rId12"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9.jpe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emf"/><Relationship Id="rId9" Type="http://schemas.openxmlformats.org/officeDocument/2006/relationships/image" Target="../media/image65.emf"/><Relationship Id="rId10" Type="http://schemas.openxmlformats.org/officeDocument/2006/relationships/image" Target="../media/image6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70.sv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4.svg"/><Relationship Id="rId8" Type="http://schemas.openxmlformats.org/officeDocument/2006/relationships/image" Target="../media/image73.png"/><Relationship Id="rId9" Type="http://schemas.microsoft.com/office/2007/relationships/hdphoto" Target="../media/hdphoto1.wdp"/><Relationship Id="rId10" Type="http://schemas.openxmlformats.org/officeDocument/2006/relationships/image" Target="../media/image74.png"/><Relationship Id="rId11"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41.xml.rels><?xml version="1.0" encoding="UTF-8" standalone="yes"?>
<Relationships xmlns="http://schemas.openxmlformats.org/package/2006/relationships"><Relationship Id="rId11" Type="http://schemas.openxmlformats.org/officeDocument/2006/relationships/image" Target="../media/image78.png"/><Relationship Id="rId12"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image" Target="../media/image69.png"/><Relationship Id="rId3" Type="http://schemas.openxmlformats.org/officeDocument/2006/relationships/image" Target="../media/image70.svg"/><Relationship Id="rId4" Type="http://schemas.openxmlformats.org/officeDocument/2006/relationships/image" Target="../media/image76.png"/><Relationship Id="rId5" Type="http://schemas.openxmlformats.org/officeDocument/2006/relationships/image" Target="../media/image72.png"/><Relationship Id="rId6" Type="http://schemas.openxmlformats.org/officeDocument/2006/relationships/image" Target="../media/image74.svg"/><Relationship Id="rId7" Type="http://schemas.openxmlformats.org/officeDocument/2006/relationships/image" Target="../media/image73.png"/><Relationship Id="rId8" Type="http://schemas.microsoft.com/office/2007/relationships/hdphoto" Target="../media/hdphoto1.wdp"/><Relationship Id="rId9" Type="http://schemas.openxmlformats.org/officeDocument/2006/relationships/image" Target="../media/image74.png"/><Relationship Id="rId10" Type="http://schemas.openxmlformats.org/officeDocument/2006/relationships/image" Target="../media/image7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 Id="rId3"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7"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 Id="rId3" Type="http://schemas.openxmlformats.org/officeDocument/2006/relationships/image" Target="../media/image89.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jpg"/><Relationship Id="rId3" Type="http://schemas.openxmlformats.org/officeDocument/2006/relationships/image" Target="../media/image9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 Id="rId3" Type="http://schemas.openxmlformats.org/officeDocument/2006/relationships/image" Target="../media/image93.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jpeg"/><Relationship Id="rId5" Type="http://schemas.openxmlformats.org/officeDocument/2006/relationships/image" Target="../media/image97.jpeg"/><Relationship Id="rId1" Type="http://schemas.openxmlformats.org/officeDocument/2006/relationships/slideLayout" Target="../slideLayouts/slideLayout2.xml"/><Relationship Id="rId2" Type="http://schemas.openxmlformats.org/officeDocument/2006/relationships/image" Target="../media/image94.jpeg"/></Relationships>
</file>

<file path=ppt/slides/_rels/slide51.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9.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 Id="rId3" Type="http://schemas.openxmlformats.org/officeDocument/2006/relationships/image" Target="../media/image10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jpeg"/><Relationship Id="rId3" Type="http://schemas.openxmlformats.org/officeDocument/2006/relationships/image" Target="../media/image10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 Id="rId3" Type="http://schemas.openxmlformats.org/officeDocument/2006/relationships/image" Target="../media/image10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jpeg"/><Relationship Id="rId3" Type="http://schemas.openxmlformats.org/officeDocument/2006/relationships/image" Target="../media/image111.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jpeg"/><Relationship Id="rId3" Type="http://schemas.openxmlformats.org/officeDocument/2006/relationships/image" Target="../media/image114.png"/></Relationships>
</file>

<file path=ppt/slides/_rels/slide67.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1" Type="http://schemas.openxmlformats.org/officeDocument/2006/relationships/slideLayout" Target="../slideLayouts/slideLayout2.xml"/><Relationship Id="rId2" Type="http://schemas.openxmlformats.org/officeDocument/2006/relationships/image" Target="../media/image115.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70.xml.rels><?xml version="1.0" encoding="UTF-8" standalone="yes"?>
<Relationships xmlns="http://schemas.openxmlformats.org/package/2006/relationships"><Relationship Id="rId3" Type="http://schemas.openxmlformats.org/officeDocument/2006/relationships/image" Target="../media/image120.pn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image" Target="../media/image119.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1.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jpeg"/><Relationship Id="rId3" Type="http://schemas.openxmlformats.org/officeDocument/2006/relationships/image" Target="../media/image124.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e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997337" y="1877293"/>
            <a:ext cx="6063536" cy="1446550"/>
          </a:xfrm>
        </p:spPr>
        <p:txBody>
          <a:bodyPr/>
          <a:lstStyle/>
          <a:p>
            <a:r>
              <a:rPr lang="en-GB" dirty="0"/>
              <a:t>D7.9. EDUCATIONAL KIT</a:t>
            </a:r>
          </a:p>
        </p:txBody>
      </p:sp>
      <p:sp>
        <p:nvSpPr>
          <p:cNvPr id="3" name="Sottotitolo 2"/>
          <p:cNvSpPr>
            <a:spLocks noGrp="1"/>
          </p:cNvSpPr>
          <p:nvPr>
            <p:ph type="subTitle" idx="1"/>
          </p:nvPr>
        </p:nvSpPr>
        <p:spPr>
          <a:xfrm>
            <a:off x="3112748" y="3510322"/>
            <a:ext cx="5740262" cy="461665"/>
          </a:xfrm>
        </p:spPr>
        <p:txBody>
          <a:bodyPr/>
          <a:lstStyle/>
          <a:p>
            <a:r>
              <a:rPr lang="en-GB" dirty="0"/>
              <a:t>Innovations For The </a:t>
            </a:r>
            <a:r>
              <a:rPr lang="en-GB"/>
              <a:t>Real </a:t>
            </a:r>
            <a:r>
              <a:rPr lang="en-GB" smtClean="0"/>
              <a:t>World</a:t>
            </a:r>
            <a:endParaRPr lang="en-GB" dirty="0"/>
          </a:p>
        </p:txBody>
      </p:sp>
    </p:spTree>
    <p:extLst>
      <p:ext uri="{BB962C8B-B14F-4D97-AF65-F5344CB8AC3E}">
        <p14:creationId xmlns:p14="http://schemas.microsoft.com/office/powerpoint/2010/main" val="3328897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997337" y="501576"/>
            <a:ext cx="5740263" cy="3477875"/>
          </a:xfrm>
        </p:spPr>
        <p:txBody>
          <a:bodyPr/>
          <a:lstStyle/>
          <a:p>
            <a:r>
              <a:rPr lang="en-GB" dirty="0"/>
              <a:t>Industrialised solution of Heat Pump and ventilation (</a:t>
            </a:r>
            <a:r>
              <a:rPr lang="en-GB" dirty="0" err="1"/>
              <a:t>ELFOpack</a:t>
            </a:r>
            <a:r>
              <a:rPr lang="en-GB" dirty="0"/>
              <a:t>) supported by  photovoltaic energy</a:t>
            </a:r>
          </a:p>
        </p:txBody>
      </p:sp>
    </p:spTree>
    <p:extLst>
      <p:ext uri="{BB962C8B-B14F-4D97-AF65-F5344CB8AC3E}">
        <p14:creationId xmlns:p14="http://schemas.microsoft.com/office/powerpoint/2010/main" val="1462623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
            <a:extLst>
              <a:ext uri="{FF2B5EF4-FFF2-40B4-BE49-F238E27FC236}">
                <a16:creationId xmlns="" xmlns:a16="http://schemas.microsoft.com/office/drawing/2014/main" id="{A17D9F4E-BCDE-4190-8CFB-86D3619D8B68}"/>
              </a:ext>
            </a:extLst>
          </p:cNvPr>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21805" y="2606931"/>
            <a:ext cx="1864995" cy="3987800"/>
          </a:xfrm>
          <a:prstGeom prst="rect">
            <a:avLst/>
          </a:prstGeom>
          <a:noFill/>
          <a:ln w="9525">
            <a:noFill/>
            <a:miter lim="800000"/>
            <a:headEnd/>
            <a:tailEnd/>
          </a:ln>
        </p:spPr>
      </p:pic>
      <p:sp>
        <p:nvSpPr>
          <p:cNvPr id="7" name="Titolo 6"/>
          <p:cNvSpPr>
            <a:spLocks noGrp="1"/>
          </p:cNvSpPr>
          <p:nvPr>
            <p:ph type="title"/>
          </p:nvPr>
        </p:nvSpPr>
        <p:spPr/>
        <p:txBody>
          <a:bodyPr>
            <a:normAutofit/>
          </a:bodyPr>
          <a:lstStyle/>
          <a:p>
            <a:r>
              <a:rPr lang="en-GB" dirty="0" err="1"/>
              <a:t>ELFOpack</a:t>
            </a:r>
            <a:endParaRPr lang="en-GB" sz="2700" dirty="0"/>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11</a:t>
            </a:fld>
            <a:endParaRPr lang="en-GB" dirty="0"/>
          </a:p>
        </p:txBody>
      </p:sp>
      <p:sp>
        <p:nvSpPr>
          <p:cNvPr id="13" name="26 Rectángulo">
            <a:extLst>
              <a:ext uri="{FF2B5EF4-FFF2-40B4-BE49-F238E27FC236}">
                <a16:creationId xmlns="" xmlns:a16="http://schemas.microsoft.com/office/drawing/2014/main" id="{0A60D71D-F425-4F14-9801-3E57616A86FE}"/>
              </a:ext>
            </a:extLst>
          </p:cNvPr>
          <p:cNvSpPr/>
          <p:nvPr/>
        </p:nvSpPr>
        <p:spPr>
          <a:xfrm>
            <a:off x="730718" y="1494720"/>
            <a:ext cx="7763203" cy="1200329"/>
          </a:xfrm>
          <a:prstGeom prst="rect">
            <a:avLst/>
          </a:prstGeom>
        </p:spPr>
        <p:txBody>
          <a:bodyPr wrap="square">
            <a:spAutoFit/>
          </a:bodyPr>
          <a:lstStyle/>
          <a:p>
            <a:r>
              <a:rPr lang="en-GB" b="1" dirty="0" err="1"/>
              <a:t>ELFOPack</a:t>
            </a:r>
            <a:r>
              <a:rPr lang="en-GB" dirty="0"/>
              <a:t> was developed by CLIVET. It is a multifunction heat pump unit for stand-alone systems that simultaneously meets the needs of heating, cooling, dehumidification, production of domestic hot water, controlled mechanical ventilation with thermodynamic recovery and electronic filtering:</a:t>
            </a:r>
            <a:endParaRPr lang="es-ES" dirty="0"/>
          </a:p>
        </p:txBody>
      </p:sp>
      <p:sp>
        <p:nvSpPr>
          <p:cNvPr id="11" name="26 Rectángulo">
            <a:extLst>
              <a:ext uri="{FF2B5EF4-FFF2-40B4-BE49-F238E27FC236}">
                <a16:creationId xmlns="" xmlns:a16="http://schemas.microsoft.com/office/drawing/2014/main" id="{DA3C76F1-8D1B-434B-BC10-CD606DF6CEAD}"/>
              </a:ext>
            </a:extLst>
          </p:cNvPr>
          <p:cNvSpPr/>
          <p:nvPr/>
        </p:nvSpPr>
        <p:spPr>
          <a:xfrm>
            <a:off x="596415" y="2774981"/>
            <a:ext cx="6091087" cy="4078039"/>
          </a:xfrm>
          <a:prstGeom prst="rect">
            <a:avLst/>
          </a:prstGeom>
        </p:spPr>
        <p:txBody>
          <a:bodyPr wrap="square">
            <a:spAutoFit/>
          </a:bodyPr>
          <a:lstStyle/>
          <a:p>
            <a:pPr marL="285750" lvl="0" indent="-285750">
              <a:spcAft>
                <a:spcPts val="600"/>
              </a:spcAft>
              <a:buFont typeface="Arial" panose="020B0604020202020204" pitchFamily="34" charset="0"/>
              <a:buChar char="•"/>
            </a:pPr>
            <a:r>
              <a:rPr lang="en-GB" sz="1600" b="1" dirty="0"/>
              <a:t>Optimal comfort</a:t>
            </a:r>
            <a:r>
              <a:rPr lang="en-GB" sz="1600" dirty="0"/>
              <a:t> thanks to the system that quickly adapts to the load conditions of the room and the thermal load;</a:t>
            </a:r>
            <a:endParaRPr lang="es-ES" sz="1600" dirty="0"/>
          </a:p>
          <a:p>
            <a:pPr marL="285750" lvl="0" indent="-285750">
              <a:spcAft>
                <a:spcPts val="600"/>
              </a:spcAft>
              <a:buFont typeface="Arial" panose="020B0604020202020204" pitchFamily="34" charset="0"/>
              <a:buChar char="•"/>
            </a:pPr>
            <a:r>
              <a:rPr lang="en-GB" sz="1600" b="1" dirty="0"/>
              <a:t>The air is constantly filtered</a:t>
            </a:r>
            <a:r>
              <a:rPr lang="en-GB" sz="1600" dirty="0"/>
              <a:t> by electronic filters with efficiency levels exceeding 99.9%;</a:t>
            </a:r>
            <a:endParaRPr lang="es-ES" sz="1600" dirty="0"/>
          </a:p>
          <a:p>
            <a:pPr marL="285750" lvl="0" indent="-285750">
              <a:spcAft>
                <a:spcPts val="600"/>
              </a:spcAft>
              <a:buFont typeface="Arial" panose="020B0604020202020204" pitchFamily="34" charset="0"/>
              <a:buChar char="•"/>
            </a:pPr>
            <a:r>
              <a:rPr lang="en-GB" sz="1600" b="1" dirty="0"/>
              <a:t>Controlled mechanical ventilation</a:t>
            </a:r>
            <a:r>
              <a:rPr lang="en-GB" sz="1600" dirty="0"/>
              <a:t> with thermodynamic recovery in winter and summer;</a:t>
            </a:r>
            <a:endParaRPr lang="es-ES" sz="1600" dirty="0"/>
          </a:p>
          <a:p>
            <a:pPr marL="285750" lvl="0" indent="-285750">
              <a:spcAft>
                <a:spcPts val="600"/>
              </a:spcAft>
              <a:buFont typeface="Arial" panose="020B0604020202020204" pitchFamily="34" charset="0"/>
              <a:buChar char="•"/>
            </a:pPr>
            <a:r>
              <a:rPr lang="en-GB" sz="1600" b="1" dirty="0"/>
              <a:t>Air dehumidification </a:t>
            </a:r>
            <a:r>
              <a:rPr lang="en-GB" sz="1600" dirty="0"/>
              <a:t>in summer mode;</a:t>
            </a:r>
            <a:endParaRPr lang="es-ES" sz="1600" dirty="0"/>
          </a:p>
          <a:p>
            <a:pPr marL="285750" lvl="0" indent="-285750">
              <a:spcAft>
                <a:spcPts val="600"/>
              </a:spcAft>
              <a:buFont typeface="Arial" panose="020B0604020202020204" pitchFamily="34" charset="0"/>
              <a:buChar char="•"/>
            </a:pPr>
            <a:r>
              <a:rPr lang="en-GB" sz="1600" dirty="0"/>
              <a:t>Extremely </a:t>
            </a:r>
            <a:r>
              <a:rPr lang="en-GB" sz="1600" b="1" dirty="0"/>
              <a:t>efficient production </a:t>
            </a:r>
            <a:r>
              <a:rPr lang="en-GB" sz="1600" dirty="0"/>
              <a:t>of domestic hot water in winter and free of charge in summer;</a:t>
            </a:r>
          </a:p>
          <a:p>
            <a:pPr marL="285750" lvl="0" indent="-285750">
              <a:spcAft>
                <a:spcPts val="600"/>
              </a:spcAft>
              <a:buFont typeface="Arial" panose="020B0604020202020204" pitchFamily="34" charset="0"/>
              <a:buChar char="•"/>
            </a:pPr>
            <a:r>
              <a:rPr lang="en-GB" sz="1600" b="1" dirty="0"/>
              <a:t>Free-cooling</a:t>
            </a:r>
            <a:r>
              <a:rPr lang="en-GB" sz="1600" dirty="0"/>
              <a:t>, that is, cooling free of charge under special environmental conditions;</a:t>
            </a:r>
            <a:endParaRPr lang="es-ES" sz="1600" dirty="0"/>
          </a:p>
          <a:p>
            <a:pPr marL="285750" lvl="0" indent="-285750">
              <a:spcAft>
                <a:spcPts val="600"/>
              </a:spcAft>
              <a:buFont typeface="Arial" panose="020B0604020202020204" pitchFamily="34" charset="0"/>
              <a:buChar char="•"/>
            </a:pPr>
            <a:r>
              <a:rPr lang="en-GB" sz="1600" dirty="0"/>
              <a:t>Extensive use of </a:t>
            </a:r>
            <a:r>
              <a:rPr lang="en-GB" sz="1600" b="1" dirty="0"/>
              <a:t>renewable energy </a:t>
            </a:r>
            <a:r>
              <a:rPr lang="en-GB" sz="1600" dirty="0"/>
              <a:t>as it is fed with self-produced photovoltaic energy.</a:t>
            </a:r>
          </a:p>
          <a:p>
            <a:pPr marL="285750" lvl="0" indent="-285750">
              <a:spcAft>
                <a:spcPts val="1200"/>
              </a:spcAft>
              <a:buFont typeface="Arial" panose="020B0604020202020204" pitchFamily="34" charset="0"/>
              <a:buChar char="•"/>
            </a:pPr>
            <a:endParaRPr lang="es-ES" sz="1600" dirty="0"/>
          </a:p>
        </p:txBody>
      </p:sp>
    </p:spTree>
    <p:extLst>
      <p:ext uri="{BB962C8B-B14F-4D97-AF65-F5344CB8AC3E}">
        <p14:creationId xmlns:p14="http://schemas.microsoft.com/office/powerpoint/2010/main" val="3033352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 xmlns:a16="http://schemas.microsoft.com/office/drawing/2014/main" id="{00000000-0008-0000-0F00-0000020000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4041" y="1282700"/>
            <a:ext cx="4529959" cy="5581860"/>
          </a:xfrm>
          <a:prstGeom prst="rect">
            <a:avLst/>
          </a:prstGeom>
        </p:spPr>
      </p:pic>
      <p:sp>
        <p:nvSpPr>
          <p:cNvPr id="7" name="Titolo 6"/>
          <p:cNvSpPr>
            <a:spLocks noGrp="1"/>
          </p:cNvSpPr>
          <p:nvPr>
            <p:ph type="title"/>
          </p:nvPr>
        </p:nvSpPr>
        <p:spPr/>
        <p:txBody>
          <a:bodyPr>
            <a:normAutofit/>
          </a:bodyPr>
          <a:lstStyle/>
          <a:p>
            <a:r>
              <a:rPr lang="en-GB" dirty="0" err="1"/>
              <a:t>ELFOpack</a:t>
            </a:r>
            <a:endParaRPr lang="en-GB" sz="2700" dirty="0"/>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12</a:t>
            </a:fld>
            <a:endParaRPr lang="en-GB" dirty="0"/>
          </a:p>
        </p:txBody>
      </p:sp>
      <p:sp>
        <p:nvSpPr>
          <p:cNvPr id="11" name="26 Rectángulo">
            <a:extLst>
              <a:ext uri="{FF2B5EF4-FFF2-40B4-BE49-F238E27FC236}">
                <a16:creationId xmlns="" xmlns:a16="http://schemas.microsoft.com/office/drawing/2014/main" id="{DA3C76F1-8D1B-434B-BC10-CD606DF6CEAD}"/>
              </a:ext>
            </a:extLst>
          </p:cNvPr>
          <p:cNvSpPr/>
          <p:nvPr/>
        </p:nvSpPr>
        <p:spPr>
          <a:xfrm>
            <a:off x="236483" y="1767006"/>
            <a:ext cx="4703379" cy="3816429"/>
          </a:xfrm>
          <a:prstGeom prst="rect">
            <a:avLst/>
          </a:prstGeom>
        </p:spPr>
        <p:txBody>
          <a:bodyPr wrap="square">
            <a:spAutoFit/>
          </a:bodyPr>
          <a:lstStyle/>
          <a:p>
            <a:pPr marL="285750" lvl="0" indent="-285750">
              <a:spcAft>
                <a:spcPts val="1200"/>
              </a:spcAft>
              <a:buFont typeface="Arial" panose="020B0604020202020204" pitchFamily="34" charset="0"/>
              <a:buChar char="•"/>
            </a:pPr>
            <a:r>
              <a:rPr lang="en-US" sz="1600" b="1" dirty="0"/>
              <a:t>Lower running costs</a:t>
            </a:r>
            <a:r>
              <a:rPr lang="en-US" sz="1600" dirty="0"/>
              <a:t>;</a:t>
            </a:r>
          </a:p>
          <a:p>
            <a:pPr marL="285750" lvl="0" indent="-285750">
              <a:spcAft>
                <a:spcPts val="1200"/>
              </a:spcAft>
              <a:buFont typeface="Arial" panose="020B0604020202020204" pitchFamily="34" charset="0"/>
              <a:buChar char="•"/>
            </a:pPr>
            <a:r>
              <a:rPr lang="en-US" sz="1600" dirty="0"/>
              <a:t>Extremely </a:t>
            </a:r>
            <a:r>
              <a:rPr lang="en-US" sz="1600" b="1" dirty="0"/>
              <a:t>low investment and quick installation</a:t>
            </a:r>
            <a:r>
              <a:rPr lang="en-US" sz="1600" dirty="0"/>
              <a:t>, as all the functions are concentrated in one piece of equipment;</a:t>
            </a:r>
          </a:p>
          <a:p>
            <a:pPr marL="285750" lvl="0" indent="-285750">
              <a:spcAft>
                <a:spcPts val="1200"/>
              </a:spcAft>
              <a:buFont typeface="Arial" panose="020B0604020202020204" pitchFamily="34" charset="0"/>
              <a:buChar char="•"/>
            </a:pPr>
            <a:r>
              <a:rPr lang="en-US" sz="1600" b="1" dirty="0"/>
              <a:t>No works required </a:t>
            </a:r>
            <a:r>
              <a:rPr lang="en-US" sz="1600" dirty="0"/>
              <a:t>for the gas connection, chimney and relative measures to ensure the system is in line with safety regulations;</a:t>
            </a:r>
          </a:p>
          <a:p>
            <a:pPr marL="285750" lvl="0" indent="-285750">
              <a:spcAft>
                <a:spcPts val="1200"/>
              </a:spcAft>
              <a:buFont typeface="Arial" panose="020B0604020202020204" pitchFamily="34" charset="0"/>
              <a:buChar char="•"/>
            </a:pPr>
            <a:r>
              <a:rPr lang="en-US" sz="1600" b="1" dirty="0"/>
              <a:t>Simple installation </a:t>
            </a:r>
            <a:r>
              <a:rPr lang="en-US" sz="1600" dirty="0"/>
              <a:t>that does not need to be carried out by an expert;</a:t>
            </a:r>
          </a:p>
          <a:p>
            <a:pPr marL="285750" lvl="0" indent="-285750">
              <a:spcAft>
                <a:spcPts val="1200"/>
              </a:spcAft>
              <a:buFont typeface="Arial" panose="020B0604020202020204" pitchFamily="34" charset="0"/>
              <a:buChar char="•"/>
            </a:pPr>
            <a:r>
              <a:rPr lang="en-US" sz="1600" b="1" dirty="0"/>
              <a:t>Aeraulic ducts </a:t>
            </a:r>
            <a:r>
              <a:rPr lang="en-US" sz="1600" dirty="0"/>
              <a:t>that can be integrated into industrial building solutions.</a:t>
            </a:r>
          </a:p>
          <a:p>
            <a:pPr marL="285750" lvl="0" indent="-285750">
              <a:spcAft>
                <a:spcPts val="1200"/>
              </a:spcAft>
              <a:buFont typeface="Arial" panose="020B0604020202020204" pitchFamily="34" charset="0"/>
              <a:buChar char="•"/>
            </a:pPr>
            <a:endParaRPr lang="es-ES" sz="1600" dirty="0"/>
          </a:p>
        </p:txBody>
      </p:sp>
    </p:spTree>
    <p:extLst>
      <p:ext uri="{BB962C8B-B14F-4D97-AF65-F5344CB8AC3E}">
        <p14:creationId xmlns:p14="http://schemas.microsoft.com/office/powerpoint/2010/main" val="422328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a:bodyPr>
          <a:lstStyle/>
          <a:p>
            <a:r>
              <a:rPr lang="en-GB" dirty="0"/>
              <a:t>Technical aspects</a:t>
            </a:r>
            <a:endParaRPr lang="en-GB" sz="2700" dirty="0"/>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13</a:t>
            </a:fld>
            <a:endParaRPr lang="en-GB" dirty="0"/>
          </a:p>
        </p:txBody>
      </p:sp>
      <p:sp>
        <p:nvSpPr>
          <p:cNvPr id="8" name="26 Rectángulo">
            <a:extLst>
              <a:ext uri="{FF2B5EF4-FFF2-40B4-BE49-F238E27FC236}">
                <a16:creationId xmlns="" xmlns:a16="http://schemas.microsoft.com/office/drawing/2014/main" id="{EC464297-ED11-4812-9FF9-35A7092F06B2}"/>
              </a:ext>
            </a:extLst>
          </p:cNvPr>
          <p:cNvSpPr/>
          <p:nvPr/>
        </p:nvSpPr>
        <p:spPr>
          <a:xfrm>
            <a:off x="452762" y="1322902"/>
            <a:ext cx="8234038" cy="2339102"/>
          </a:xfrm>
          <a:prstGeom prst="rect">
            <a:avLst/>
          </a:prstGeom>
        </p:spPr>
        <p:txBody>
          <a:bodyPr wrap="square">
            <a:spAutoFit/>
          </a:bodyPr>
          <a:lstStyle/>
          <a:p>
            <a:pPr algn="just">
              <a:spcAft>
                <a:spcPts val="1200"/>
              </a:spcAft>
            </a:pPr>
            <a:r>
              <a:rPr lang="en-GB" dirty="0"/>
              <a:t>When there is excess of PV electricity, this will be used to warm up </a:t>
            </a:r>
            <a:r>
              <a:rPr lang="en-GB" dirty="0" err="1"/>
              <a:t>ELFOPack’s</a:t>
            </a:r>
            <a:r>
              <a:rPr lang="en-GB" dirty="0"/>
              <a:t> domestic hot water storage tank through a thermal resistance.</a:t>
            </a:r>
            <a:endParaRPr lang="es-ES" dirty="0"/>
          </a:p>
          <a:p>
            <a:pPr algn="just">
              <a:spcAft>
                <a:spcPts val="1200"/>
              </a:spcAft>
            </a:pPr>
            <a:r>
              <a:rPr lang="en-GB" dirty="0" err="1"/>
              <a:t>ELFOpack</a:t>
            </a:r>
            <a:r>
              <a:rPr lang="en-GB" dirty="0"/>
              <a:t> has installed a thermal resistance with 800 W capacity for DHW production (ventilation fans do continuously run). This resistance is a three-stage, allowing to deliver/consume 300W, 500W and 800 W. </a:t>
            </a:r>
          </a:p>
          <a:p>
            <a:pPr algn="just">
              <a:spcAft>
                <a:spcPts val="1200"/>
              </a:spcAft>
            </a:pPr>
            <a:r>
              <a:rPr lang="en-GB" dirty="0"/>
              <a:t>By activating 1, 2 or 3 stages we will be able to use as much electricity as possible in high generation hours enabling a simple and economic energy storage.</a:t>
            </a:r>
            <a:endParaRPr lang="es-ES" dirty="0"/>
          </a:p>
        </p:txBody>
      </p:sp>
      <p:pic>
        <p:nvPicPr>
          <p:cNvPr id="11" name="Immagine 44">
            <a:extLst>
              <a:ext uri="{FF2B5EF4-FFF2-40B4-BE49-F238E27FC236}">
                <a16:creationId xmlns="" xmlns:a16="http://schemas.microsoft.com/office/drawing/2014/main" id="{47E31FA9-6F50-40EF-9EA8-58C13A992D30}"/>
              </a:ext>
            </a:extLst>
          </p:cNvPr>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546940" y="3606162"/>
            <a:ext cx="2604770" cy="2827020"/>
          </a:xfrm>
          <a:prstGeom prst="rect">
            <a:avLst/>
          </a:prstGeom>
          <a:noFill/>
          <a:ln w="9525">
            <a:noFill/>
            <a:miter lim="800000"/>
            <a:headEnd/>
            <a:tailEnd/>
          </a:ln>
        </p:spPr>
      </p:pic>
      <p:pic>
        <p:nvPicPr>
          <p:cNvPr id="12" name="Immagine 47">
            <a:extLst>
              <a:ext uri="{FF2B5EF4-FFF2-40B4-BE49-F238E27FC236}">
                <a16:creationId xmlns="" xmlns:a16="http://schemas.microsoft.com/office/drawing/2014/main" id="{5A0467D9-205C-4E35-A267-EAC667497B4C}"/>
              </a:ext>
            </a:extLst>
          </p:cNvPr>
          <p:cNvPicPr/>
          <p:nvPr/>
        </p:nvPicPr>
        <p:blipFill rotWithShape="1">
          <a:blip r:embed="rId3" cstate="screen">
            <a:extLst>
              <a:ext uri="{28A0092B-C50C-407E-A947-70E740481C1C}">
                <a14:useLocalDpi xmlns:a14="http://schemas.microsoft.com/office/drawing/2010/main" val="0"/>
              </a:ext>
            </a:extLst>
          </a:blip>
          <a:srcRect b="-7052"/>
          <a:stretch/>
        </p:blipFill>
        <p:spPr bwMode="auto">
          <a:xfrm>
            <a:off x="4701454" y="4013832"/>
            <a:ext cx="2840990" cy="2419350"/>
          </a:xfrm>
          <a:prstGeom prst="rect">
            <a:avLst/>
          </a:prstGeom>
          <a:noFill/>
          <a:ln>
            <a:noFill/>
          </a:ln>
          <a:extLst>
            <a:ext uri="{53640926-AAD7-44d8-BBD7-CCE9431645EC}">
              <a14:shadowObscured xmlns:a14="http://schemas.microsoft.com/office/drawing/2010/main"/>
            </a:ext>
          </a:extLst>
        </p:spPr>
      </p:pic>
      <p:sp>
        <p:nvSpPr>
          <p:cNvPr id="2" name="Rectángulo 1">
            <a:extLst>
              <a:ext uri="{FF2B5EF4-FFF2-40B4-BE49-F238E27FC236}">
                <a16:creationId xmlns="" xmlns:a16="http://schemas.microsoft.com/office/drawing/2014/main" id="{E25983EC-E785-4A9E-8059-4C55C6397FDC}"/>
              </a:ext>
            </a:extLst>
          </p:cNvPr>
          <p:cNvSpPr/>
          <p:nvPr/>
        </p:nvSpPr>
        <p:spPr>
          <a:xfrm>
            <a:off x="1153961" y="6442050"/>
            <a:ext cx="6866248" cy="307777"/>
          </a:xfrm>
          <a:prstGeom prst="rect">
            <a:avLst/>
          </a:prstGeom>
          <a:solidFill>
            <a:schemeClr val="bg1"/>
          </a:solidFill>
        </p:spPr>
        <p:txBody>
          <a:bodyPr wrap="square">
            <a:spAutoFit/>
          </a:bodyPr>
          <a:lstStyle/>
          <a:p>
            <a:pPr algn="ctr">
              <a:spcAft>
                <a:spcPts val="600"/>
              </a:spcAft>
            </a:pPr>
            <a:r>
              <a:rPr lang="en-GB" sz="1400" i="1" dirty="0">
                <a:latin typeface="Helvetica" panose="020B0604020202020204" pitchFamily="34" charset="0"/>
                <a:ea typeface="Times New Roman" panose="02020603050405020304" pitchFamily="18" charset="0"/>
              </a:rPr>
              <a:t>Technical draw this special thermal resistance application</a:t>
            </a:r>
            <a:endParaRPr lang="es-ES" sz="1400" i="1" dirty="0">
              <a:latin typeface="Helvetica"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650313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fontScale="90000"/>
          </a:bodyPr>
          <a:lstStyle/>
          <a:p>
            <a:r>
              <a:rPr lang="en-GB" b="1" dirty="0"/>
              <a:t>Photovoltaic Multi Control Inverter (MCI)</a:t>
            </a:r>
            <a:endParaRPr lang="en-GB" sz="2700" dirty="0"/>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14</a:t>
            </a:fld>
            <a:endParaRPr lang="en-GB" dirty="0"/>
          </a:p>
        </p:txBody>
      </p:sp>
      <p:sp>
        <p:nvSpPr>
          <p:cNvPr id="13" name="26 Rectángulo">
            <a:extLst>
              <a:ext uri="{FF2B5EF4-FFF2-40B4-BE49-F238E27FC236}">
                <a16:creationId xmlns="" xmlns:a16="http://schemas.microsoft.com/office/drawing/2014/main" id="{0A60D71D-F425-4F14-9801-3E57616A86FE}"/>
              </a:ext>
            </a:extLst>
          </p:cNvPr>
          <p:cNvSpPr/>
          <p:nvPr/>
        </p:nvSpPr>
        <p:spPr>
          <a:xfrm>
            <a:off x="559593" y="1468698"/>
            <a:ext cx="8315245" cy="2862322"/>
          </a:xfrm>
          <a:prstGeom prst="rect">
            <a:avLst/>
          </a:prstGeom>
        </p:spPr>
        <p:txBody>
          <a:bodyPr wrap="square">
            <a:spAutoFit/>
          </a:bodyPr>
          <a:lstStyle/>
          <a:p>
            <a:r>
              <a:rPr lang="en-GB" dirty="0"/>
              <a:t>CIRCE has developed a </a:t>
            </a:r>
            <a:r>
              <a:rPr lang="en-GB" b="1" dirty="0"/>
              <a:t>1 kW power Photovoltaic Multi Control Inverter </a:t>
            </a:r>
            <a:r>
              <a:rPr lang="en-GB" dirty="0"/>
              <a:t>adjusted to residential environments fulfilling the following characteristics:</a:t>
            </a:r>
            <a:endParaRPr lang="es-ES" dirty="0"/>
          </a:p>
          <a:p>
            <a:pPr marL="285750" lvl="0" indent="-285750">
              <a:buFont typeface="Arial" panose="020B0604020202020204" pitchFamily="34" charset="0"/>
              <a:buChar char="•"/>
            </a:pPr>
            <a:r>
              <a:rPr lang="en-GB" b="1" dirty="0"/>
              <a:t>Very low acoustic noise</a:t>
            </a:r>
            <a:r>
              <a:rPr lang="en-GB" dirty="0"/>
              <a:t>, due to the high switching frequency.</a:t>
            </a:r>
            <a:endParaRPr lang="es-ES" dirty="0"/>
          </a:p>
          <a:p>
            <a:pPr marL="285750" lvl="0" indent="-285750">
              <a:buFont typeface="Arial" panose="020B0604020202020204" pitchFamily="34" charset="0"/>
              <a:buChar char="•"/>
            </a:pPr>
            <a:r>
              <a:rPr lang="en-GB" b="1" dirty="0"/>
              <a:t>Small size</a:t>
            </a:r>
            <a:r>
              <a:rPr lang="en-GB" dirty="0"/>
              <a:t>: 3 to 1 size ratio compare to a conventional Silicon-based inverter.</a:t>
            </a:r>
            <a:endParaRPr lang="es-ES" dirty="0"/>
          </a:p>
          <a:p>
            <a:pPr marL="285750" lvl="0" indent="-285750">
              <a:buFont typeface="Arial" panose="020B0604020202020204" pitchFamily="34" charset="0"/>
              <a:buChar char="•"/>
            </a:pPr>
            <a:r>
              <a:rPr lang="en-GB" dirty="0"/>
              <a:t>High performance. </a:t>
            </a:r>
            <a:r>
              <a:rPr lang="en-GB" b="1" dirty="0"/>
              <a:t>Low energy losses</a:t>
            </a:r>
            <a:r>
              <a:rPr lang="en-GB" dirty="0"/>
              <a:t>.</a:t>
            </a:r>
            <a:endParaRPr lang="es-ES" dirty="0"/>
          </a:p>
          <a:p>
            <a:pPr marL="285750" lvl="0" indent="-285750">
              <a:buFont typeface="Arial" panose="020B0604020202020204" pitchFamily="34" charset="0"/>
              <a:buChar char="•"/>
            </a:pPr>
            <a:r>
              <a:rPr lang="en-GB" b="1" dirty="0"/>
              <a:t>Safety</a:t>
            </a:r>
            <a:r>
              <a:rPr lang="en-GB" dirty="0"/>
              <a:t>, including PV and grid protections.</a:t>
            </a:r>
          </a:p>
          <a:p>
            <a:pPr marL="285750" lvl="0" indent="-285750">
              <a:buFont typeface="Arial" panose="020B0604020202020204" pitchFamily="34" charset="0"/>
              <a:buChar char="•"/>
            </a:pPr>
            <a:endParaRPr lang="en-GB" dirty="0"/>
          </a:p>
          <a:p>
            <a:pPr lvl="0"/>
            <a:r>
              <a:rPr lang="en-GB" dirty="0"/>
              <a:t>Furthermore, the goals for the final series units have been:</a:t>
            </a:r>
          </a:p>
          <a:p>
            <a:pPr marL="285750" lvl="0" indent="-285750">
              <a:buFont typeface="Arial" panose="020B0604020202020204" pitchFamily="34" charset="0"/>
              <a:buChar char="•"/>
            </a:pPr>
            <a:r>
              <a:rPr lang="en-GB" b="1" dirty="0"/>
              <a:t>Cost reduction</a:t>
            </a:r>
            <a:r>
              <a:rPr lang="en-GB" dirty="0"/>
              <a:t>.</a:t>
            </a:r>
          </a:p>
          <a:p>
            <a:pPr marL="285750" lvl="0" indent="-285750">
              <a:buFont typeface="Arial" panose="020B0604020202020204" pitchFamily="34" charset="0"/>
              <a:buChar char="•"/>
            </a:pPr>
            <a:r>
              <a:rPr lang="en-GB" b="1" dirty="0"/>
              <a:t>Replicability</a:t>
            </a:r>
            <a:r>
              <a:rPr lang="en-GB" dirty="0"/>
              <a:t>.</a:t>
            </a:r>
            <a:endParaRPr lang="es-ES" dirty="0"/>
          </a:p>
        </p:txBody>
      </p:sp>
      <p:pic>
        <p:nvPicPr>
          <p:cNvPr id="14" name="Imagen 13">
            <a:extLst>
              <a:ext uri="{FF2B5EF4-FFF2-40B4-BE49-F238E27FC236}">
                <a16:creationId xmlns="" xmlns:a16="http://schemas.microsoft.com/office/drawing/2014/main" id="{B752B950-E20F-40E0-B97C-604ACAD1D487}"/>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959741" y="4190993"/>
            <a:ext cx="2624666" cy="1968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Imagen 14">
            <a:extLst>
              <a:ext uri="{FF2B5EF4-FFF2-40B4-BE49-F238E27FC236}">
                <a16:creationId xmlns="" xmlns:a16="http://schemas.microsoft.com/office/drawing/2014/main" id="{B1C66AA0-C9D5-451E-AFE2-01D122A99199}"/>
              </a:ext>
            </a:extLst>
          </p:cNvPr>
          <p:cNvPicPr/>
          <p:nvPr/>
        </p:nvPicPr>
        <p:blipFill rotWithShape="1">
          <a:blip r:embed="rId3" cstate="screen">
            <a:extLst>
              <a:ext uri="{28A0092B-C50C-407E-A947-70E740481C1C}">
                <a14:useLocalDpi xmlns:a14="http://schemas.microsoft.com/office/drawing/2010/main" val="0"/>
              </a:ext>
            </a:extLst>
          </a:blip>
          <a:srcRect/>
          <a:stretch/>
        </p:blipFill>
        <p:spPr bwMode="auto">
          <a:xfrm>
            <a:off x="2952693" y="4190993"/>
            <a:ext cx="2847975" cy="1968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765114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a:bodyPr>
          <a:lstStyle/>
          <a:p>
            <a:r>
              <a:rPr lang="en-GB" dirty="0"/>
              <a:t>MCI technical aspects</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15</a:t>
            </a:fld>
            <a:endParaRPr lang="en-GB" dirty="0"/>
          </a:p>
        </p:txBody>
      </p:sp>
      <p:sp>
        <p:nvSpPr>
          <p:cNvPr id="11" name="Segnaposto testo 4">
            <a:extLst>
              <a:ext uri="{FF2B5EF4-FFF2-40B4-BE49-F238E27FC236}">
                <a16:creationId xmlns="" xmlns:a16="http://schemas.microsoft.com/office/drawing/2014/main" id="{F5976428-D0EB-4634-B845-00680D6D21F7}"/>
              </a:ext>
            </a:extLst>
          </p:cNvPr>
          <p:cNvSpPr txBox="1">
            <a:spLocks/>
          </p:cNvSpPr>
          <p:nvPr/>
        </p:nvSpPr>
        <p:spPr>
          <a:xfrm>
            <a:off x="531814" y="1511397"/>
            <a:ext cx="4040188" cy="639762"/>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solidFill>
                  <a:schemeClr val="tx2"/>
                </a:solidFill>
              </a:rPr>
              <a:t>Electrical indications:</a:t>
            </a:r>
          </a:p>
        </p:txBody>
      </p:sp>
      <p:pic>
        <p:nvPicPr>
          <p:cNvPr id="15" name="Imagen 14">
            <a:extLst>
              <a:ext uri="{FF2B5EF4-FFF2-40B4-BE49-F238E27FC236}">
                <a16:creationId xmlns="" xmlns:a16="http://schemas.microsoft.com/office/drawing/2014/main" id="{9EC920FC-B771-4BC4-91B7-79F68585F0F9}"/>
              </a:ext>
            </a:extLst>
          </p:cNvPr>
          <p:cNvPicPr/>
          <p:nvPr/>
        </p:nvPicPr>
        <p:blipFill>
          <a:blip r:embed="rId2" cstate="screen">
            <a:extLst>
              <a:ext uri="{28A0092B-C50C-407E-A947-70E740481C1C}">
                <a14:useLocalDpi xmlns:a14="http://schemas.microsoft.com/office/drawing/2010/main" val="0"/>
              </a:ext>
            </a:extLst>
          </a:blip>
          <a:stretch>
            <a:fillRect/>
          </a:stretch>
        </p:blipFill>
        <p:spPr>
          <a:xfrm>
            <a:off x="1524000" y="2127610"/>
            <a:ext cx="7015162" cy="4228740"/>
          </a:xfrm>
          <a:prstGeom prst="rect">
            <a:avLst/>
          </a:prstGeom>
        </p:spPr>
      </p:pic>
      <p:sp>
        <p:nvSpPr>
          <p:cNvPr id="16" name="Segnaposto contenuto 1">
            <a:extLst>
              <a:ext uri="{FF2B5EF4-FFF2-40B4-BE49-F238E27FC236}">
                <a16:creationId xmlns="" xmlns:a16="http://schemas.microsoft.com/office/drawing/2014/main" id="{CD37161C-36C6-4D92-A0FD-4832E0650F08}"/>
              </a:ext>
            </a:extLst>
          </p:cNvPr>
          <p:cNvSpPr txBox="1">
            <a:spLocks/>
          </p:cNvSpPr>
          <p:nvPr/>
        </p:nvSpPr>
        <p:spPr>
          <a:xfrm>
            <a:off x="0" y="2284914"/>
            <a:ext cx="3383507" cy="64740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Font typeface="Arial"/>
              <a:buNone/>
            </a:pPr>
            <a:r>
              <a:rPr lang="en-GB" sz="2000"/>
              <a:t>General Block Diagram:</a:t>
            </a:r>
            <a:endParaRPr lang="en-GB" sz="2000" dirty="0"/>
          </a:p>
        </p:txBody>
      </p:sp>
      <p:pic>
        <p:nvPicPr>
          <p:cNvPr id="17" name="0 Imagen">
            <a:extLst>
              <a:ext uri="{FF2B5EF4-FFF2-40B4-BE49-F238E27FC236}">
                <a16:creationId xmlns="" xmlns:a16="http://schemas.microsoft.com/office/drawing/2014/main" id="{31B7DA49-BEC2-471A-A4F9-F47D07E22D2D}"/>
              </a:ext>
            </a:extLst>
          </p:cNvPr>
          <p:cNvPicPr/>
          <p:nvPr/>
        </p:nvPicPr>
        <p:blipFill rotWithShape="1">
          <a:blip r:embed="rId3" cstate="screen">
            <a:extLst>
              <a:ext uri="{28A0092B-C50C-407E-A947-70E740481C1C}">
                <a14:useLocalDpi xmlns:a14="http://schemas.microsoft.com/office/drawing/2010/main" val="0"/>
              </a:ext>
            </a:extLst>
          </a:blip>
          <a:srcRect/>
          <a:stretch/>
        </p:blipFill>
        <p:spPr bwMode="auto">
          <a:xfrm>
            <a:off x="6247435" y="1282700"/>
            <a:ext cx="2745130" cy="15465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42740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a:bodyPr>
          <a:lstStyle/>
          <a:p>
            <a:r>
              <a:rPr lang="en-GB" dirty="0"/>
              <a:t>MCI technical aspects</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16</a:t>
            </a:fld>
            <a:endParaRPr lang="en-GB" dirty="0"/>
          </a:p>
        </p:txBody>
      </p:sp>
      <p:sp>
        <p:nvSpPr>
          <p:cNvPr id="11" name="Segnaposto testo 4">
            <a:extLst>
              <a:ext uri="{FF2B5EF4-FFF2-40B4-BE49-F238E27FC236}">
                <a16:creationId xmlns="" xmlns:a16="http://schemas.microsoft.com/office/drawing/2014/main" id="{F5976428-D0EB-4634-B845-00680D6D21F7}"/>
              </a:ext>
            </a:extLst>
          </p:cNvPr>
          <p:cNvSpPr txBox="1">
            <a:spLocks/>
          </p:cNvSpPr>
          <p:nvPr/>
        </p:nvSpPr>
        <p:spPr>
          <a:xfrm>
            <a:off x="531814" y="1511397"/>
            <a:ext cx="4040188" cy="639762"/>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solidFill>
                  <a:schemeClr val="tx2"/>
                </a:solidFill>
              </a:rPr>
              <a:t>Electrical indications:</a:t>
            </a:r>
          </a:p>
        </p:txBody>
      </p:sp>
      <p:sp>
        <p:nvSpPr>
          <p:cNvPr id="16" name="Segnaposto contenuto 1">
            <a:extLst>
              <a:ext uri="{FF2B5EF4-FFF2-40B4-BE49-F238E27FC236}">
                <a16:creationId xmlns="" xmlns:a16="http://schemas.microsoft.com/office/drawing/2014/main" id="{CD37161C-36C6-4D92-A0FD-4832E0650F08}"/>
              </a:ext>
            </a:extLst>
          </p:cNvPr>
          <p:cNvSpPr txBox="1">
            <a:spLocks/>
          </p:cNvSpPr>
          <p:nvPr/>
        </p:nvSpPr>
        <p:spPr>
          <a:xfrm>
            <a:off x="0" y="2284914"/>
            <a:ext cx="3383507" cy="64740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Font typeface="Arial"/>
              <a:buNone/>
            </a:pPr>
            <a:r>
              <a:rPr lang="en-GB" sz="2000"/>
              <a:t>General Block Diagram:</a:t>
            </a:r>
            <a:endParaRPr lang="en-GB" sz="2000" dirty="0"/>
          </a:p>
        </p:txBody>
      </p:sp>
      <p:pic>
        <p:nvPicPr>
          <p:cNvPr id="17" name="0 Imagen">
            <a:extLst>
              <a:ext uri="{FF2B5EF4-FFF2-40B4-BE49-F238E27FC236}">
                <a16:creationId xmlns="" xmlns:a16="http://schemas.microsoft.com/office/drawing/2014/main" id="{31B7DA49-BEC2-471A-A4F9-F47D07E22D2D}"/>
              </a:ext>
            </a:extLst>
          </p:cNvPr>
          <p:cNvPicPr/>
          <p:nvPr/>
        </p:nvPicPr>
        <p:blipFill rotWithShape="1">
          <a:blip r:embed="rId2" cstate="screen">
            <a:extLst>
              <a:ext uri="{28A0092B-C50C-407E-A947-70E740481C1C}">
                <a14:useLocalDpi xmlns:a14="http://schemas.microsoft.com/office/drawing/2010/main" val="0"/>
              </a:ext>
            </a:extLst>
          </a:blip>
          <a:srcRect/>
          <a:stretch/>
        </p:blipFill>
        <p:spPr bwMode="auto">
          <a:xfrm>
            <a:off x="6247435" y="1282700"/>
            <a:ext cx="2745130" cy="1546544"/>
          </a:xfrm>
          <a:prstGeom prst="rect">
            <a:avLst/>
          </a:prstGeom>
          <a:ln>
            <a:noFill/>
          </a:ln>
          <a:extLst>
            <a:ext uri="{53640926-AAD7-44d8-BBD7-CCE9431645EC}">
              <a14:shadowObscured xmlns:a14="http://schemas.microsoft.com/office/drawing/2010/main"/>
            </a:ext>
          </a:extLst>
        </p:spPr>
      </p:pic>
      <p:pic>
        <p:nvPicPr>
          <p:cNvPr id="12" name="Imagen 11">
            <a:extLst>
              <a:ext uri="{FF2B5EF4-FFF2-40B4-BE49-F238E27FC236}">
                <a16:creationId xmlns="" xmlns:a16="http://schemas.microsoft.com/office/drawing/2014/main" id="{13DFD03F-B0A9-4B85-9639-9475F8215B50}"/>
              </a:ext>
            </a:extLst>
          </p:cNvPr>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31814" y="2967408"/>
            <a:ext cx="3519564" cy="3049899"/>
          </a:xfrm>
          <a:prstGeom prst="rect">
            <a:avLst/>
          </a:prstGeom>
          <a:noFill/>
          <a:ln>
            <a:noFill/>
          </a:ln>
        </p:spPr>
      </p:pic>
      <p:pic>
        <p:nvPicPr>
          <p:cNvPr id="2" name="Imagen 1">
            <a:extLst>
              <a:ext uri="{FF2B5EF4-FFF2-40B4-BE49-F238E27FC236}">
                <a16:creationId xmlns="" xmlns:a16="http://schemas.microsoft.com/office/drawing/2014/main" id="{4805EAF2-3011-4F3A-AEA9-96F743713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1659" y="3429000"/>
            <a:ext cx="4730906" cy="2408129"/>
          </a:xfrm>
          <a:prstGeom prst="rect">
            <a:avLst/>
          </a:prstGeom>
        </p:spPr>
      </p:pic>
    </p:spTree>
    <p:extLst>
      <p:ext uri="{BB962C8B-B14F-4D97-AF65-F5344CB8AC3E}">
        <p14:creationId xmlns:p14="http://schemas.microsoft.com/office/powerpoint/2010/main" val="2904921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 xmlns:a16="http://schemas.microsoft.com/office/drawing/2014/main" id="{DDAD6DB6-E1DF-4A6E-BA8A-57AC9A1334A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533416" y="1686497"/>
            <a:ext cx="2718435" cy="19767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itolo 6"/>
          <p:cNvSpPr>
            <a:spLocks noGrp="1"/>
          </p:cNvSpPr>
          <p:nvPr>
            <p:ph type="title"/>
          </p:nvPr>
        </p:nvSpPr>
        <p:spPr/>
        <p:txBody>
          <a:bodyPr>
            <a:normAutofit/>
          </a:bodyPr>
          <a:lstStyle/>
          <a:p>
            <a:r>
              <a:rPr lang="en-GB" dirty="0"/>
              <a:t>MCI technical aspects</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17</a:t>
            </a:fld>
            <a:endParaRPr lang="en-GB" dirty="0"/>
          </a:p>
        </p:txBody>
      </p:sp>
      <p:sp>
        <p:nvSpPr>
          <p:cNvPr id="11" name="Segnaposto testo 4">
            <a:extLst>
              <a:ext uri="{FF2B5EF4-FFF2-40B4-BE49-F238E27FC236}">
                <a16:creationId xmlns="" xmlns:a16="http://schemas.microsoft.com/office/drawing/2014/main" id="{F5976428-D0EB-4634-B845-00680D6D21F7}"/>
              </a:ext>
            </a:extLst>
          </p:cNvPr>
          <p:cNvSpPr txBox="1">
            <a:spLocks/>
          </p:cNvSpPr>
          <p:nvPr/>
        </p:nvSpPr>
        <p:spPr>
          <a:xfrm>
            <a:off x="531814" y="1511397"/>
            <a:ext cx="4360820" cy="63976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solidFill>
                  <a:schemeClr val="tx2"/>
                </a:solidFill>
              </a:rPr>
              <a:t>Pictures:</a:t>
            </a:r>
          </a:p>
        </p:txBody>
      </p:sp>
      <p:pic>
        <p:nvPicPr>
          <p:cNvPr id="12" name="Imagen 11">
            <a:extLst>
              <a:ext uri="{FF2B5EF4-FFF2-40B4-BE49-F238E27FC236}">
                <a16:creationId xmlns="" xmlns:a16="http://schemas.microsoft.com/office/drawing/2014/main" id="{801E9580-09CF-420F-AAD9-8A419D6A43BC}"/>
              </a:ext>
            </a:extLst>
          </p:cNvPr>
          <p:cNvPicPr/>
          <p:nvPr/>
        </p:nvPicPr>
        <p:blipFill rotWithShape="1">
          <a:blip r:embed="rId3" cstate="screen">
            <a:extLst>
              <a:ext uri="{28A0092B-C50C-407E-A947-70E740481C1C}">
                <a14:useLocalDpi xmlns:a14="http://schemas.microsoft.com/office/drawing/2010/main" val="0"/>
              </a:ext>
            </a:extLst>
          </a:blip>
          <a:srcRect/>
          <a:stretch/>
        </p:blipFill>
        <p:spPr bwMode="auto">
          <a:xfrm>
            <a:off x="608628" y="2055972"/>
            <a:ext cx="2924788" cy="21228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3" name="Imagen 12">
            <a:extLst>
              <a:ext uri="{FF2B5EF4-FFF2-40B4-BE49-F238E27FC236}">
                <a16:creationId xmlns="" xmlns:a16="http://schemas.microsoft.com/office/drawing/2014/main" id="{421944B6-C9E4-4495-8657-B590303298D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582215" y="3698018"/>
            <a:ext cx="2830830" cy="21228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Imagen 13">
            <a:extLst>
              <a:ext uri="{FF2B5EF4-FFF2-40B4-BE49-F238E27FC236}">
                <a16:creationId xmlns="" xmlns:a16="http://schemas.microsoft.com/office/drawing/2014/main" id="{E20018C7-BE2A-405D-80D0-C9E4B44116E3}"/>
              </a:ext>
            </a:extLst>
          </p:cNvPr>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855970" y="3078033"/>
            <a:ext cx="2830830" cy="16183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Imagen 14">
            <a:extLst>
              <a:ext uri="{FF2B5EF4-FFF2-40B4-BE49-F238E27FC236}">
                <a16:creationId xmlns="" xmlns:a16="http://schemas.microsoft.com/office/drawing/2014/main" id="{A58DBBA7-91B6-4020-8079-2CDAB7B74D19}"/>
              </a:ext>
            </a:extLst>
          </p:cNvPr>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955245" y="4894277"/>
            <a:ext cx="1879716" cy="13620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Imagen 15">
            <a:extLst>
              <a:ext uri="{FF2B5EF4-FFF2-40B4-BE49-F238E27FC236}">
                <a16:creationId xmlns="" xmlns:a16="http://schemas.microsoft.com/office/drawing/2014/main" id="{82416A5E-1D24-47FE-A606-722FBD2EA880}"/>
              </a:ext>
            </a:extLst>
          </p:cNvPr>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834961" y="4894277"/>
            <a:ext cx="1858340" cy="13620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62952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1671638" y="243339"/>
            <a:ext cx="7015162" cy="1008062"/>
          </a:xfrm>
        </p:spPr>
        <p:txBody>
          <a:bodyPr>
            <a:normAutofit/>
          </a:bodyPr>
          <a:lstStyle/>
          <a:p>
            <a:r>
              <a:rPr lang="en-GB" dirty="0"/>
              <a:t>MCI technical aspects</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18</a:t>
            </a:fld>
            <a:endParaRPr lang="en-GB" dirty="0"/>
          </a:p>
        </p:txBody>
      </p:sp>
      <p:sp>
        <p:nvSpPr>
          <p:cNvPr id="11" name="Segnaposto testo 4">
            <a:extLst>
              <a:ext uri="{FF2B5EF4-FFF2-40B4-BE49-F238E27FC236}">
                <a16:creationId xmlns="" xmlns:a16="http://schemas.microsoft.com/office/drawing/2014/main" id="{F5976428-D0EB-4634-B845-00680D6D21F7}"/>
              </a:ext>
            </a:extLst>
          </p:cNvPr>
          <p:cNvSpPr txBox="1">
            <a:spLocks/>
          </p:cNvSpPr>
          <p:nvPr/>
        </p:nvSpPr>
        <p:spPr>
          <a:xfrm>
            <a:off x="531814" y="1511397"/>
            <a:ext cx="4360820" cy="63976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solidFill>
                  <a:schemeClr val="tx2"/>
                </a:solidFill>
              </a:rPr>
              <a:t>Pictures:</a:t>
            </a:r>
          </a:p>
        </p:txBody>
      </p:sp>
      <p:pic>
        <p:nvPicPr>
          <p:cNvPr id="19" name="Imagen 18">
            <a:extLst>
              <a:ext uri="{FF2B5EF4-FFF2-40B4-BE49-F238E27FC236}">
                <a16:creationId xmlns="" xmlns:a16="http://schemas.microsoft.com/office/drawing/2014/main" id="{2F468831-3CE9-4EDE-BA0F-0076DE98EAE1}"/>
              </a:ext>
            </a:extLst>
          </p:cNvPr>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071021" y="2860543"/>
            <a:ext cx="4876043" cy="29009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Segnaposto contenuto 1">
            <a:extLst>
              <a:ext uri="{FF2B5EF4-FFF2-40B4-BE49-F238E27FC236}">
                <a16:creationId xmlns="" xmlns:a16="http://schemas.microsoft.com/office/drawing/2014/main" id="{7968B761-1C1B-4DA5-A4F0-A5F06FBF1CCD}"/>
              </a:ext>
            </a:extLst>
          </p:cNvPr>
          <p:cNvSpPr txBox="1">
            <a:spLocks/>
          </p:cNvSpPr>
          <p:nvPr/>
        </p:nvSpPr>
        <p:spPr>
          <a:xfrm>
            <a:off x="249381" y="2182458"/>
            <a:ext cx="5770419" cy="64740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Font typeface="Arial"/>
              <a:buNone/>
            </a:pPr>
            <a:r>
              <a:rPr lang="en-GB" sz="2000" dirty="0"/>
              <a:t>MCI installed inside the </a:t>
            </a:r>
            <a:r>
              <a:rPr lang="en-GB" sz="2000" dirty="0" err="1"/>
              <a:t>ELFOPack</a:t>
            </a:r>
            <a:r>
              <a:rPr lang="en-GB" sz="2000" dirty="0"/>
              <a:t> equipment:</a:t>
            </a:r>
          </a:p>
        </p:txBody>
      </p:sp>
    </p:spTree>
    <p:extLst>
      <p:ext uri="{BB962C8B-B14F-4D97-AF65-F5344CB8AC3E}">
        <p14:creationId xmlns:p14="http://schemas.microsoft.com/office/powerpoint/2010/main" val="3840076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a:bodyPr>
          <a:lstStyle/>
          <a:p>
            <a:r>
              <a:rPr lang="en-GB" dirty="0"/>
              <a:t>Conclusions MCI</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a:xfrm>
            <a:off x="6553200" y="6356350"/>
            <a:ext cx="2133600" cy="365125"/>
          </a:xfrm>
        </p:spPr>
        <p:txBody>
          <a:bodyPr/>
          <a:lstStyle/>
          <a:p>
            <a:fld id="{28CBC7E4-D0A8-204B-9264-0AE59BFA6BBA}" type="slidenum">
              <a:rPr lang="en-GB" smtClean="0"/>
              <a:t>19</a:t>
            </a:fld>
            <a:endParaRPr lang="en-GB" dirty="0"/>
          </a:p>
        </p:txBody>
      </p:sp>
      <p:pic>
        <p:nvPicPr>
          <p:cNvPr id="8" name="0 Imagen">
            <a:extLst>
              <a:ext uri="{FF2B5EF4-FFF2-40B4-BE49-F238E27FC236}">
                <a16:creationId xmlns="" xmlns:a16="http://schemas.microsoft.com/office/drawing/2014/main" id="{38EE4620-8830-42D2-A6D3-45030761B805}"/>
              </a:ext>
            </a:extLst>
          </p:cNvPr>
          <p:cNvPicPr/>
          <p:nvPr/>
        </p:nvPicPr>
        <p:blipFill rotWithShape="1">
          <a:blip r:embed="rId2" cstate="screen">
            <a:extLst>
              <a:ext uri="{28A0092B-C50C-407E-A947-70E740481C1C}">
                <a14:useLocalDpi xmlns:a14="http://schemas.microsoft.com/office/drawing/2010/main" val="0"/>
              </a:ext>
            </a:extLst>
          </a:blip>
          <a:srcRect/>
          <a:stretch/>
        </p:blipFill>
        <p:spPr bwMode="auto">
          <a:xfrm>
            <a:off x="6328916" y="2473544"/>
            <a:ext cx="2745130" cy="1546544"/>
          </a:xfrm>
          <a:prstGeom prst="rect">
            <a:avLst/>
          </a:prstGeom>
          <a:ln>
            <a:noFill/>
          </a:ln>
          <a:extLst>
            <a:ext uri="{53640926-AAD7-44d8-BBD7-CCE9431645EC}">
              <a14:shadowObscured xmlns:a14="http://schemas.microsoft.com/office/drawing/2010/main"/>
            </a:ext>
          </a:extLst>
        </p:spPr>
      </p:pic>
      <p:sp>
        <p:nvSpPr>
          <p:cNvPr id="14" name="Segnaposto contenuto 2">
            <a:extLst>
              <a:ext uri="{FF2B5EF4-FFF2-40B4-BE49-F238E27FC236}">
                <a16:creationId xmlns="" xmlns:a16="http://schemas.microsoft.com/office/drawing/2014/main" id="{13672726-88D9-4FBF-9C6C-7D5AB98805EF}"/>
              </a:ext>
            </a:extLst>
          </p:cNvPr>
          <p:cNvSpPr txBox="1">
            <a:spLocks/>
          </p:cNvSpPr>
          <p:nvPr/>
        </p:nvSpPr>
        <p:spPr>
          <a:xfrm>
            <a:off x="531813" y="2407752"/>
            <a:ext cx="5715622" cy="263352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n-GB" sz="1800" dirty="0">
                <a:solidFill>
                  <a:schemeClr val="accent6"/>
                </a:solidFill>
              </a:rPr>
              <a:t>The MCI controls the electricity fluxes from the grid and the PV panels and gives the energy to the heating pump in the </a:t>
            </a:r>
            <a:r>
              <a:rPr lang="en-GB" sz="1800" dirty="0" err="1">
                <a:solidFill>
                  <a:schemeClr val="accent6"/>
                </a:solidFill>
              </a:rPr>
              <a:t>ELFOPack</a:t>
            </a:r>
            <a:r>
              <a:rPr lang="en-GB" sz="1800" dirty="0">
                <a:solidFill>
                  <a:schemeClr val="accent6"/>
                </a:solidFill>
              </a:rPr>
              <a:t> as it is required.</a:t>
            </a:r>
          </a:p>
          <a:p>
            <a:pPr algn="just"/>
            <a:r>
              <a:rPr lang="en-GB" sz="1800" dirty="0">
                <a:solidFill>
                  <a:schemeClr val="accent6"/>
                </a:solidFill>
              </a:rPr>
              <a:t>Heatsink, power electronics and magnetic components reduced in size and price thanks to the high frequency of the system.</a:t>
            </a:r>
          </a:p>
          <a:p>
            <a:pPr algn="just"/>
            <a:endParaRPr lang="en-GB" sz="1800" dirty="0">
              <a:solidFill>
                <a:schemeClr val="accent6"/>
              </a:solidFill>
            </a:endParaRPr>
          </a:p>
          <a:p>
            <a:pPr algn="just"/>
            <a:endParaRPr lang="en-GB" sz="1800" dirty="0">
              <a:solidFill>
                <a:schemeClr val="accent6"/>
              </a:solidFill>
            </a:endParaRPr>
          </a:p>
        </p:txBody>
      </p:sp>
      <p:sp>
        <p:nvSpPr>
          <p:cNvPr id="16" name="Segnaposto contenuto 2">
            <a:extLst>
              <a:ext uri="{FF2B5EF4-FFF2-40B4-BE49-F238E27FC236}">
                <a16:creationId xmlns="" xmlns:a16="http://schemas.microsoft.com/office/drawing/2014/main" id="{128F7C59-DB29-4082-9767-B8F5D25B83A4}"/>
              </a:ext>
            </a:extLst>
          </p:cNvPr>
          <p:cNvSpPr txBox="1">
            <a:spLocks/>
          </p:cNvSpPr>
          <p:nvPr/>
        </p:nvSpPr>
        <p:spPr>
          <a:xfrm>
            <a:off x="531813" y="4232208"/>
            <a:ext cx="8080374" cy="204266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n-US" sz="1800" dirty="0">
                <a:solidFill>
                  <a:schemeClr val="accent6"/>
                </a:solidFill>
              </a:rPr>
              <a:t>The MCI can easily adapt to a bidirectional system. Therefore, it could be used also in storage systems. </a:t>
            </a:r>
          </a:p>
          <a:p>
            <a:pPr algn="just"/>
            <a:r>
              <a:rPr lang="en-US" sz="1800" dirty="0">
                <a:solidFill>
                  <a:schemeClr val="accent6"/>
                </a:solidFill>
              </a:rPr>
              <a:t>Due to its modular design and parallelization, it is possible to increase the power capacity of the system.</a:t>
            </a:r>
          </a:p>
          <a:p>
            <a:pPr algn="just"/>
            <a:endParaRPr lang="en-GB" sz="1800" dirty="0">
              <a:solidFill>
                <a:schemeClr val="tx2"/>
              </a:solidFill>
            </a:endParaRPr>
          </a:p>
          <a:p>
            <a:pPr algn="just"/>
            <a:endParaRPr lang="en-GB" sz="1800" dirty="0">
              <a:solidFill>
                <a:schemeClr val="tx2"/>
              </a:solidFill>
            </a:endParaRPr>
          </a:p>
        </p:txBody>
      </p:sp>
    </p:spTree>
    <p:extLst>
      <p:ext uri="{BB962C8B-B14F-4D97-AF65-F5344CB8AC3E}">
        <p14:creationId xmlns:p14="http://schemas.microsoft.com/office/powerpoint/2010/main" val="520330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25572" y="1484746"/>
            <a:ext cx="8229600" cy="4963555"/>
          </a:xfrm>
        </p:spPr>
        <p:txBody>
          <a:bodyPr>
            <a:normAutofit lnSpcReduction="10000"/>
          </a:bodyPr>
          <a:lstStyle/>
          <a:p>
            <a:pPr marL="514350" indent="-514350">
              <a:buFont typeface="+mj-lt"/>
              <a:buAutoNum type="arabicPeriod"/>
            </a:pPr>
            <a:r>
              <a:rPr lang="en-GB" sz="2000" dirty="0"/>
              <a:t>The problem of building energy consumption over Europe</a:t>
            </a:r>
          </a:p>
          <a:p>
            <a:pPr marL="514350" indent="-514350">
              <a:buFont typeface="+mj-lt"/>
              <a:buAutoNum type="arabicPeriod"/>
            </a:pPr>
            <a:r>
              <a:rPr lang="en-GB" sz="2000" dirty="0"/>
              <a:t>The problem of building retrofit in the residential sector</a:t>
            </a:r>
          </a:p>
          <a:p>
            <a:pPr marL="514350" indent="-514350">
              <a:buFont typeface="+mj-lt"/>
              <a:buAutoNum type="arabicPeriod"/>
            </a:pPr>
            <a:r>
              <a:rPr lang="en-US" sz="2000" dirty="0" err="1"/>
              <a:t>Industrialised</a:t>
            </a:r>
            <a:r>
              <a:rPr lang="en-US" sz="2000" dirty="0"/>
              <a:t> energy solutions in residential building retrofitting</a:t>
            </a:r>
          </a:p>
          <a:p>
            <a:pPr lvl="1"/>
            <a:r>
              <a:rPr lang="en-GB" sz="1600" dirty="0"/>
              <a:t>Industrialised solution of Heat Pump and ventilation (</a:t>
            </a:r>
            <a:r>
              <a:rPr lang="en-GB" sz="1600" dirty="0" err="1"/>
              <a:t>ELFOpack</a:t>
            </a:r>
            <a:r>
              <a:rPr lang="en-GB" sz="1600" dirty="0"/>
              <a:t>) supported by  Photovoltaic energy.</a:t>
            </a:r>
          </a:p>
          <a:p>
            <a:pPr lvl="2"/>
            <a:r>
              <a:rPr lang="en-GB" sz="1400" dirty="0" err="1"/>
              <a:t>ELFOpack</a:t>
            </a:r>
            <a:endParaRPr lang="en-GB" sz="1400" b="1" dirty="0">
              <a:solidFill>
                <a:srgbClr val="FF0000"/>
              </a:solidFill>
            </a:endParaRPr>
          </a:p>
          <a:p>
            <a:pPr lvl="2"/>
            <a:r>
              <a:rPr lang="en-GB" sz="1400" dirty="0"/>
              <a:t>Photovoltaic Multi Control Inverter (MCI)</a:t>
            </a:r>
            <a:endParaRPr lang="en-GB" sz="1400" b="1" dirty="0">
              <a:solidFill>
                <a:srgbClr val="FF0000"/>
              </a:solidFill>
            </a:endParaRPr>
          </a:p>
          <a:p>
            <a:pPr lvl="1"/>
            <a:r>
              <a:rPr lang="en-US" sz="1600" dirty="0" err="1"/>
              <a:t>Industrialised</a:t>
            </a:r>
            <a:r>
              <a:rPr lang="en-US" sz="1600" dirty="0"/>
              <a:t> solution of DHW storage tank and ventilation</a:t>
            </a:r>
            <a:r>
              <a:rPr lang="en-GB" sz="1600" dirty="0"/>
              <a:t>.</a:t>
            </a:r>
          </a:p>
          <a:p>
            <a:pPr lvl="2"/>
            <a:r>
              <a:rPr lang="en-GB" sz="1400" dirty="0" err="1"/>
              <a:t>Enerbox</a:t>
            </a:r>
            <a:r>
              <a:rPr lang="en-GB" sz="1400" dirty="0"/>
              <a:t> thermal tank and ST collectors</a:t>
            </a:r>
            <a:endParaRPr lang="en-GB" sz="1400" b="1" dirty="0">
              <a:solidFill>
                <a:srgbClr val="FF0000"/>
              </a:solidFill>
            </a:endParaRPr>
          </a:p>
          <a:p>
            <a:pPr lvl="2"/>
            <a:r>
              <a:rPr lang="en-GB" sz="1400" dirty="0"/>
              <a:t>Heat Recovery Ventilation Unit (HRU)</a:t>
            </a:r>
            <a:endParaRPr lang="en-GB" sz="1400" b="1" dirty="0">
              <a:solidFill>
                <a:srgbClr val="FF0000"/>
              </a:solidFill>
            </a:endParaRPr>
          </a:p>
          <a:p>
            <a:pPr lvl="1"/>
            <a:r>
              <a:rPr lang="en-GB" sz="1600" dirty="0"/>
              <a:t>Monitoring and control for building management</a:t>
            </a:r>
          </a:p>
          <a:p>
            <a:pPr lvl="2"/>
            <a:r>
              <a:rPr lang="en-US" sz="1400" dirty="0"/>
              <a:t>ICT infrastructure connecting and monitoring all the </a:t>
            </a:r>
            <a:r>
              <a:rPr lang="en-US" sz="1400" dirty="0" err="1"/>
              <a:t>decentralised</a:t>
            </a:r>
            <a:r>
              <a:rPr lang="en-US" sz="1400" dirty="0"/>
              <a:t> units</a:t>
            </a:r>
            <a:endParaRPr lang="en-GB" sz="1400" b="1" dirty="0">
              <a:solidFill>
                <a:srgbClr val="FF0000"/>
              </a:solidFill>
            </a:endParaRPr>
          </a:p>
          <a:p>
            <a:pPr lvl="1"/>
            <a:r>
              <a:rPr lang="en-GB" sz="1600" dirty="0"/>
              <a:t>Industrialised multifunctional ventilated façade</a:t>
            </a:r>
          </a:p>
          <a:p>
            <a:pPr lvl="2"/>
            <a:r>
              <a:rPr lang="en-GB" sz="1400" dirty="0"/>
              <a:t>Anchoring system</a:t>
            </a:r>
            <a:endParaRPr lang="en-GB" sz="1400" b="1" dirty="0">
              <a:solidFill>
                <a:srgbClr val="FF0000"/>
              </a:solidFill>
            </a:endParaRPr>
          </a:p>
          <a:p>
            <a:pPr lvl="2"/>
            <a:r>
              <a:rPr lang="en-GB" sz="1400" dirty="0"/>
              <a:t>Cladding system</a:t>
            </a:r>
            <a:endParaRPr lang="en-GB" sz="1400" b="1" dirty="0">
              <a:solidFill>
                <a:srgbClr val="FF0000"/>
              </a:solidFill>
            </a:endParaRPr>
          </a:p>
          <a:p>
            <a:pPr marL="514350" indent="-514350">
              <a:buFont typeface="+mj-lt"/>
              <a:buAutoNum type="arabicPeriod"/>
            </a:pPr>
            <a:r>
              <a:rPr lang="en-GB" sz="2000" dirty="0"/>
              <a:t>Demonstration buildings:</a:t>
            </a:r>
          </a:p>
          <a:p>
            <a:pPr lvl="1"/>
            <a:r>
              <a:rPr lang="en-GB" sz="1600" dirty="0"/>
              <a:t>Zaragoza</a:t>
            </a:r>
            <a:endParaRPr lang="en-GB" sz="1600" b="1" dirty="0">
              <a:solidFill>
                <a:srgbClr val="FF0000"/>
              </a:solidFill>
            </a:endParaRPr>
          </a:p>
          <a:p>
            <a:pPr lvl="1"/>
            <a:r>
              <a:rPr lang="en-GB" sz="1600" dirty="0"/>
              <a:t>Rome</a:t>
            </a:r>
            <a:endParaRPr lang="en-GB" sz="1600" b="1" dirty="0">
              <a:solidFill>
                <a:srgbClr val="FF0000"/>
              </a:solidFill>
            </a:endParaRPr>
          </a:p>
        </p:txBody>
      </p:sp>
      <p:sp>
        <p:nvSpPr>
          <p:cNvPr id="7" name="Titolo 6"/>
          <p:cNvSpPr>
            <a:spLocks noGrp="1"/>
          </p:cNvSpPr>
          <p:nvPr>
            <p:ph type="title"/>
          </p:nvPr>
        </p:nvSpPr>
        <p:spPr/>
        <p:txBody>
          <a:bodyPr/>
          <a:lstStyle/>
          <a:p>
            <a:r>
              <a:rPr lang="en-GB" dirty="0"/>
              <a:t>Index</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2</a:t>
            </a:fld>
            <a:endParaRPr lang="en-GB" dirty="0"/>
          </a:p>
        </p:txBody>
      </p:sp>
    </p:spTree>
    <p:extLst>
      <p:ext uri="{BB962C8B-B14F-4D97-AF65-F5344CB8AC3E}">
        <p14:creationId xmlns:p14="http://schemas.microsoft.com/office/powerpoint/2010/main" val="3500502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997337" y="523076"/>
            <a:ext cx="5740263" cy="2800767"/>
          </a:xfrm>
        </p:spPr>
        <p:txBody>
          <a:bodyPr/>
          <a:lstStyle/>
          <a:p>
            <a:r>
              <a:rPr lang="en-US" dirty="0" err="1"/>
              <a:t>Industrialised</a:t>
            </a:r>
            <a:r>
              <a:rPr lang="en-US" dirty="0"/>
              <a:t> solution of DHW storage tank and ventilation</a:t>
            </a:r>
            <a:r>
              <a:rPr lang="en-GB" dirty="0"/>
              <a:t/>
            </a:r>
            <a:br>
              <a:rPr lang="en-GB" dirty="0"/>
            </a:br>
            <a:endParaRPr lang="en-GB" dirty="0"/>
          </a:p>
        </p:txBody>
      </p:sp>
    </p:spTree>
    <p:extLst>
      <p:ext uri="{BB962C8B-B14F-4D97-AF65-F5344CB8AC3E}">
        <p14:creationId xmlns:p14="http://schemas.microsoft.com/office/powerpoint/2010/main" val="3474250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01197" y="1569294"/>
            <a:ext cx="8589203" cy="4891758"/>
          </a:xfrm>
        </p:spPr>
        <p:txBody>
          <a:bodyPr>
            <a:noAutofit/>
          </a:bodyPr>
          <a:lstStyle/>
          <a:p>
            <a:pPr marL="0" indent="0">
              <a:spcAft>
                <a:spcPts val="600"/>
              </a:spcAft>
              <a:buNone/>
            </a:pPr>
            <a:r>
              <a:rPr lang="en-GB" sz="1800" dirty="0"/>
              <a:t>The </a:t>
            </a:r>
            <a:r>
              <a:rPr lang="en-GB" sz="1800" b="1" dirty="0" err="1"/>
              <a:t>Enerbox</a:t>
            </a:r>
            <a:r>
              <a:rPr lang="en-GB" sz="1800" dirty="0"/>
              <a:t>, designed by PINK, is an innovative water storage system developed to supply hot water, heating and possibly cooling in residential dwellings.</a:t>
            </a:r>
            <a:endParaRPr lang="en-GB" sz="1600" dirty="0"/>
          </a:p>
          <a:p>
            <a:pPr marL="0" indent="0">
              <a:buNone/>
            </a:pPr>
            <a:r>
              <a:rPr lang="en-GB" sz="1800" dirty="0"/>
              <a:t>The development of the innovative energy storage system (ENERBOX) by PINK had to take further requirements into account:</a:t>
            </a:r>
            <a:r>
              <a:rPr lang="en-US" sz="1800" dirty="0"/>
              <a:t> </a:t>
            </a:r>
          </a:p>
          <a:p>
            <a:pPr lvl="0"/>
            <a:r>
              <a:rPr lang="es-ES" sz="1800" b="1" u="sng" dirty="0"/>
              <a:t>Hot </a:t>
            </a:r>
            <a:r>
              <a:rPr lang="es-ES" sz="1800" b="1" u="sng" dirty="0" err="1"/>
              <a:t>water</a:t>
            </a:r>
            <a:r>
              <a:rPr lang="es-ES" sz="1800" b="1" u="sng" dirty="0"/>
              <a:t> </a:t>
            </a:r>
            <a:r>
              <a:rPr lang="es-ES" sz="1800" b="1" u="sng" dirty="0" err="1"/>
              <a:t>storage</a:t>
            </a:r>
            <a:r>
              <a:rPr lang="es-ES" sz="1800" b="1" u="sng" dirty="0"/>
              <a:t> </a:t>
            </a:r>
            <a:r>
              <a:rPr lang="es-ES" sz="1800" b="1" u="sng" dirty="0" err="1"/>
              <a:t>tank</a:t>
            </a:r>
            <a:r>
              <a:rPr lang="es-ES" sz="1800" b="1" u="sng" dirty="0"/>
              <a:t> :</a:t>
            </a:r>
            <a:endParaRPr lang="es-ES" sz="1800" dirty="0"/>
          </a:p>
          <a:p>
            <a:pPr lvl="1"/>
            <a:r>
              <a:rPr lang="es-ES" sz="1600" dirty="0"/>
              <a:t>Storage </a:t>
            </a:r>
            <a:r>
              <a:rPr lang="es-ES" sz="1600" dirty="0" err="1"/>
              <a:t>tank</a:t>
            </a:r>
            <a:r>
              <a:rPr lang="es-ES" sz="1600" dirty="0"/>
              <a:t> has </a:t>
            </a:r>
            <a:r>
              <a:rPr lang="es-ES" sz="1600" dirty="0" err="1"/>
              <a:t>to</a:t>
            </a:r>
            <a:r>
              <a:rPr lang="es-ES" sz="1600" dirty="0"/>
              <a:t> be </a:t>
            </a:r>
            <a:r>
              <a:rPr lang="es-ES" sz="1600" dirty="0" err="1"/>
              <a:t>able</a:t>
            </a:r>
            <a:r>
              <a:rPr lang="es-ES" sz="1600" dirty="0"/>
              <a:t> </a:t>
            </a:r>
            <a:r>
              <a:rPr lang="es-ES" sz="1600" dirty="0" err="1"/>
              <a:t>to</a:t>
            </a:r>
            <a:r>
              <a:rPr lang="es-ES" sz="1600" dirty="0"/>
              <a:t> </a:t>
            </a:r>
            <a:r>
              <a:rPr lang="es-ES" sz="1600" dirty="0" err="1"/>
              <a:t>cover</a:t>
            </a:r>
            <a:r>
              <a:rPr lang="es-ES" sz="1600" dirty="0"/>
              <a:t> </a:t>
            </a:r>
            <a:r>
              <a:rPr lang="es-ES" sz="1600" dirty="0" err="1"/>
              <a:t>the</a:t>
            </a:r>
            <a:r>
              <a:rPr lang="es-ES" sz="1600" dirty="0"/>
              <a:t> </a:t>
            </a:r>
            <a:r>
              <a:rPr lang="es-ES" sz="1600" dirty="0" err="1"/>
              <a:t>domestic</a:t>
            </a:r>
            <a:r>
              <a:rPr lang="es-ES" sz="1600" dirty="0"/>
              <a:t> </a:t>
            </a:r>
            <a:r>
              <a:rPr lang="es-ES" sz="1600" dirty="0" err="1"/>
              <a:t>hot</a:t>
            </a:r>
            <a:r>
              <a:rPr lang="es-ES" sz="1600" dirty="0"/>
              <a:t> </a:t>
            </a:r>
            <a:r>
              <a:rPr lang="es-ES" sz="1600" dirty="0" err="1"/>
              <a:t>water</a:t>
            </a:r>
            <a:r>
              <a:rPr lang="es-ES" sz="1600" dirty="0"/>
              <a:t> </a:t>
            </a:r>
            <a:r>
              <a:rPr lang="es-ES" sz="1600" dirty="0" err="1"/>
              <a:t>demand</a:t>
            </a:r>
            <a:r>
              <a:rPr lang="es-ES" sz="1600" dirty="0"/>
              <a:t> </a:t>
            </a:r>
            <a:r>
              <a:rPr lang="es-ES" sz="1600" dirty="0" err="1"/>
              <a:t>of</a:t>
            </a:r>
            <a:r>
              <a:rPr lang="es-ES" sz="1600" dirty="0"/>
              <a:t> </a:t>
            </a:r>
            <a:r>
              <a:rPr lang="es-ES" sz="1600" dirty="0" err="1"/>
              <a:t>each</a:t>
            </a:r>
            <a:r>
              <a:rPr lang="es-ES" sz="1600" dirty="0"/>
              <a:t> </a:t>
            </a:r>
            <a:r>
              <a:rPr lang="es-ES" sz="1600" dirty="0" err="1"/>
              <a:t>dwelling</a:t>
            </a:r>
            <a:r>
              <a:rPr lang="es-ES" sz="1600" dirty="0"/>
              <a:t> at </a:t>
            </a:r>
            <a:r>
              <a:rPr lang="es-ES" sz="1600" dirty="0" err="1"/>
              <a:t>any</a:t>
            </a:r>
            <a:r>
              <a:rPr lang="es-ES" sz="1600" dirty="0"/>
              <a:t> time </a:t>
            </a:r>
            <a:r>
              <a:rPr lang="es-ES" sz="1600" dirty="0" err="1"/>
              <a:t>of</a:t>
            </a:r>
            <a:r>
              <a:rPr lang="es-ES" sz="1600" dirty="0"/>
              <a:t> </a:t>
            </a:r>
            <a:r>
              <a:rPr lang="es-ES" sz="1600" dirty="0" err="1"/>
              <a:t>the</a:t>
            </a:r>
            <a:r>
              <a:rPr lang="es-ES" sz="1600" dirty="0"/>
              <a:t> </a:t>
            </a:r>
            <a:r>
              <a:rPr lang="es-ES" sz="1600" dirty="0" err="1"/>
              <a:t>day</a:t>
            </a:r>
            <a:r>
              <a:rPr lang="es-ES" sz="1600" dirty="0"/>
              <a:t> </a:t>
            </a:r>
            <a:r>
              <a:rPr lang="es-ES" sz="1600" dirty="0" err="1"/>
              <a:t>or</a:t>
            </a:r>
            <a:r>
              <a:rPr lang="es-ES" sz="1600" dirty="0"/>
              <a:t> </a:t>
            </a:r>
            <a:r>
              <a:rPr lang="es-ES" sz="1600" dirty="0" err="1"/>
              <a:t>night</a:t>
            </a:r>
            <a:endParaRPr lang="es-ES" sz="1600" dirty="0"/>
          </a:p>
          <a:p>
            <a:pPr lvl="1"/>
            <a:r>
              <a:rPr lang="es-ES" sz="1600" dirty="0" err="1"/>
              <a:t>Prevention</a:t>
            </a:r>
            <a:r>
              <a:rPr lang="es-ES" sz="1600" dirty="0"/>
              <a:t> </a:t>
            </a:r>
            <a:r>
              <a:rPr lang="es-ES" sz="1600" dirty="0" err="1"/>
              <a:t>of</a:t>
            </a:r>
            <a:r>
              <a:rPr lang="es-ES" sz="1600" dirty="0"/>
              <a:t> </a:t>
            </a:r>
            <a:r>
              <a:rPr lang="es-ES" sz="1600" dirty="0" err="1"/>
              <a:t>legionella</a:t>
            </a:r>
            <a:r>
              <a:rPr lang="es-ES" sz="1600" dirty="0"/>
              <a:t> </a:t>
            </a:r>
            <a:r>
              <a:rPr lang="es-ES" sz="1600" dirty="0" err="1"/>
              <a:t>disease</a:t>
            </a:r>
            <a:r>
              <a:rPr lang="es-ES" sz="1600" dirty="0"/>
              <a:t> </a:t>
            </a:r>
            <a:r>
              <a:rPr lang="es-ES" sz="1600" dirty="0" err="1"/>
              <a:t>need</a:t>
            </a:r>
            <a:r>
              <a:rPr lang="es-ES" sz="1600" dirty="0"/>
              <a:t> </a:t>
            </a:r>
            <a:r>
              <a:rPr lang="es-ES" sz="1600" dirty="0" err="1"/>
              <a:t>to</a:t>
            </a:r>
            <a:r>
              <a:rPr lang="es-ES" sz="1600" dirty="0"/>
              <a:t> be </a:t>
            </a:r>
            <a:r>
              <a:rPr lang="es-ES" sz="1600" dirty="0" err="1"/>
              <a:t>considered</a:t>
            </a:r>
            <a:r>
              <a:rPr lang="es-ES" sz="1600" dirty="0"/>
              <a:t>.</a:t>
            </a:r>
          </a:p>
          <a:p>
            <a:pPr lvl="1"/>
            <a:r>
              <a:rPr lang="es-ES" sz="1600" dirty="0" err="1"/>
              <a:t>The</a:t>
            </a:r>
            <a:r>
              <a:rPr lang="es-ES" sz="1600" dirty="0"/>
              <a:t> </a:t>
            </a:r>
            <a:r>
              <a:rPr lang="es-ES" sz="1600" dirty="0" err="1"/>
              <a:t>insolation</a:t>
            </a:r>
            <a:r>
              <a:rPr lang="es-ES" sz="1600" dirty="0"/>
              <a:t> </a:t>
            </a:r>
            <a:r>
              <a:rPr lang="es-ES" sz="1600" dirty="0" err="1"/>
              <a:t>of</a:t>
            </a:r>
            <a:r>
              <a:rPr lang="es-ES" sz="1600" dirty="0"/>
              <a:t> </a:t>
            </a:r>
            <a:r>
              <a:rPr lang="es-ES" sz="1600" dirty="0" err="1"/>
              <a:t>the</a:t>
            </a:r>
            <a:r>
              <a:rPr lang="es-ES" sz="1600" dirty="0"/>
              <a:t> </a:t>
            </a:r>
            <a:r>
              <a:rPr lang="es-ES" sz="1600" dirty="0" err="1"/>
              <a:t>storage</a:t>
            </a:r>
            <a:r>
              <a:rPr lang="es-ES" sz="1600" dirty="0"/>
              <a:t> </a:t>
            </a:r>
            <a:r>
              <a:rPr lang="es-ES" sz="1600" dirty="0" err="1"/>
              <a:t>tank</a:t>
            </a:r>
            <a:r>
              <a:rPr lang="es-ES" sz="1600" dirty="0"/>
              <a:t> as </a:t>
            </a:r>
            <a:r>
              <a:rPr lang="es-ES" sz="1600" dirty="0" err="1"/>
              <a:t>the</a:t>
            </a:r>
            <a:r>
              <a:rPr lang="es-ES" sz="1600" dirty="0"/>
              <a:t> stand-</a:t>
            </a:r>
            <a:r>
              <a:rPr lang="es-ES" sz="1600" dirty="0" err="1"/>
              <a:t>by</a:t>
            </a:r>
            <a:r>
              <a:rPr lang="es-ES" sz="1600" dirty="0"/>
              <a:t> </a:t>
            </a:r>
            <a:r>
              <a:rPr lang="es-ES" sz="1600" dirty="0" err="1"/>
              <a:t>losses</a:t>
            </a:r>
            <a:r>
              <a:rPr lang="es-ES" sz="1600" dirty="0"/>
              <a:t> are </a:t>
            </a:r>
            <a:r>
              <a:rPr lang="es-ES" sz="1600" dirty="0" err="1"/>
              <a:t>influencing</a:t>
            </a:r>
            <a:r>
              <a:rPr lang="es-ES" sz="1600" dirty="0"/>
              <a:t> </a:t>
            </a:r>
            <a:r>
              <a:rPr lang="es-ES" sz="1600" dirty="0" err="1"/>
              <a:t>the</a:t>
            </a:r>
            <a:r>
              <a:rPr lang="es-ES" sz="1600" dirty="0"/>
              <a:t> </a:t>
            </a:r>
            <a:r>
              <a:rPr lang="es-ES" sz="1600" dirty="0" err="1"/>
              <a:t>energy</a:t>
            </a:r>
            <a:r>
              <a:rPr lang="es-ES" sz="1600" dirty="0"/>
              <a:t> </a:t>
            </a:r>
            <a:r>
              <a:rPr lang="es-ES" sz="1600" dirty="0" err="1"/>
              <a:t>efficiency</a:t>
            </a:r>
            <a:r>
              <a:rPr lang="es-ES" sz="1600" dirty="0"/>
              <a:t> </a:t>
            </a:r>
            <a:r>
              <a:rPr lang="es-ES" sz="1600" dirty="0" err="1"/>
              <a:t>of</a:t>
            </a:r>
            <a:r>
              <a:rPr lang="es-ES" sz="1600" dirty="0"/>
              <a:t> </a:t>
            </a:r>
            <a:r>
              <a:rPr lang="es-ES" sz="1600" dirty="0" err="1"/>
              <a:t>the</a:t>
            </a:r>
            <a:r>
              <a:rPr lang="es-ES" sz="1600" dirty="0"/>
              <a:t> </a:t>
            </a:r>
            <a:r>
              <a:rPr lang="es-ES" sz="1600" dirty="0" err="1"/>
              <a:t>whole</a:t>
            </a:r>
            <a:r>
              <a:rPr lang="es-ES" sz="1600" dirty="0"/>
              <a:t> </a:t>
            </a:r>
            <a:r>
              <a:rPr lang="es-ES" sz="1600" dirty="0" err="1"/>
              <a:t>system</a:t>
            </a:r>
            <a:r>
              <a:rPr lang="es-ES" sz="1600" dirty="0"/>
              <a:t>.</a:t>
            </a:r>
          </a:p>
          <a:p>
            <a:endParaRPr lang="es-ES" sz="1000" dirty="0"/>
          </a:p>
          <a:p>
            <a:pPr lvl="0"/>
            <a:r>
              <a:rPr lang="es-ES" sz="1800" b="1" u="sng" dirty="0" err="1"/>
              <a:t>System</a:t>
            </a:r>
            <a:r>
              <a:rPr lang="es-ES" sz="1800" b="1" u="sng" dirty="0"/>
              <a:t> </a:t>
            </a:r>
            <a:r>
              <a:rPr lang="es-ES" sz="1800" b="1" u="sng" dirty="0" err="1"/>
              <a:t>integration</a:t>
            </a:r>
            <a:r>
              <a:rPr lang="es-ES" sz="1800" b="1" u="sng" dirty="0"/>
              <a:t> and </a:t>
            </a:r>
            <a:r>
              <a:rPr lang="es-ES" sz="1800" b="1" u="sng" dirty="0" err="1"/>
              <a:t>space</a:t>
            </a:r>
            <a:r>
              <a:rPr lang="es-ES" sz="1800" b="1" u="sng" dirty="0"/>
              <a:t> </a:t>
            </a:r>
            <a:r>
              <a:rPr lang="es-ES" sz="1800" b="1" u="sng" dirty="0" err="1"/>
              <a:t>requirements</a:t>
            </a:r>
            <a:r>
              <a:rPr lang="es-ES" sz="1800" b="1" u="sng" dirty="0"/>
              <a:t>:</a:t>
            </a:r>
          </a:p>
          <a:p>
            <a:pPr lvl="1"/>
            <a:r>
              <a:rPr lang="es-ES" sz="1600" dirty="0"/>
              <a:t>At </a:t>
            </a:r>
            <a:r>
              <a:rPr lang="es-ES" sz="1600" dirty="0" err="1"/>
              <a:t>retrofit</a:t>
            </a:r>
            <a:r>
              <a:rPr lang="es-ES" sz="1600" dirty="0"/>
              <a:t> </a:t>
            </a:r>
            <a:r>
              <a:rPr lang="es-ES" sz="1600" dirty="0" err="1"/>
              <a:t>actions</a:t>
            </a:r>
            <a:r>
              <a:rPr lang="es-ES" sz="1600" dirty="0"/>
              <a:t> </a:t>
            </a:r>
            <a:r>
              <a:rPr lang="es-ES" sz="1600" dirty="0" err="1"/>
              <a:t>the</a:t>
            </a:r>
            <a:r>
              <a:rPr lang="es-ES" sz="1600" dirty="0"/>
              <a:t> </a:t>
            </a:r>
            <a:r>
              <a:rPr lang="es-ES" sz="1600" dirty="0" err="1"/>
              <a:t>storage</a:t>
            </a:r>
            <a:r>
              <a:rPr lang="es-ES" sz="1600" dirty="0"/>
              <a:t> </a:t>
            </a:r>
            <a:r>
              <a:rPr lang="es-ES" sz="1600" dirty="0" err="1"/>
              <a:t>system</a:t>
            </a:r>
            <a:r>
              <a:rPr lang="es-ES" sz="1600" dirty="0"/>
              <a:t> </a:t>
            </a:r>
            <a:r>
              <a:rPr lang="es-ES" sz="1600" dirty="0" err="1"/>
              <a:t>must</a:t>
            </a:r>
            <a:r>
              <a:rPr lang="es-ES" sz="1600" dirty="0"/>
              <a:t> be </a:t>
            </a:r>
            <a:r>
              <a:rPr lang="es-ES" sz="1600" dirty="0" err="1"/>
              <a:t>able</a:t>
            </a:r>
            <a:r>
              <a:rPr lang="es-ES" sz="1600" dirty="0"/>
              <a:t> </a:t>
            </a:r>
            <a:r>
              <a:rPr lang="es-ES" sz="1600" dirty="0" err="1"/>
              <a:t>to</a:t>
            </a:r>
            <a:r>
              <a:rPr lang="es-ES" sz="1600" dirty="0"/>
              <a:t> be </a:t>
            </a:r>
            <a:r>
              <a:rPr lang="es-ES" sz="1600" dirty="0" err="1"/>
              <a:t>flexibly</a:t>
            </a:r>
            <a:r>
              <a:rPr lang="es-ES" sz="1600" dirty="0"/>
              <a:t> </a:t>
            </a:r>
            <a:r>
              <a:rPr lang="es-ES" sz="1600" dirty="0" err="1"/>
              <a:t>adapted</a:t>
            </a:r>
            <a:r>
              <a:rPr lang="es-ES" sz="1600" dirty="0"/>
              <a:t> </a:t>
            </a:r>
            <a:r>
              <a:rPr lang="es-ES" sz="1600" dirty="0" err="1"/>
              <a:t>due</a:t>
            </a:r>
            <a:r>
              <a:rPr lang="es-ES" sz="1600" dirty="0"/>
              <a:t> </a:t>
            </a:r>
            <a:r>
              <a:rPr lang="es-ES" sz="1600" dirty="0" err="1"/>
              <a:t>to</a:t>
            </a:r>
            <a:r>
              <a:rPr lang="es-ES" sz="1600" dirty="0"/>
              <a:t> </a:t>
            </a:r>
            <a:r>
              <a:rPr lang="es-ES" sz="1600" dirty="0" err="1"/>
              <a:t>the</a:t>
            </a:r>
            <a:r>
              <a:rPr lang="es-ES" sz="1600" dirty="0"/>
              <a:t> </a:t>
            </a:r>
            <a:r>
              <a:rPr lang="es-ES" sz="1600" dirty="0" err="1"/>
              <a:t>given</a:t>
            </a:r>
            <a:r>
              <a:rPr lang="es-ES" sz="1600" dirty="0"/>
              <a:t> </a:t>
            </a:r>
            <a:r>
              <a:rPr lang="es-ES" sz="1600" dirty="0" err="1"/>
              <a:t>floor</a:t>
            </a:r>
            <a:r>
              <a:rPr lang="es-ES" sz="1600" dirty="0"/>
              <a:t> </a:t>
            </a:r>
            <a:r>
              <a:rPr lang="es-ES" sz="1600" dirty="0" err="1"/>
              <a:t>layouts</a:t>
            </a:r>
            <a:r>
              <a:rPr lang="es-ES" sz="1600" dirty="0"/>
              <a:t> and </a:t>
            </a:r>
            <a:r>
              <a:rPr lang="es-ES" sz="1600" dirty="0" err="1"/>
              <a:t>room</a:t>
            </a:r>
            <a:r>
              <a:rPr lang="es-ES" sz="1600" dirty="0"/>
              <a:t> </a:t>
            </a:r>
            <a:r>
              <a:rPr lang="es-ES" sz="1600" dirty="0" err="1"/>
              <a:t>heights</a:t>
            </a:r>
            <a:r>
              <a:rPr lang="es-ES" sz="1600" dirty="0"/>
              <a:t>. </a:t>
            </a:r>
          </a:p>
          <a:p>
            <a:pPr lvl="1"/>
            <a:r>
              <a:rPr lang="es-ES" sz="1600" dirty="0" err="1"/>
              <a:t>The</a:t>
            </a:r>
            <a:r>
              <a:rPr lang="es-ES" sz="1600" dirty="0"/>
              <a:t> </a:t>
            </a:r>
            <a:r>
              <a:rPr lang="es-ES" sz="1600" dirty="0" err="1"/>
              <a:t>routing</a:t>
            </a:r>
            <a:r>
              <a:rPr lang="es-ES" sz="1600" dirty="0"/>
              <a:t> </a:t>
            </a:r>
            <a:r>
              <a:rPr lang="es-ES" sz="1600" dirty="0" err="1"/>
              <a:t>of</a:t>
            </a:r>
            <a:r>
              <a:rPr lang="es-ES" sz="1600" dirty="0"/>
              <a:t> </a:t>
            </a:r>
            <a:r>
              <a:rPr lang="es-ES" sz="1600" dirty="0" err="1"/>
              <a:t>the</a:t>
            </a:r>
            <a:r>
              <a:rPr lang="es-ES" sz="1600" dirty="0"/>
              <a:t> </a:t>
            </a:r>
            <a:r>
              <a:rPr lang="es-ES" sz="1600" dirty="0" err="1"/>
              <a:t>supply</a:t>
            </a:r>
            <a:r>
              <a:rPr lang="es-ES" sz="1600" dirty="0"/>
              <a:t> </a:t>
            </a:r>
            <a:r>
              <a:rPr lang="es-ES" sz="1600" dirty="0" err="1"/>
              <a:t>lines</a:t>
            </a:r>
            <a:r>
              <a:rPr lang="es-ES" sz="1600" dirty="0"/>
              <a:t> </a:t>
            </a:r>
            <a:r>
              <a:rPr lang="es-ES" sz="1600" dirty="0" err="1"/>
              <a:t>for</a:t>
            </a:r>
            <a:r>
              <a:rPr lang="es-ES" sz="1600" dirty="0"/>
              <a:t> </a:t>
            </a:r>
            <a:r>
              <a:rPr lang="es-ES" sz="1600" dirty="0" err="1"/>
              <a:t>the</a:t>
            </a:r>
            <a:r>
              <a:rPr lang="es-ES" sz="1600" dirty="0"/>
              <a:t> </a:t>
            </a:r>
            <a:r>
              <a:rPr lang="es-ES" sz="1600" dirty="0" err="1"/>
              <a:t>hot</a:t>
            </a:r>
            <a:r>
              <a:rPr lang="es-ES" sz="1600" dirty="0"/>
              <a:t> </a:t>
            </a:r>
            <a:r>
              <a:rPr lang="es-ES" sz="1600" dirty="0" err="1"/>
              <a:t>water</a:t>
            </a:r>
            <a:r>
              <a:rPr lang="es-ES" sz="1600" dirty="0"/>
              <a:t>, </a:t>
            </a:r>
            <a:r>
              <a:rPr lang="es-ES" sz="1600" dirty="0" err="1"/>
              <a:t>the</a:t>
            </a:r>
            <a:r>
              <a:rPr lang="es-ES" sz="1600" dirty="0"/>
              <a:t> </a:t>
            </a:r>
            <a:r>
              <a:rPr lang="es-ES" sz="1600" dirty="0" err="1"/>
              <a:t>heating</a:t>
            </a:r>
            <a:r>
              <a:rPr lang="es-ES" sz="1600" dirty="0"/>
              <a:t> and </a:t>
            </a:r>
            <a:r>
              <a:rPr lang="es-ES" sz="1600" dirty="0" err="1"/>
              <a:t>if</a:t>
            </a:r>
            <a:r>
              <a:rPr lang="es-ES" sz="1600" dirty="0"/>
              <a:t> </a:t>
            </a:r>
            <a:r>
              <a:rPr lang="es-ES" sz="1600" dirty="0" err="1"/>
              <a:t>necessary</a:t>
            </a:r>
            <a:r>
              <a:rPr lang="es-ES" sz="1600" dirty="0"/>
              <a:t>, </a:t>
            </a:r>
            <a:r>
              <a:rPr lang="es-ES" sz="1600" dirty="0" err="1"/>
              <a:t>the</a:t>
            </a:r>
            <a:r>
              <a:rPr lang="es-ES" sz="1600" dirty="0"/>
              <a:t> </a:t>
            </a:r>
            <a:r>
              <a:rPr lang="es-ES" sz="1600" dirty="0" err="1"/>
              <a:t>cooling</a:t>
            </a:r>
            <a:r>
              <a:rPr lang="es-ES" sz="1600" dirty="0"/>
              <a:t> </a:t>
            </a:r>
            <a:r>
              <a:rPr lang="es-ES" sz="1600" dirty="0" err="1"/>
              <a:t>must</a:t>
            </a:r>
            <a:r>
              <a:rPr lang="es-ES" sz="1600" dirty="0"/>
              <a:t> be </a:t>
            </a:r>
            <a:r>
              <a:rPr lang="es-ES" sz="1600" dirty="0" err="1"/>
              <a:t>easily</a:t>
            </a:r>
            <a:r>
              <a:rPr lang="es-ES" sz="1600" dirty="0"/>
              <a:t> </a:t>
            </a:r>
            <a:r>
              <a:rPr lang="es-ES" sz="1600" dirty="0" err="1"/>
              <a:t>adapted</a:t>
            </a:r>
            <a:r>
              <a:rPr lang="es-ES" sz="1600" dirty="0"/>
              <a:t> </a:t>
            </a:r>
            <a:r>
              <a:rPr lang="es-ES" sz="1600" dirty="0" err="1"/>
              <a:t>to</a:t>
            </a:r>
            <a:r>
              <a:rPr lang="es-ES" sz="1600" dirty="0"/>
              <a:t> </a:t>
            </a:r>
            <a:r>
              <a:rPr lang="es-ES" sz="1600" dirty="0" err="1"/>
              <a:t>all</a:t>
            </a:r>
            <a:r>
              <a:rPr lang="es-ES" sz="1600" dirty="0"/>
              <a:t> </a:t>
            </a:r>
            <a:r>
              <a:rPr lang="es-ES" sz="1600" dirty="0" err="1"/>
              <a:t>conditions</a:t>
            </a:r>
            <a:r>
              <a:rPr lang="es-ES" sz="1600" dirty="0"/>
              <a:t>. </a:t>
            </a:r>
          </a:p>
          <a:p>
            <a:pPr lvl="1"/>
            <a:r>
              <a:rPr lang="es-ES" sz="1600" dirty="0" err="1"/>
              <a:t>The</a:t>
            </a:r>
            <a:r>
              <a:rPr lang="es-ES" sz="1600" dirty="0"/>
              <a:t> </a:t>
            </a:r>
            <a:r>
              <a:rPr lang="es-ES" sz="1600" dirty="0" err="1"/>
              <a:t>design</a:t>
            </a:r>
            <a:r>
              <a:rPr lang="es-ES" sz="1600" dirty="0"/>
              <a:t> </a:t>
            </a:r>
            <a:r>
              <a:rPr lang="es-ES" sz="1600" dirty="0" err="1"/>
              <a:t>of</a:t>
            </a:r>
            <a:r>
              <a:rPr lang="es-ES" sz="1600" dirty="0"/>
              <a:t> </a:t>
            </a:r>
            <a:r>
              <a:rPr lang="es-ES" sz="1600" dirty="0" err="1"/>
              <a:t>the</a:t>
            </a:r>
            <a:r>
              <a:rPr lang="es-ES" sz="1600" dirty="0"/>
              <a:t> </a:t>
            </a:r>
            <a:r>
              <a:rPr lang="es-ES" sz="1600" dirty="0" err="1"/>
              <a:t>storage</a:t>
            </a:r>
            <a:r>
              <a:rPr lang="es-ES" sz="1600" dirty="0"/>
              <a:t> </a:t>
            </a:r>
            <a:r>
              <a:rPr lang="es-ES" sz="1600" dirty="0" err="1"/>
              <a:t>tank</a:t>
            </a:r>
            <a:r>
              <a:rPr lang="es-ES" sz="1600" dirty="0"/>
              <a:t> </a:t>
            </a:r>
            <a:r>
              <a:rPr lang="es-ES" sz="1600" dirty="0" err="1"/>
              <a:t>must</a:t>
            </a:r>
            <a:r>
              <a:rPr lang="es-ES" sz="1600" dirty="0"/>
              <a:t> be compact </a:t>
            </a:r>
            <a:r>
              <a:rPr lang="es-ES" sz="1600" dirty="0" err="1"/>
              <a:t>with</a:t>
            </a:r>
            <a:r>
              <a:rPr lang="es-ES" sz="1600" dirty="0"/>
              <a:t> a </a:t>
            </a:r>
            <a:r>
              <a:rPr lang="es-ES" sz="1600" dirty="0" err="1"/>
              <a:t>very</a:t>
            </a:r>
            <a:r>
              <a:rPr lang="es-ES" sz="1600" dirty="0"/>
              <a:t> </a:t>
            </a:r>
            <a:r>
              <a:rPr lang="es-ES" sz="1600" dirty="0" err="1"/>
              <a:t>small</a:t>
            </a:r>
            <a:r>
              <a:rPr lang="es-ES" sz="1600" dirty="0"/>
              <a:t> base </a:t>
            </a:r>
            <a:r>
              <a:rPr lang="es-ES" sz="1600" dirty="0" err="1"/>
              <a:t>area</a:t>
            </a:r>
            <a:r>
              <a:rPr lang="es-ES" sz="1600" dirty="0"/>
              <a:t> </a:t>
            </a:r>
            <a:endParaRPr lang="en-US" sz="1600" dirty="0"/>
          </a:p>
        </p:txBody>
      </p:sp>
      <p:sp>
        <p:nvSpPr>
          <p:cNvPr id="7" name="Titolo 6"/>
          <p:cNvSpPr>
            <a:spLocks noGrp="1"/>
          </p:cNvSpPr>
          <p:nvPr>
            <p:ph type="title"/>
          </p:nvPr>
        </p:nvSpPr>
        <p:spPr/>
        <p:txBody>
          <a:bodyPr>
            <a:normAutofit fontScale="90000"/>
          </a:bodyPr>
          <a:lstStyle/>
          <a:p>
            <a:r>
              <a:rPr lang="en-GB" dirty="0" err="1"/>
              <a:t>Enerbox</a:t>
            </a:r>
            <a:r>
              <a:rPr lang="en-GB" dirty="0"/>
              <a:t> thermal tank and ST collectors</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21</a:t>
            </a:fld>
            <a:endParaRPr lang="en-GB" dirty="0"/>
          </a:p>
        </p:txBody>
      </p:sp>
    </p:spTree>
    <p:extLst>
      <p:ext uri="{BB962C8B-B14F-4D97-AF65-F5344CB8AC3E}">
        <p14:creationId xmlns:p14="http://schemas.microsoft.com/office/powerpoint/2010/main" val="3773976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01197" y="1569294"/>
            <a:ext cx="8589203" cy="4891758"/>
          </a:xfrm>
        </p:spPr>
        <p:txBody>
          <a:bodyPr>
            <a:noAutofit/>
          </a:bodyPr>
          <a:lstStyle/>
          <a:p>
            <a:pPr marL="0" indent="0">
              <a:buNone/>
            </a:pPr>
            <a:r>
              <a:rPr lang="en-US" sz="1600" dirty="0"/>
              <a:t> </a:t>
            </a:r>
          </a:p>
          <a:p>
            <a:pPr lvl="0"/>
            <a:r>
              <a:rPr lang="es-ES" sz="1800" b="1" u="sng" dirty="0"/>
              <a:t>Control and </a:t>
            </a:r>
            <a:r>
              <a:rPr lang="es-ES" sz="1800" b="1" u="sng" dirty="0" err="1"/>
              <a:t>monitoring</a:t>
            </a:r>
            <a:r>
              <a:rPr lang="es-ES" sz="1800" b="1" u="sng" dirty="0"/>
              <a:t>:</a:t>
            </a:r>
            <a:r>
              <a:rPr lang="es-ES" sz="1800" b="1" dirty="0"/>
              <a:t> </a:t>
            </a:r>
          </a:p>
          <a:p>
            <a:pPr lvl="1"/>
            <a:r>
              <a:rPr lang="es-ES" sz="1600" dirty="0" err="1"/>
              <a:t>The</a:t>
            </a:r>
            <a:r>
              <a:rPr lang="es-ES" sz="1600" dirty="0"/>
              <a:t> control </a:t>
            </a:r>
            <a:r>
              <a:rPr lang="es-ES" sz="1600" dirty="0" err="1"/>
              <a:t>system</a:t>
            </a:r>
            <a:r>
              <a:rPr lang="es-ES" sz="1600" dirty="0"/>
              <a:t> </a:t>
            </a:r>
            <a:r>
              <a:rPr lang="es-ES" sz="1600" dirty="0" err="1"/>
              <a:t>used</a:t>
            </a:r>
            <a:r>
              <a:rPr lang="es-ES" sz="1600" dirty="0"/>
              <a:t> after </a:t>
            </a:r>
            <a:r>
              <a:rPr lang="es-ES" sz="1600" dirty="0" err="1"/>
              <a:t>the</a:t>
            </a:r>
            <a:r>
              <a:rPr lang="es-ES" sz="1600" dirty="0"/>
              <a:t> </a:t>
            </a:r>
            <a:r>
              <a:rPr lang="es-ES" sz="1600" dirty="0" err="1"/>
              <a:t>renovation</a:t>
            </a:r>
            <a:r>
              <a:rPr lang="es-ES" sz="1600" dirty="0"/>
              <a:t> </a:t>
            </a:r>
            <a:r>
              <a:rPr lang="es-ES" sz="1600" dirty="0" err="1"/>
              <a:t>must</a:t>
            </a:r>
            <a:r>
              <a:rPr lang="es-ES" sz="1600" dirty="0"/>
              <a:t> </a:t>
            </a:r>
            <a:r>
              <a:rPr lang="es-ES" sz="1600" dirty="0" err="1"/>
              <a:t>ensure</a:t>
            </a:r>
            <a:r>
              <a:rPr lang="es-ES" sz="1600" dirty="0"/>
              <a:t> </a:t>
            </a:r>
            <a:r>
              <a:rPr lang="es-ES" sz="1600" dirty="0" err="1"/>
              <a:t>that</a:t>
            </a:r>
            <a:r>
              <a:rPr lang="es-ES" sz="1600" dirty="0"/>
              <a:t> </a:t>
            </a:r>
            <a:r>
              <a:rPr lang="es-ES" sz="1600" dirty="0" err="1"/>
              <a:t>hot</a:t>
            </a:r>
            <a:r>
              <a:rPr lang="es-ES" sz="1600" dirty="0"/>
              <a:t> </a:t>
            </a:r>
            <a:r>
              <a:rPr lang="es-ES" sz="1600" dirty="0" err="1"/>
              <a:t>water</a:t>
            </a:r>
            <a:r>
              <a:rPr lang="es-ES" sz="1600" dirty="0"/>
              <a:t> </a:t>
            </a:r>
            <a:r>
              <a:rPr lang="es-ES" sz="1600" dirty="0" err="1"/>
              <a:t>supply</a:t>
            </a:r>
            <a:r>
              <a:rPr lang="es-ES" sz="1600" dirty="0"/>
              <a:t>, </a:t>
            </a:r>
            <a:r>
              <a:rPr lang="es-ES" sz="1600" dirty="0" err="1"/>
              <a:t>indoor</a:t>
            </a:r>
            <a:r>
              <a:rPr lang="es-ES" sz="1600" dirty="0"/>
              <a:t> </a:t>
            </a:r>
            <a:r>
              <a:rPr lang="es-ES" sz="1600" dirty="0" err="1"/>
              <a:t>heating</a:t>
            </a:r>
            <a:r>
              <a:rPr lang="es-ES" sz="1600" dirty="0"/>
              <a:t> and, </a:t>
            </a:r>
            <a:r>
              <a:rPr lang="es-ES" sz="1600" dirty="0" err="1"/>
              <a:t>if</a:t>
            </a:r>
            <a:r>
              <a:rPr lang="es-ES" sz="1600" dirty="0"/>
              <a:t> </a:t>
            </a:r>
            <a:r>
              <a:rPr lang="es-ES" sz="1600" dirty="0" err="1"/>
              <a:t>necessary</a:t>
            </a:r>
            <a:r>
              <a:rPr lang="es-ES" sz="1600" dirty="0"/>
              <a:t>, </a:t>
            </a:r>
            <a:r>
              <a:rPr lang="es-ES" sz="1600" dirty="0" err="1"/>
              <a:t>cooling</a:t>
            </a:r>
            <a:r>
              <a:rPr lang="es-ES" sz="1600" dirty="0"/>
              <a:t> can be </a:t>
            </a:r>
            <a:r>
              <a:rPr lang="es-ES" sz="1600" dirty="0" err="1"/>
              <a:t>reliably</a:t>
            </a:r>
            <a:r>
              <a:rPr lang="es-ES" sz="1600" dirty="0"/>
              <a:t> </a:t>
            </a:r>
            <a:r>
              <a:rPr lang="es-ES" sz="1600" dirty="0" err="1"/>
              <a:t>managed</a:t>
            </a:r>
            <a:r>
              <a:rPr lang="es-ES" sz="1600" dirty="0"/>
              <a:t>. </a:t>
            </a:r>
          </a:p>
          <a:p>
            <a:pPr lvl="1"/>
            <a:r>
              <a:rPr lang="es-ES" sz="1600" dirty="0"/>
              <a:t>At </a:t>
            </a:r>
            <a:r>
              <a:rPr lang="es-ES" sz="1600" dirty="0" err="1"/>
              <a:t>the</a:t>
            </a:r>
            <a:r>
              <a:rPr lang="es-ES" sz="1600" dirty="0"/>
              <a:t> </a:t>
            </a:r>
            <a:r>
              <a:rPr lang="es-ES" sz="1600" dirty="0" err="1"/>
              <a:t>same</a:t>
            </a:r>
            <a:r>
              <a:rPr lang="es-ES" sz="1600" dirty="0"/>
              <a:t> time, </a:t>
            </a:r>
            <a:r>
              <a:rPr lang="es-ES" sz="1600" dirty="0" err="1"/>
              <a:t>however</a:t>
            </a:r>
            <a:r>
              <a:rPr lang="es-ES" sz="1600" dirty="0"/>
              <a:t>, </a:t>
            </a:r>
            <a:r>
              <a:rPr lang="es-ES" sz="1600" dirty="0" err="1"/>
              <a:t>it</a:t>
            </a:r>
            <a:r>
              <a:rPr lang="es-ES" sz="1600" dirty="0"/>
              <a:t> </a:t>
            </a:r>
            <a:r>
              <a:rPr lang="es-ES" sz="1600" dirty="0" err="1"/>
              <a:t>must</a:t>
            </a:r>
            <a:r>
              <a:rPr lang="es-ES" sz="1600" dirty="0"/>
              <a:t> </a:t>
            </a:r>
            <a:r>
              <a:rPr lang="es-ES" sz="1600" dirty="0" err="1"/>
              <a:t>also</a:t>
            </a:r>
            <a:r>
              <a:rPr lang="es-ES" sz="1600" dirty="0"/>
              <a:t> be </a:t>
            </a:r>
            <a:r>
              <a:rPr lang="es-ES" sz="1600" dirty="0" err="1"/>
              <a:t>ensured</a:t>
            </a:r>
            <a:r>
              <a:rPr lang="es-ES" sz="1600" dirty="0"/>
              <a:t> </a:t>
            </a:r>
            <a:r>
              <a:rPr lang="es-ES" sz="1600" dirty="0" err="1"/>
              <a:t>that</a:t>
            </a:r>
            <a:r>
              <a:rPr lang="es-ES" sz="1600" dirty="0"/>
              <a:t> </a:t>
            </a:r>
            <a:r>
              <a:rPr lang="es-ES" sz="1600" dirty="0" err="1"/>
              <a:t>the</a:t>
            </a:r>
            <a:r>
              <a:rPr lang="es-ES" sz="1600" dirty="0"/>
              <a:t> </a:t>
            </a:r>
            <a:r>
              <a:rPr lang="es-ES" sz="1600" dirty="0" err="1"/>
              <a:t>energy</a:t>
            </a:r>
            <a:r>
              <a:rPr lang="es-ES" sz="1600" dirty="0"/>
              <a:t> </a:t>
            </a:r>
            <a:r>
              <a:rPr lang="es-ES" sz="1600" dirty="0" err="1"/>
              <a:t>supply</a:t>
            </a:r>
            <a:r>
              <a:rPr lang="es-ES" sz="1600" dirty="0"/>
              <a:t> </a:t>
            </a:r>
            <a:r>
              <a:rPr lang="es-ES" sz="1600" dirty="0" err="1"/>
              <a:t>is</a:t>
            </a:r>
            <a:r>
              <a:rPr lang="es-ES" sz="1600" dirty="0"/>
              <a:t> as </a:t>
            </a:r>
            <a:r>
              <a:rPr lang="es-ES" sz="1600" dirty="0" err="1"/>
              <a:t>efficient</a:t>
            </a:r>
            <a:r>
              <a:rPr lang="es-ES" sz="1600" dirty="0"/>
              <a:t> as </a:t>
            </a:r>
            <a:r>
              <a:rPr lang="es-ES" sz="1600" dirty="0" err="1"/>
              <a:t>possible</a:t>
            </a:r>
            <a:r>
              <a:rPr lang="es-ES" sz="1600" dirty="0"/>
              <a:t>, </a:t>
            </a:r>
            <a:r>
              <a:rPr lang="es-ES" sz="1600" dirty="0" err="1"/>
              <a:t>using</a:t>
            </a:r>
            <a:r>
              <a:rPr lang="es-ES" sz="1600" dirty="0"/>
              <a:t> </a:t>
            </a:r>
            <a:r>
              <a:rPr lang="es-ES" sz="1600" dirty="0" err="1"/>
              <a:t>cost-effective</a:t>
            </a:r>
            <a:r>
              <a:rPr lang="es-ES" sz="1600" dirty="0"/>
              <a:t> and </a:t>
            </a:r>
            <a:r>
              <a:rPr lang="es-ES" sz="1600" dirty="0" err="1"/>
              <a:t>easy</a:t>
            </a:r>
            <a:r>
              <a:rPr lang="es-ES" sz="1600" dirty="0"/>
              <a:t>-</a:t>
            </a:r>
            <a:r>
              <a:rPr lang="es-ES" sz="1600" dirty="0" err="1"/>
              <a:t>to</a:t>
            </a:r>
            <a:r>
              <a:rPr lang="es-ES" sz="1600" dirty="0"/>
              <a:t>-use control </a:t>
            </a:r>
            <a:r>
              <a:rPr lang="es-ES" sz="1600" dirty="0" err="1"/>
              <a:t>components</a:t>
            </a:r>
            <a:r>
              <a:rPr lang="es-ES" sz="1600" dirty="0"/>
              <a:t>.</a:t>
            </a:r>
          </a:p>
          <a:p>
            <a:pPr marL="0" indent="0">
              <a:buNone/>
            </a:pPr>
            <a:r>
              <a:rPr lang="en-GB" sz="2000" dirty="0"/>
              <a:t> </a:t>
            </a:r>
            <a:endParaRPr lang="es-ES" sz="2000" dirty="0"/>
          </a:p>
          <a:p>
            <a:pPr lvl="0"/>
            <a:r>
              <a:rPr lang="es-ES" sz="1800" b="1" u="sng" dirty="0" err="1"/>
              <a:t>System</a:t>
            </a:r>
            <a:r>
              <a:rPr lang="es-ES" sz="1800" b="1" u="sng" dirty="0"/>
              <a:t> </a:t>
            </a:r>
            <a:r>
              <a:rPr lang="es-ES" sz="1800" b="1" u="sng" dirty="0" err="1"/>
              <a:t>integration</a:t>
            </a:r>
            <a:r>
              <a:rPr lang="es-ES" sz="1800" b="1" u="sng" dirty="0"/>
              <a:t> </a:t>
            </a:r>
            <a:r>
              <a:rPr lang="es-ES" sz="1800" b="1" u="sng" dirty="0" err="1"/>
              <a:t>of</a:t>
            </a:r>
            <a:r>
              <a:rPr lang="es-ES" sz="1800" b="1" u="sng" dirty="0"/>
              <a:t> a </a:t>
            </a:r>
            <a:r>
              <a:rPr lang="es-ES" sz="1800" b="1" u="sng" dirty="0" err="1"/>
              <a:t>ventilation</a:t>
            </a:r>
            <a:r>
              <a:rPr lang="es-ES" sz="1800" b="1" u="sng" dirty="0"/>
              <a:t> </a:t>
            </a:r>
            <a:r>
              <a:rPr lang="es-ES" sz="1800" b="1" u="sng" dirty="0" err="1"/>
              <a:t>unit</a:t>
            </a:r>
            <a:r>
              <a:rPr lang="es-ES" sz="1800" b="1" u="sng" dirty="0"/>
              <a:t>:</a:t>
            </a:r>
            <a:r>
              <a:rPr lang="es-ES" sz="1800" b="1" dirty="0"/>
              <a:t> </a:t>
            </a:r>
          </a:p>
          <a:p>
            <a:pPr lvl="1"/>
            <a:r>
              <a:rPr lang="es-ES" sz="1600" dirty="0" err="1"/>
              <a:t>The</a:t>
            </a:r>
            <a:r>
              <a:rPr lang="es-ES" sz="1600" dirty="0"/>
              <a:t> </a:t>
            </a:r>
            <a:r>
              <a:rPr lang="es-ES" sz="1600" dirty="0" err="1"/>
              <a:t>ventilation</a:t>
            </a:r>
            <a:r>
              <a:rPr lang="es-ES" sz="1600" dirty="0"/>
              <a:t> </a:t>
            </a:r>
            <a:r>
              <a:rPr lang="es-ES" sz="1600" dirty="0" err="1"/>
              <a:t>system</a:t>
            </a:r>
            <a:r>
              <a:rPr lang="es-ES" sz="1600" dirty="0"/>
              <a:t> </a:t>
            </a:r>
            <a:r>
              <a:rPr lang="es-ES" sz="1600" dirty="0" err="1"/>
              <a:t>is</a:t>
            </a:r>
            <a:r>
              <a:rPr lang="es-ES" sz="1600" dirty="0"/>
              <a:t> a </a:t>
            </a:r>
            <a:r>
              <a:rPr lang="es-ES" sz="1600" dirty="0" err="1"/>
              <a:t>decentralized</a:t>
            </a:r>
            <a:r>
              <a:rPr lang="es-ES" sz="1600" dirty="0"/>
              <a:t> </a:t>
            </a:r>
            <a:r>
              <a:rPr lang="es-ES" sz="1600" dirty="0" err="1"/>
              <a:t>ventilation</a:t>
            </a:r>
            <a:r>
              <a:rPr lang="es-ES" sz="1600" dirty="0"/>
              <a:t> </a:t>
            </a:r>
            <a:r>
              <a:rPr lang="es-ES" sz="1600" dirty="0" err="1"/>
              <a:t>unit</a:t>
            </a:r>
            <a:r>
              <a:rPr lang="es-ES" sz="1600" dirty="0"/>
              <a:t> </a:t>
            </a:r>
            <a:r>
              <a:rPr lang="es-ES" sz="1600" dirty="0" err="1"/>
              <a:t>that</a:t>
            </a:r>
            <a:r>
              <a:rPr lang="es-ES" sz="1600" dirty="0"/>
              <a:t> </a:t>
            </a:r>
            <a:r>
              <a:rPr lang="es-ES" sz="1600" dirty="0" err="1"/>
              <a:t>operates</a:t>
            </a:r>
            <a:r>
              <a:rPr lang="es-ES" sz="1600" dirty="0"/>
              <a:t> </a:t>
            </a:r>
            <a:r>
              <a:rPr lang="es-ES" sz="1600" dirty="0" err="1"/>
              <a:t>with</a:t>
            </a:r>
            <a:r>
              <a:rPr lang="es-ES" sz="1600" dirty="0"/>
              <a:t> </a:t>
            </a:r>
            <a:r>
              <a:rPr lang="es-ES" sz="1600" dirty="0" err="1"/>
              <a:t>double</a:t>
            </a:r>
            <a:r>
              <a:rPr lang="es-ES" sz="1600" dirty="0"/>
              <a:t> </a:t>
            </a:r>
            <a:r>
              <a:rPr lang="es-ES" sz="1600" dirty="0" err="1"/>
              <a:t>flow</a:t>
            </a:r>
            <a:r>
              <a:rPr lang="es-ES" sz="1600" dirty="0"/>
              <a:t> </a:t>
            </a:r>
            <a:r>
              <a:rPr lang="es-ES" sz="1600" dirty="0" err="1"/>
              <a:t>ventilation</a:t>
            </a:r>
            <a:r>
              <a:rPr lang="es-ES" sz="1600" dirty="0"/>
              <a:t> and </a:t>
            </a:r>
            <a:r>
              <a:rPr lang="es-ES" sz="1600" dirty="0" err="1"/>
              <a:t>heat</a:t>
            </a:r>
            <a:r>
              <a:rPr lang="es-ES" sz="1600" dirty="0"/>
              <a:t> </a:t>
            </a:r>
            <a:r>
              <a:rPr lang="es-ES" sz="1600" dirty="0" err="1"/>
              <a:t>recovery</a:t>
            </a:r>
            <a:r>
              <a:rPr lang="es-ES" sz="1600" dirty="0"/>
              <a:t>, </a:t>
            </a:r>
            <a:r>
              <a:rPr lang="es-ES" sz="1600" dirty="0" err="1"/>
              <a:t>allowing</a:t>
            </a:r>
            <a:r>
              <a:rPr lang="es-ES" sz="1600" dirty="0"/>
              <a:t> </a:t>
            </a:r>
            <a:r>
              <a:rPr lang="es-ES" sz="1600" dirty="0" err="1"/>
              <a:t>the</a:t>
            </a:r>
            <a:r>
              <a:rPr lang="es-ES" sz="1600" dirty="0"/>
              <a:t> </a:t>
            </a:r>
            <a:r>
              <a:rPr lang="es-ES" sz="1600" dirty="0" err="1"/>
              <a:t>external</a:t>
            </a:r>
            <a:r>
              <a:rPr lang="es-ES" sz="1600" dirty="0"/>
              <a:t> air </a:t>
            </a:r>
            <a:r>
              <a:rPr lang="es-ES" sz="1600" dirty="0" err="1"/>
              <a:t>to</a:t>
            </a:r>
            <a:r>
              <a:rPr lang="es-ES" sz="1600" dirty="0"/>
              <a:t> be </a:t>
            </a:r>
            <a:r>
              <a:rPr lang="es-ES" sz="1600" dirty="0" err="1"/>
              <a:t>preheated</a:t>
            </a:r>
            <a:r>
              <a:rPr lang="es-ES" sz="1600" dirty="0"/>
              <a:t> </a:t>
            </a:r>
            <a:r>
              <a:rPr lang="es-ES" sz="1600" dirty="0" err="1"/>
              <a:t>or</a:t>
            </a:r>
            <a:r>
              <a:rPr lang="es-ES" sz="1600" dirty="0"/>
              <a:t> </a:t>
            </a:r>
            <a:r>
              <a:rPr lang="es-ES" sz="1600" dirty="0" err="1"/>
              <a:t>refreshed</a:t>
            </a:r>
            <a:r>
              <a:rPr lang="es-ES" sz="1600" dirty="0"/>
              <a:t>, </a:t>
            </a:r>
            <a:r>
              <a:rPr lang="es-ES" sz="1600" dirty="0" err="1"/>
              <a:t>depending</a:t>
            </a:r>
            <a:r>
              <a:rPr lang="es-ES" sz="1600" dirty="0"/>
              <a:t> </a:t>
            </a:r>
            <a:r>
              <a:rPr lang="es-ES" sz="1600" dirty="0" err="1"/>
              <a:t>on</a:t>
            </a:r>
            <a:r>
              <a:rPr lang="es-ES" sz="1600" dirty="0"/>
              <a:t> </a:t>
            </a:r>
            <a:r>
              <a:rPr lang="es-ES" sz="1600" dirty="0" err="1"/>
              <a:t>the</a:t>
            </a:r>
            <a:r>
              <a:rPr lang="es-ES" sz="1600" dirty="0"/>
              <a:t> </a:t>
            </a:r>
            <a:r>
              <a:rPr lang="es-ES" sz="1600" dirty="0" err="1"/>
              <a:t>season</a:t>
            </a:r>
            <a:r>
              <a:rPr lang="es-ES" sz="1600" dirty="0"/>
              <a:t>. </a:t>
            </a:r>
          </a:p>
          <a:p>
            <a:pPr marL="457200" lvl="1" indent="0">
              <a:buNone/>
            </a:pPr>
            <a:endParaRPr lang="en-US" sz="1600" dirty="0"/>
          </a:p>
          <a:p>
            <a:pPr lvl="0"/>
            <a:r>
              <a:rPr lang="es-ES" sz="1800" b="1" u="sng" dirty="0" err="1"/>
              <a:t>Minimal</a:t>
            </a:r>
            <a:r>
              <a:rPr lang="es-ES" sz="1800" b="1" u="sng" dirty="0"/>
              <a:t> </a:t>
            </a:r>
            <a:r>
              <a:rPr lang="es-ES" sz="1800" b="1" u="sng" dirty="0" err="1"/>
              <a:t>environmental</a:t>
            </a:r>
            <a:r>
              <a:rPr lang="es-ES" sz="1800" b="1" u="sng" dirty="0"/>
              <a:t> </a:t>
            </a:r>
            <a:r>
              <a:rPr lang="es-ES" sz="1800" b="1" u="sng" dirty="0" err="1"/>
              <a:t>impact</a:t>
            </a:r>
            <a:r>
              <a:rPr lang="es-ES" sz="1800" b="1" u="sng" dirty="0"/>
              <a:t>:</a:t>
            </a:r>
            <a:r>
              <a:rPr lang="es-ES" sz="1800" b="1" dirty="0"/>
              <a:t> </a:t>
            </a:r>
          </a:p>
          <a:p>
            <a:pPr lvl="1"/>
            <a:r>
              <a:rPr lang="es-ES" sz="1600" dirty="0"/>
              <a:t>Use </a:t>
            </a:r>
            <a:r>
              <a:rPr lang="es-ES" sz="1600" dirty="0" err="1"/>
              <a:t>the</a:t>
            </a:r>
            <a:r>
              <a:rPr lang="es-ES" sz="1600" dirty="0"/>
              <a:t> </a:t>
            </a:r>
            <a:r>
              <a:rPr lang="en-US" sz="1600" dirty="0"/>
              <a:t>thermal solar energy as a support for DHW production.</a:t>
            </a:r>
          </a:p>
          <a:p>
            <a:pPr marL="457200" lvl="1" indent="0">
              <a:buNone/>
            </a:pPr>
            <a:endParaRPr lang="es-ES" sz="1600" dirty="0"/>
          </a:p>
        </p:txBody>
      </p:sp>
      <p:sp>
        <p:nvSpPr>
          <p:cNvPr id="7" name="Titolo 6"/>
          <p:cNvSpPr>
            <a:spLocks noGrp="1"/>
          </p:cNvSpPr>
          <p:nvPr>
            <p:ph type="title"/>
          </p:nvPr>
        </p:nvSpPr>
        <p:spPr/>
        <p:txBody>
          <a:bodyPr>
            <a:normAutofit fontScale="90000"/>
          </a:bodyPr>
          <a:lstStyle/>
          <a:p>
            <a:r>
              <a:rPr lang="en-GB" dirty="0" err="1"/>
              <a:t>Enerbox</a:t>
            </a:r>
            <a:r>
              <a:rPr lang="en-GB" dirty="0"/>
              <a:t> thermal tank and ST collectors</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22</a:t>
            </a:fld>
            <a:endParaRPr lang="en-GB" dirty="0"/>
          </a:p>
        </p:txBody>
      </p:sp>
    </p:spTree>
    <p:extLst>
      <p:ext uri="{BB962C8B-B14F-4D97-AF65-F5344CB8AC3E}">
        <p14:creationId xmlns:p14="http://schemas.microsoft.com/office/powerpoint/2010/main" val="2130327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01197" y="1556543"/>
            <a:ext cx="8589203" cy="4707623"/>
          </a:xfrm>
        </p:spPr>
        <p:txBody>
          <a:bodyPr>
            <a:normAutofit lnSpcReduction="10000"/>
          </a:bodyPr>
          <a:lstStyle/>
          <a:p>
            <a:r>
              <a:rPr lang="en-GB" sz="2000" dirty="0"/>
              <a:t>Three main components in the </a:t>
            </a:r>
            <a:r>
              <a:rPr lang="en-GB" sz="2000" dirty="0" err="1"/>
              <a:t>Enerbox</a:t>
            </a:r>
            <a:endParaRPr lang="en-GB" sz="2000" dirty="0"/>
          </a:p>
          <a:p>
            <a:endParaRPr lang="en-GB" dirty="0"/>
          </a:p>
          <a:p>
            <a:endParaRPr lang="en-GB" dirty="0"/>
          </a:p>
          <a:p>
            <a:endParaRPr lang="en-GB" dirty="0"/>
          </a:p>
          <a:p>
            <a:endParaRPr lang="en-GB" dirty="0"/>
          </a:p>
          <a:p>
            <a:endParaRPr lang="en-GB" dirty="0"/>
          </a:p>
          <a:p>
            <a:endParaRPr lang="en-GB" dirty="0"/>
          </a:p>
          <a:p>
            <a:endParaRPr lang="en-GB" dirty="0"/>
          </a:p>
          <a:p>
            <a:pPr marL="0" indent="0">
              <a:buNone/>
            </a:pPr>
            <a:r>
              <a:rPr lang="en-GB" sz="1800" dirty="0"/>
              <a:t>	      Ventilation unit  		      Storage tank 		              Hydraulic unit</a:t>
            </a:r>
          </a:p>
          <a:p>
            <a:endParaRPr lang="en-GB" dirty="0"/>
          </a:p>
        </p:txBody>
      </p:sp>
      <p:sp>
        <p:nvSpPr>
          <p:cNvPr id="7" name="Titolo 6"/>
          <p:cNvSpPr>
            <a:spLocks noGrp="1"/>
          </p:cNvSpPr>
          <p:nvPr>
            <p:ph type="title"/>
          </p:nvPr>
        </p:nvSpPr>
        <p:spPr/>
        <p:txBody>
          <a:bodyPr/>
          <a:lstStyle/>
          <a:p>
            <a:r>
              <a:rPr lang="en-GB" dirty="0" err="1"/>
              <a:t>Enerbox</a:t>
            </a:r>
            <a:r>
              <a:rPr lang="en-GB" dirty="0"/>
              <a:t> technical aspects</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23</a:t>
            </a:fld>
            <a:endParaRPr lang="en-GB" dirty="0"/>
          </a:p>
        </p:txBody>
      </p:sp>
      <p:pic>
        <p:nvPicPr>
          <p:cNvPr id="8" name="Grafik 30">
            <a:extLst>
              <a:ext uri="{FF2B5EF4-FFF2-40B4-BE49-F238E27FC236}">
                <a16:creationId xmlns="" xmlns:a16="http://schemas.microsoft.com/office/drawing/2014/main" id="{4141766F-A034-48E7-9132-79D39D4661E5}"/>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bwMode="auto">
          <a:xfrm>
            <a:off x="879644" y="2403859"/>
            <a:ext cx="1875317" cy="3169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2" name="Grafik 29">
            <a:extLst>
              <a:ext uri="{FF2B5EF4-FFF2-40B4-BE49-F238E27FC236}">
                <a16:creationId xmlns="" xmlns:a16="http://schemas.microsoft.com/office/drawing/2014/main" id="{B48F4C84-43EB-4E67-B297-AFB180C72844}"/>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3522014" y="2389548"/>
            <a:ext cx="1875317" cy="3169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3" name="Grafik 102403">
            <a:extLst>
              <a:ext uri="{FF2B5EF4-FFF2-40B4-BE49-F238E27FC236}">
                <a16:creationId xmlns="" xmlns:a16="http://schemas.microsoft.com/office/drawing/2014/main" id="{6BCA2AA0-9085-45C3-82B3-1AED98A996A9}"/>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bwMode="auto">
          <a:xfrm>
            <a:off x="6202451" y="2389549"/>
            <a:ext cx="1915251" cy="3169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464516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99697" y="1996513"/>
            <a:ext cx="8840085" cy="2108544"/>
          </a:xfrm>
        </p:spPr>
        <p:txBody>
          <a:bodyPr>
            <a:normAutofit fontScale="55000" lnSpcReduction="20000"/>
          </a:bodyPr>
          <a:lstStyle/>
          <a:p>
            <a:pPr marL="0" indent="0" algn="just">
              <a:buNone/>
            </a:pPr>
            <a:r>
              <a:rPr lang="es-ES" dirty="0" err="1"/>
              <a:t>The</a:t>
            </a:r>
            <a:r>
              <a:rPr lang="es-ES" dirty="0"/>
              <a:t> </a:t>
            </a:r>
            <a:r>
              <a:rPr lang="es-ES" dirty="0" err="1"/>
              <a:t>domestic</a:t>
            </a:r>
            <a:r>
              <a:rPr lang="es-ES" dirty="0"/>
              <a:t> </a:t>
            </a:r>
            <a:r>
              <a:rPr lang="es-ES" dirty="0" err="1"/>
              <a:t>hot</a:t>
            </a:r>
            <a:r>
              <a:rPr lang="es-ES" dirty="0"/>
              <a:t> </a:t>
            </a:r>
            <a:r>
              <a:rPr lang="es-ES" dirty="0" err="1"/>
              <a:t>water</a:t>
            </a:r>
            <a:r>
              <a:rPr lang="es-ES" dirty="0"/>
              <a:t> </a:t>
            </a:r>
            <a:r>
              <a:rPr lang="es-ES" dirty="0" err="1"/>
              <a:t>storage</a:t>
            </a:r>
            <a:r>
              <a:rPr lang="es-ES" dirty="0"/>
              <a:t> </a:t>
            </a:r>
            <a:r>
              <a:rPr lang="es-ES" dirty="0" err="1"/>
              <a:t>tank</a:t>
            </a:r>
            <a:r>
              <a:rPr lang="es-ES" dirty="0"/>
              <a:t>, </a:t>
            </a:r>
            <a:r>
              <a:rPr lang="es-ES" dirty="0" err="1"/>
              <a:t>which</a:t>
            </a:r>
            <a:r>
              <a:rPr lang="es-ES" dirty="0"/>
              <a:t> </a:t>
            </a:r>
            <a:r>
              <a:rPr lang="es-ES" dirty="0" err="1"/>
              <a:t>is</a:t>
            </a:r>
            <a:r>
              <a:rPr lang="es-ES" dirty="0"/>
              <a:t> </a:t>
            </a:r>
            <a:r>
              <a:rPr lang="es-ES" dirty="0" err="1"/>
              <a:t>the</a:t>
            </a:r>
            <a:r>
              <a:rPr lang="es-ES" dirty="0"/>
              <a:t> </a:t>
            </a:r>
            <a:r>
              <a:rPr lang="es-ES" dirty="0" err="1"/>
              <a:t>main</a:t>
            </a:r>
            <a:r>
              <a:rPr lang="es-ES" dirty="0"/>
              <a:t> </a:t>
            </a:r>
            <a:r>
              <a:rPr lang="es-ES" dirty="0" err="1"/>
              <a:t>component</a:t>
            </a:r>
            <a:r>
              <a:rPr lang="es-ES" dirty="0"/>
              <a:t> </a:t>
            </a:r>
            <a:r>
              <a:rPr lang="es-ES" dirty="0" err="1"/>
              <a:t>of</a:t>
            </a:r>
            <a:r>
              <a:rPr lang="es-ES" dirty="0"/>
              <a:t> </a:t>
            </a:r>
            <a:r>
              <a:rPr lang="es-ES" dirty="0" err="1"/>
              <a:t>the</a:t>
            </a:r>
            <a:r>
              <a:rPr lang="es-ES" dirty="0"/>
              <a:t> </a:t>
            </a:r>
            <a:r>
              <a:rPr lang="es-ES" dirty="0" err="1"/>
              <a:t>storage</a:t>
            </a:r>
            <a:r>
              <a:rPr lang="es-ES" dirty="0"/>
              <a:t> </a:t>
            </a:r>
            <a:r>
              <a:rPr lang="es-ES" dirty="0" err="1"/>
              <a:t>system</a:t>
            </a:r>
            <a:r>
              <a:rPr lang="es-ES" dirty="0"/>
              <a:t>, </a:t>
            </a:r>
            <a:r>
              <a:rPr lang="es-ES" dirty="0" err="1"/>
              <a:t>is</a:t>
            </a:r>
            <a:r>
              <a:rPr lang="es-ES" dirty="0"/>
              <a:t> </a:t>
            </a:r>
            <a:r>
              <a:rPr lang="es-ES" dirty="0" err="1"/>
              <a:t>especially</a:t>
            </a:r>
            <a:r>
              <a:rPr lang="es-ES" dirty="0"/>
              <a:t> </a:t>
            </a:r>
            <a:r>
              <a:rPr lang="es-ES" dirty="0" err="1"/>
              <a:t>designed</a:t>
            </a:r>
            <a:r>
              <a:rPr lang="es-ES" dirty="0"/>
              <a:t> </a:t>
            </a:r>
            <a:r>
              <a:rPr lang="es-ES" dirty="0" err="1"/>
              <a:t>to</a:t>
            </a:r>
            <a:r>
              <a:rPr lang="es-ES" dirty="0"/>
              <a:t> be </a:t>
            </a:r>
            <a:r>
              <a:rPr lang="es-ES" dirty="0" err="1"/>
              <a:t>able</a:t>
            </a:r>
            <a:r>
              <a:rPr lang="es-ES" dirty="0"/>
              <a:t> </a:t>
            </a:r>
            <a:r>
              <a:rPr lang="es-ES" dirty="0" err="1"/>
              <a:t>to</a:t>
            </a:r>
            <a:r>
              <a:rPr lang="es-ES" dirty="0"/>
              <a:t> be </a:t>
            </a:r>
            <a:r>
              <a:rPr lang="es-ES" dirty="0" err="1"/>
              <a:t>integrated</a:t>
            </a:r>
            <a:r>
              <a:rPr lang="es-ES" dirty="0"/>
              <a:t> in </a:t>
            </a:r>
            <a:r>
              <a:rPr lang="es-ES" dirty="0" err="1"/>
              <a:t>the</a:t>
            </a:r>
            <a:r>
              <a:rPr lang="es-ES" dirty="0"/>
              <a:t> </a:t>
            </a:r>
            <a:r>
              <a:rPr lang="es-ES" dirty="0" err="1"/>
              <a:t>wall-construction</a:t>
            </a:r>
            <a:r>
              <a:rPr lang="es-ES" dirty="0"/>
              <a:t> </a:t>
            </a:r>
            <a:r>
              <a:rPr lang="es-ES" dirty="0" err="1"/>
              <a:t>of</a:t>
            </a:r>
            <a:r>
              <a:rPr lang="es-ES" dirty="0"/>
              <a:t> a </a:t>
            </a:r>
            <a:r>
              <a:rPr lang="es-ES" dirty="0" err="1"/>
              <a:t>dwelling</a:t>
            </a:r>
            <a:r>
              <a:rPr lang="es-ES" dirty="0"/>
              <a:t>, </a:t>
            </a:r>
            <a:r>
              <a:rPr lang="es-ES" dirty="0" err="1"/>
              <a:t>which</a:t>
            </a:r>
            <a:r>
              <a:rPr lang="es-ES" dirty="0"/>
              <a:t> leads </a:t>
            </a:r>
            <a:r>
              <a:rPr lang="es-ES" dirty="0" err="1"/>
              <a:t>to</a:t>
            </a:r>
            <a:r>
              <a:rPr lang="es-ES" dirty="0"/>
              <a:t> </a:t>
            </a:r>
            <a:r>
              <a:rPr lang="es-ES" dirty="0" err="1"/>
              <a:t>big</a:t>
            </a:r>
            <a:r>
              <a:rPr lang="es-ES" dirty="0"/>
              <a:t> </a:t>
            </a:r>
            <a:r>
              <a:rPr lang="es-ES" dirty="0" err="1"/>
              <a:t>advantages</a:t>
            </a:r>
            <a:r>
              <a:rPr lang="es-ES" dirty="0"/>
              <a:t> </a:t>
            </a:r>
            <a:r>
              <a:rPr lang="es-ES" dirty="0" err="1"/>
              <a:t>during</a:t>
            </a:r>
            <a:r>
              <a:rPr lang="es-ES" dirty="0"/>
              <a:t> </a:t>
            </a:r>
            <a:r>
              <a:rPr lang="es-ES" dirty="0" err="1"/>
              <a:t>the</a:t>
            </a:r>
            <a:r>
              <a:rPr lang="es-ES" dirty="0"/>
              <a:t> </a:t>
            </a:r>
            <a:r>
              <a:rPr lang="es-ES" dirty="0" err="1"/>
              <a:t>integration</a:t>
            </a:r>
            <a:r>
              <a:rPr lang="es-ES" dirty="0"/>
              <a:t> </a:t>
            </a:r>
            <a:r>
              <a:rPr lang="es-ES" dirty="0" err="1"/>
              <a:t>into</a:t>
            </a:r>
            <a:r>
              <a:rPr lang="es-ES" dirty="0"/>
              <a:t> </a:t>
            </a:r>
            <a:r>
              <a:rPr lang="es-ES" dirty="0" err="1"/>
              <a:t>the</a:t>
            </a:r>
            <a:r>
              <a:rPr lang="es-ES" dirty="0"/>
              <a:t> demo cases </a:t>
            </a:r>
            <a:r>
              <a:rPr lang="es-ES" dirty="0" err="1"/>
              <a:t>of</a:t>
            </a:r>
            <a:r>
              <a:rPr lang="es-ES" dirty="0"/>
              <a:t> </a:t>
            </a:r>
            <a:r>
              <a:rPr lang="es-ES" dirty="0" err="1"/>
              <a:t>the</a:t>
            </a:r>
            <a:r>
              <a:rPr lang="es-ES" dirty="0"/>
              <a:t> </a:t>
            </a:r>
            <a:r>
              <a:rPr lang="es-ES" dirty="0" err="1"/>
              <a:t>project</a:t>
            </a:r>
            <a:r>
              <a:rPr lang="es-ES" dirty="0"/>
              <a:t>:</a:t>
            </a:r>
          </a:p>
          <a:p>
            <a:pPr lvl="0" algn="just"/>
            <a:r>
              <a:rPr lang="es-ES" dirty="0"/>
              <a:t>High </a:t>
            </a:r>
            <a:r>
              <a:rPr lang="es-ES" dirty="0" err="1"/>
              <a:t>space</a:t>
            </a:r>
            <a:r>
              <a:rPr lang="es-ES" dirty="0"/>
              <a:t> </a:t>
            </a:r>
            <a:r>
              <a:rPr lang="es-ES" dirty="0" err="1"/>
              <a:t>efficiency</a:t>
            </a:r>
            <a:endParaRPr lang="es-ES" dirty="0"/>
          </a:p>
          <a:p>
            <a:pPr lvl="0" algn="just"/>
            <a:r>
              <a:rPr lang="es-ES" dirty="0"/>
              <a:t>High </a:t>
            </a:r>
            <a:r>
              <a:rPr lang="es-ES" dirty="0" err="1"/>
              <a:t>room</a:t>
            </a:r>
            <a:r>
              <a:rPr lang="es-ES" dirty="0"/>
              <a:t> </a:t>
            </a:r>
            <a:r>
              <a:rPr lang="es-ES" dirty="0" err="1"/>
              <a:t>usability</a:t>
            </a:r>
            <a:endParaRPr lang="es-ES" dirty="0"/>
          </a:p>
          <a:p>
            <a:pPr lvl="0" algn="just"/>
            <a:r>
              <a:rPr lang="es-ES" dirty="0" err="1"/>
              <a:t>Esthetic</a:t>
            </a:r>
            <a:r>
              <a:rPr lang="es-ES" dirty="0"/>
              <a:t> and </a:t>
            </a:r>
            <a:r>
              <a:rPr lang="es-ES" dirty="0" err="1"/>
              <a:t>modern</a:t>
            </a:r>
            <a:r>
              <a:rPr lang="es-ES" dirty="0"/>
              <a:t> </a:t>
            </a:r>
            <a:r>
              <a:rPr lang="es-ES" dirty="0" err="1"/>
              <a:t>design</a:t>
            </a:r>
            <a:endParaRPr lang="es-ES" dirty="0"/>
          </a:p>
          <a:p>
            <a:pPr lvl="0" algn="just"/>
            <a:r>
              <a:rPr lang="es-ES" dirty="0" err="1"/>
              <a:t>Possibility</a:t>
            </a:r>
            <a:r>
              <a:rPr lang="es-ES" dirty="0"/>
              <a:t> </a:t>
            </a:r>
            <a:r>
              <a:rPr lang="es-ES" dirty="0" err="1"/>
              <a:t>of</a:t>
            </a:r>
            <a:r>
              <a:rPr lang="es-ES" dirty="0"/>
              <a:t> </a:t>
            </a:r>
            <a:r>
              <a:rPr lang="es-ES" dirty="0" err="1"/>
              <a:t>integration</a:t>
            </a:r>
            <a:r>
              <a:rPr lang="es-ES" dirty="0"/>
              <a:t> </a:t>
            </a:r>
            <a:r>
              <a:rPr lang="es-ES" dirty="0" err="1"/>
              <a:t>of</a:t>
            </a:r>
            <a:r>
              <a:rPr lang="es-ES" dirty="0"/>
              <a:t> </a:t>
            </a:r>
            <a:r>
              <a:rPr lang="es-ES" dirty="0" err="1"/>
              <a:t>hydraulic</a:t>
            </a:r>
            <a:r>
              <a:rPr lang="es-ES" dirty="0"/>
              <a:t> and HVAC-</a:t>
            </a:r>
            <a:r>
              <a:rPr lang="es-ES" dirty="0" err="1"/>
              <a:t>components</a:t>
            </a:r>
            <a:endParaRPr lang="es-ES" dirty="0"/>
          </a:p>
          <a:p>
            <a:pPr algn="just"/>
            <a:endParaRPr lang="en-GB" dirty="0"/>
          </a:p>
        </p:txBody>
      </p:sp>
      <p:sp>
        <p:nvSpPr>
          <p:cNvPr id="7" name="Titolo 6"/>
          <p:cNvSpPr>
            <a:spLocks noGrp="1"/>
          </p:cNvSpPr>
          <p:nvPr>
            <p:ph type="title"/>
          </p:nvPr>
        </p:nvSpPr>
        <p:spPr/>
        <p:txBody>
          <a:bodyPr/>
          <a:lstStyle/>
          <a:p>
            <a:r>
              <a:rPr lang="en-GB" dirty="0" err="1"/>
              <a:t>Enerbox</a:t>
            </a:r>
            <a:r>
              <a:rPr lang="en-GB" dirty="0"/>
              <a:t> technical aspects</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24</a:t>
            </a:fld>
            <a:endParaRPr lang="en-GB" dirty="0"/>
          </a:p>
        </p:txBody>
      </p:sp>
      <p:pic>
        <p:nvPicPr>
          <p:cNvPr id="14" name="Image.jpg">
            <a:extLst>
              <a:ext uri="{FF2B5EF4-FFF2-40B4-BE49-F238E27FC236}">
                <a16:creationId xmlns="" xmlns:a16="http://schemas.microsoft.com/office/drawing/2014/main" id="{48D08D3C-9896-42B0-ACC2-260ECBC826F0}"/>
              </a:ext>
            </a:extLst>
          </p:cNvPr>
          <p:cNvPicPr/>
          <p:nvPr/>
        </p:nvPicPr>
        <p:blipFill rotWithShape="1">
          <a:blip r:embed="rId2" cstate="screen">
            <a:extLst>
              <a:ext uri="{28A0092B-C50C-407E-A947-70E740481C1C}">
                <a14:useLocalDpi xmlns:a14="http://schemas.microsoft.com/office/drawing/2010/main" val="0"/>
              </a:ext>
            </a:extLst>
          </a:blip>
          <a:srcRect/>
          <a:stretch/>
        </p:blipFill>
        <p:spPr bwMode="auto">
          <a:xfrm>
            <a:off x="355815" y="3893982"/>
            <a:ext cx="1931670" cy="28468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5" name="Picture 3">
            <a:extLst>
              <a:ext uri="{FF2B5EF4-FFF2-40B4-BE49-F238E27FC236}">
                <a16:creationId xmlns="" xmlns:a16="http://schemas.microsoft.com/office/drawing/2014/main" id="{D608E1F1-0BE7-480D-AAFA-A03B3322D3DA}"/>
              </a:ext>
            </a:extLst>
          </p:cNvPr>
          <p:cNvPicPr/>
          <p:nvPr/>
        </p:nvPicPr>
        <p:blipFill rotWithShape="1">
          <a:blip r:embed="rId3" cstate="screen">
            <a:extLst>
              <a:ext uri="{28A0092B-C50C-407E-A947-70E740481C1C}">
                <a14:useLocalDpi xmlns:a14="http://schemas.microsoft.com/office/drawing/2010/main" val="0"/>
              </a:ext>
            </a:extLst>
          </a:blip>
          <a:srcRect/>
          <a:stretch/>
        </p:blipFill>
        <p:spPr bwMode="auto">
          <a:xfrm>
            <a:off x="2287485" y="3893982"/>
            <a:ext cx="1550035" cy="28468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6" name="Image.jpg">
            <a:extLst>
              <a:ext uri="{FF2B5EF4-FFF2-40B4-BE49-F238E27FC236}">
                <a16:creationId xmlns="" xmlns:a16="http://schemas.microsoft.com/office/drawing/2014/main" id="{BC8DE850-6A3E-4C0F-A69E-7B81BAAFF910}"/>
              </a:ext>
            </a:extLst>
          </p:cNvPr>
          <p:cNvPicPr/>
          <p:nvPr/>
        </p:nvPicPr>
        <p:blipFill rotWithShape="1">
          <a:blip r:embed="rId4" cstate="screen">
            <a:extLst>
              <a:ext uri="{28A0092B-C50C-407E-A947-70E740481C1C}">
                <a14:useLocalDpi xmlns:a14="http://schemas.microsoft.com/office/drawing/2010/main" val="0"/>
              </a:ext>
            </a:extLst>
          </a:blip>
          <a:srcRect/>
          <a:stretch/>
        </p:blipFill>
        <p:spPr bwMode="auto">
          <a:xfrm>
            <a:off x="3834673" y="3893982"/>
            <a:ext cx="1793240" cy="28270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7" name="Grafik 28">
            <a:extLst>
              <a:ext uri="{FF2B5EF4-FFF2-40B4-BE49-F238E27FC236}">
                <a16:creationId xmlns="" xmlns:a16="http://schemas.microsoft.com/office/drawing/2014/main" id="{388B971E-4C31-4320-97C5-47B509A1889E}"/>
              </a:ext>
            </a:extLst>
          </p:cNvPr>
          <p:cNvPicPr/>
          <p:nvPr/>
        </p:nvPicPr>
        <p:blipFill>
          <a:blip r:embed="rId5">
            <a:extLst>
              <a:ext uri="{28A0092B-C50C-407E-A947-70E740481C1C}">
                <a14:useLocalDpi xmlns:a14="http://schemas.microsoft.com/office/drawing/2010/main" val="0"/>
              </a:ext>
            </a:extLst>
          </a:blip>
          <a:stretch>
            <a:fillRect/>
          </a:stretch>
        </p:blipFill>
        <p:spPr>
          <a:xfrm>
            <a:off x="5627913" y="3893982"/>
            <a:ext cx="3194706" cy="28270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Segnaposto testo 4">
            <a:extLst>
              <a:ext uri="{FF2B5EF4-FFF2-40B4-BE49-F238E27FC236}">
                <a16:creationId xmlns="" xmlns:a16="http://schemas.microsoft.com/office/drawing/2014/main" id="{2D5B59C9-C1D2-4518-8114-FF05B3BF4D54}"/>
              </a:ext>
            </a:extLst>
          </p:cNvPr>
          <p:cNvSpPr txBox="1">
            <a:spLocks/>
          </p:cNvSpPr>
          <p:nvPr/>
        </p:nvSpPr>
        <p:spPr>
          <a:xfrm>
            <a:off x="531814" y="1511397"/>
            <a:ext cx="4040188" cy="63976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2800" dirty="0">
                <a:solidFill>
                  <a:schemeClr val="tx2"/>
                </a:solidFill>
              </a:rPr>
              <a:t>Storage tank</a:t>
            </a:r>
          </a:p>
        </p:txBody>
      </p:sp>
    </p:spTree>
    <p:extLst>
      <p:ext uri="{BB962C8B-B14F-4D97-AF65-F5344CB8AC3E}">
        <p14:creationId xmlns:p14="http://schemas.microsoft.com/office/powerpoint/2010/main" val="19484883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0579" y="2007086"/>
            <a:ext cx="6212771" cy="4729713"/>
          </a:xfrm>
        </p:spPr>
        <p:txBody>
          <a:bodyPr>
            <a:noAutofit/>
          </a:bodyPr>
          <a:lstStyle/>
          <a:p>
            <a:pPr algn="just"/>
            <a:r>
              <a:rPr lang="en-GB" sz="2000" dirty="0"/>
              <a:t>Able to reach a pressure resistance up to </a:t>
            </a:r>
            <a:r>
              <a:rPr lang="en-GB" sz="2000" b="1" dirty="0"/>
              <a:t>50 bars</a:t>
            </a:r>
            <a:r>
              <a:rPr lang="en-GB" sz="2000" dirty="0"/>
              <a:t> </a:t>
            </a:r>
          </a:p>
          <a:p>
            <a:pPr algn="just"/>
            <a:r>
              <a:rPr lang="en-GB" sz="2000" dirty="0"/>
              <a:t>Design of the storage tank </a:t>
            </a:r>
            <a:r>
              <a:rPr lang="en-GB" sz="2000" b="1" dirty="0"/>
              <a:t>based on steel pipes</a:t>
            </a:r>
            <a:r>
              <a:rPr lang="en-GB" sz="2000" dirty="0"/>
              <a:t>. </a:t>
            </a:r>
          </a:p>
          <a:p>
            <a:pPr lvl="1" algn="just"/>
            <a:r>
              <a:rPr lang="en-GB" sz="1800" dirty="0"/>
              <a:t>5 pieces of vertically orientated pipes with an inner diameter of 150mm are welded together with horizontal connecting pipes on the top and the bottom. </a:t>
            </a:r>
          </a:p>
          <a:p>
            <a:pPr lvl="1" algn="just"/>
            <a:r>
              <a:rPr lang="en-GB" sz="1800" dirty="0"/>
              <a:t>The central pipe is equipped with a screwed flange and equipped with a heat exchanger.</a:t>
            </a:r>
          </a:p>
          <a:p>
            <a:pPr algn="just"/>
            <a:r>
              <a:rPr lang="en-GB" sz="2000" dirty="0"/>
              <a:t>Tank dimensions: 900(W)*1750(H)*200-290(D) mm</a:t>
            </a:r>
          </a:p>
          <a:p>
            <a:pPr algn="just"/>
            <a:r>
              <a:rPr lang="en-GB" sz="2000" dirty="0"/>
              <a:t>Made of </a:t>
            </a:r>
            <a:r>
              <a:rPr lang="en-GB" sz="2000" b="1" dirty="0"/>
              <a:t>molybdenum-bearing austenitic stainless steel</a:t>
            </a:r>
            <a:r>
              <a:rPr lang="en-GB" sz="2000" dirty="0"/>
              <a:t>, more resistant to general corrosion and pitting/crevice corrosion than the conventional chromium-nickel austenitic stainless steels. They also offer higher creep, stress-rupture and tensile strength at elevated temperature. </a:t>
            </a:r>
          </a:p>
        </p:txBody>
      </p:sp>
      <p:sp>
        <p:nvSpPr>
          <p:cNvPr id="7" name="Titolo 6"/>
          <p:cNvSpPr>
            <a:spLocks noGrp="1"/>
          </p:cNvSpPr>
          <p:nvPr>
            <p:ph type="title"/>
          </p:nvPr>
        </p:nvSpPr>
        <p:spPr/>
        <p:txBody>
          <a:bodyPr/>
          <a:lstStyle/>
          <a:p>
            <a:r>
              <a:rPr lang="en-GB" dirty="0" err="1"/>
              <a:t>Enerbox</a:t>
            </a:r>
            <a:r>
              <a:rPr lang="en-GB" dirty="0"/>
              <a:t> technical aspects</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25</a:t>
            </a:fld>
            <a:endParaRPr lang="en-GB" dirty="0"/>
          </a:p>
        </p:txBody>
      </p:sp>
      <p:pic>
        <p:nvPicPr>
          <p:cNvPr id="12" name="Grafik 43">
            <a:extLst>
              <a:ext uri="{FF2B5EF4-FFF2-40B4-BE49-F238E27FC236}">
                <a16:creationId xmlns="" xmlns:a16="http://schemas.microsoft.com/office/drawing/2014/main" id="{458FB271-25A9-429F-81DC-8FB7320DB1AE}"/>
              </a:ext>
            </a:extLst>
          </p:cNvPr>
          <p:cNvPicPr/>
          <p:nvPr/>
        </p:nvPicPr>
        <p:blipFill rotWithShape="1">
          <a:blip r:embed="rId2" cstate="screen">
            <a:extLst>
              <a:ext uri="{28A0092B-C50C-407E-A947-70E740481C1C}">
                <a14:useLocalDpi xmlns:a14="http://schemas.microsoft.com/office/drawing/2010/main" val="0"/>
              </a:ext>
            </a:extLst>
          </a:blip>
          <a:srcRect b="35243"/>
          <a:stretch/>
        </p:blipFill>
        <p:spPr bwMode="auto">
          <a:xfrm>
            <a:off x="6663350" y="2595356"/>
            <a:ext cx="2244725" cy="3044825"/>
          </a:xfrm>
          <a:prstGeom prst="rect">
            <a:avLst/>
          </a:prstGeom>
          <a:noFill/>
          <a:ln>
            <a:noFill/>
          </a:ln>
          <a:extLst>
            <a:ext uri="{53640926-AAD7-44d8-BBD7-CCE9431645EC}">
              <a14:shadowObscured xmlns:a14="http://schemas.microsoft.com/office/drawing/2010/main"/>
            </a:ext>
          </a:extLst>
        </p:spPr>
      </p:pic>
      <p:sp>
        <p:nvSpPr>
          <p:cNvPr id="13" name="Segnaposto testo 4">
            <a:extLst>
              <a:ext uri="{FF2B5EF4-FFF2-40B4-BE49-F238E27FC236}">
                <a16:creationId xmlns="" xmlns:a16="http://schemas.microsoft.com/office/drawing/2014/main" id="{B30E3AE1-7FA0-4A4C-9F53-A0712B5D9787}"/>
              </a:ext>
            </a:extLst>
          </p:cNvPr>
          <p:cNvSpPr txBox="1">
            <a:spLocks/>
          </p:cNvSpPr>
          <p:nvPr/>
        </p:nvSpPr>
        <p:spPr>
          <a:xfrm>
            <a:off x="531814" y="1511397"/>
            <a:ext cx="4040188" cy="63976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2800" dirty="0">
                <a:solidFill>
                  <a:schemeClr val="tx2"/>
                </a:solidFill>
              </a:rPr>
              <a:t>Storage tank</a:t>
            </a:r>
          </a:p>
        </p:txBody>
      </p:sp>
    </p:spTree>
    <p:extLst>
      <p:ext uri="{BB962C8B-B14F-4D97-AF65-F5344CB8AC3E}">
        <p14:creationId xmlns:p14="http://schemas.microsoft.com/office/powerpoint/2010/main" val="3785592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0579" y="1977001"/>
            <a:ext cx="8503416" cy="4744474"/>
          </a:xfrm>
          <a:solidFill>
            <a:schemeClr val="bg1"/>
          </a:solidFill>
        </p:spPr>
        <p:txBody>
          <a:bodyPr>
            <a:normAutofit/>
          </a:bodyPr>
          <a:lstStyle/>
          <a:p>
            <a:pPr algn="just"/>
            <a:r>
              <a:rPr lang="en-GB" sz="2000" dirty="0"/>
              <a:t>The tank volume of 140 L is designed to address both </a:t>
            </a:r>
            <a:r>
              <a:rPr lang="en-GB" sz="2000" b="1" dirty="0"/>
              <a:t>comfort and hygienic aspects</a:t>
            </a:r>
            <a:r>
              <a:rPr lang="en-GB" sz="2000" dirty="0"/>
              <a:t>.</a:t>
            </a:r>
          </a:p>
          <a:p>
            <a:pPr algn="just"/>
            <a:endParaRPr lang="en-GB" sz="2000" dirty="0"/>
          </a:p>
          <a:p>
            <a:pPr algn="just"/>
            <a:endParaRPr lang="en-GB" sz="2000" dirty="0"/>
          </a:p>
          <a:p>
            <a:pPr algn="just"/>
            <a:endParaRPr lang="en-GB" sz="2000" dirty="0"/>
          </a:p>
          <a:p>
            <a:pPr algn="just"/>
            <a:endParaRPr lang="en-GB" sz="2000" dirty="0"/>
          </a:p>
          <a:p>
            <a:pPr algn="just"/>
            <a:endParaRPr lang="en-GB" sz="2000" dirty="0"/>
          </a:p>
          <a:p>
            <a:pPr marL="0" indent="0" algn="just">
              <a:buNone/>
            </a:pPr>
            <a:endParaRPr lang="en-GB" sz="2000" dirty="0"/>
          </a:p>
          <a:p>
            <a:pPr algn="just"/>
            <a:endParaRPr lang="en-GB" sz="2000" dirty="0"/>
          </a:p>
          <a:p>
            <a:pPr algn="just"/>
            <a:r>
              <a:rPr lang="en-GB" sz="2000" dirty="0"/>
              <a:t>The tank is able to fulfil certain regulations regarding legionella prevention (e.g. minimum temperature) either by using the integrated heat exchanger with sufficient heat source temperature or by boosting the tank temperature by an optional electrical heating element.</a:t>
            </a:r>
          </a:p>
        </p:txBody>
      </p:sp>
      <p:sp>
        <p:nvSpPr>
          <p:cNvPr id="7" name="Titolo 6"/>
          <p:cNvSpPr>
            <a:spLocks noGrp="1"/>
          </p:cNvSpPr>
          <p:nvPr>
            <p:ph type="title"/>
          </p:nvPr>
        </p:nvSpPr>
        <p:spPr/>
        <p:txBody>
          <a:bodyPr/>
          <a:lstStyle/>
          <a:p>
            <a:r>
              <a:rPr lang="en-GB" dirty="0" err="1"/>
              <a:t>Enerbox</a:t>
            </a:r>
            <a:r>
              <a:rPr lang="en-GB" dirty="0"/>
              <a:t> technical aspects</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26</a:t>
            </a:fld>
            <a:endParaRPr lang="en-GB" dirty="0"/>
          </a:p>
        </p:txBody>
      </p:sp>
      <p:pic>
        <p:nvPicPr>
          <p:cNvPr id="2" name="Imagen 1">
            <a:extLst>
              <a:ext uri="{FF2B5EF4-FFF2-40B4-BE49-F238E27FC236}">
                <a16:creationId xmlns="" xmlns:a16="http://schemas.microsoft.com/office/drawing/2014/main" id="{F02622BF-D5A8-47F9-8C99-64D718279E8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653618" y="2845460"/>
            <a:ext cx="3535504" cy="2105501"/>
          </a:xfrm>
          <a:prstGeom prst="rect">
            <a:avLst/>
          </a:prstGeom>
        </p:spPr>
      </p:pic>
      <p:sp>
        <p:nvSpPr>
          <p:cNvPr id="12" name="Segnaposto testo 4">
            <a:extLst>
              <a:ext uri="{FF2B5EF4-FFF2-40B4-BE49-F238E27FC236}">
                <a16:creationId xmlns="" xmlns:a16="http://schemas.microsoft.com/office/drawing/2014/main" id="{361807CE-0FA9-42FD-A492-E59AEDB46C32}"/>
              </a:ext>
            </a:extLst>
          </p:cNvPr>
          <p:cNvSpPr txBox="1">
            <a:spLocks/>
          </p:cNvSpPr>
          <p:nvPr/>
        </p:nvSpPr>
        <p:spPr>
          <a:xfrm>
            <a:off x="531814" y="1511397"/>
            <a:ext cx="4040188" cy="63976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2800" dirty="0">
                <a:solidFill>
                  <a:schemeClr val="tx2"/>
                </a:solidFill>
              </a:rPr>
              <a:t>Storage tank</a:t>
            </a:r>
          </a:p>
        </p:txBody>
      </p:sp>
    </p:spTree>
    <p:extLst>
      <p:ext uri="{BB962C8B-B14F-4D97-AF65-F5344CB8AC3E}">
        <p14:creationId xmlns:p14="http://schemas.microsoft.com/office/powerpoint/2010/main" val="6672638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0579" y="2148971"/>
            <a:ext cx="6365857" cy="4207379"/>
          </a:xfrm>
        </p:spPr>
        <p:txBody>
          <a:bodyPr>
            <a:normAutofit fontScale="62500" lnSpcReduction="20000"/>
          </a:bodyPr>
          <a:lstStyle/>
          <a:p>
            <a:pPr algn="just"/>
            <a:r>
              <a:rPr lang="es-ES" dirty="0" err="1"/>
              <a:t>The</a:t>
            </a:r>
            <a:r>
              <a:rPr lang="es-ES" dirty="0"/>
              <a:t> </a:t>
            </a:r>
            <a:r>
              <a:rPr lang="es-ES" dirty="0" err="1"/>
              <a:t>integrated</a:t>
            </a:r>
            <a:r>
              <a:rPr lang="es-ES" dirty="0"/>
              <a:t> </a:t>
            </a:r>
            <a:r>
              <a:rPr lang="es-ES" dirty="0" err="1"/>
              <a:t>heat</a:t>
            </a:r>
            <a:r>
              <a:rPr lang="es-ES" dirty="0"/>
              <a:t> </a:t>
            </a:r>
            <a:r>
              <a:rPr lang="es-ES" dirty="0" err="1"/>
              <a:t>exchanger</a:t>
            </a:r>
            <a:r>
              <a:rPr lang="es-ES" dirty="0"/>
              <a:t> </a:t>
            </a:r>
            <a:r>
              <a:rPr lang="es-ES" dirty="0" err="1"/>
              <a:t>is</a:t>
            </a:r>
            <a:r>
              <a:rPr lang="es-ES" dirty="0"/>
              <a:t> </a:t>
            </a:r>
            <a:r>
              <a:rPr lang="es-ES" b="1" dirty="0" err="1"/>
              <a:t>made</a:t>
            </a:r>
            <a:r>
              <a:rPr lang="es-ES" b="1" dirty="0"/>
              <a:t> </a:t>
            </a:r>
            <a:r>
              <a:rPr lang="es-ES" b="1" dirty="0" err="1"/>
              <a:t>of</a:t>
            </a:r>
            <a:r>
              <a:rPr lang="es-ES" b="1" dirty="0"/>
              <a:t> </a:t>
            </a:r>
            <a:r>
              <a:rPr lang="es-ES" b="1" dirty="0" err="1"/>
              <a:t>stainless</a:t>
            </a:r>
            <a:r>
              <a:rPr lang="es-ES" b="1" dirty="0"/>
              <a:t> </a:t>
            </a:r>
            <a:r>
              <a:rPr lang="es-ES" b="1" dirty="0" err="1"/>
              <a:t>steel</a:t>
            </a:r>
            <a:r>
              <a:rPr lang="es-ES" b="1" dirty="0"/>
              <a:t> </a:t>
            </a:r>
            <a:r>
              <a:rPr lang="es-ES" b="1" dirty="0" err="1"/>
              <a:t>corrugated</a:t>
            </a:r>
            <a:r>
              <a:rPr lang="es-ES" b="1" dirty="0"/>
              <a:t> pipe</a:t>
            </a:r>
            <a:r>
              <a:rPr lang="es-ES" dirty="0"/>
              <a:t> and </a:t>
            </a:r>
            <a:r>
              <a:rPr lang="es-ES" dirty="0" err="1"/>
              <a:t>located</a:t>
            </a:r>
            <a:r>
              <a:rPr lang="es-ES" dirty="0"/>
              <a:t> at </a:t>
            </a:r>
            <a:r>
              <a:rPr lang="es-ES" dirty="0" err="1"/>
              <a:t>the</a:t>
            </a:r>
            <a:r>
              <a:rPr lang="es-ES" dirty="0"/>
              <a:t> central </a:t>
            </a:r>
            <a:r>
              <a:rPr lang="es-ES" dirty="0" err="1"/>
              <a:t>storage</a:t>
            </a:r>
            <a:r>
              <a:rPr lang="es-ES" dirty="0"/>
              <a:t> pipe. </a:t>
            </a:r>
          </a:p>
          <a:p>
            <a:pPr algn="just"/>
            <a:endParaRPr lang="es-ES" dirty="0"/>
          </a:p>
          <a:p>
            <a:pPr algn="just"/>
            <a:r>
              <a:rPr lang="es-ES" dirty="0" err="1"/>
              <a:t>Thanks</a:t>
            </a:r>
            <a:r>
              <a:rPr lang="es-ES" dirty="0"/>
              <a:t> </a:t>
            </a:r>
            <a:r>
              <a:rPr lang="es-ES" dirty="0" err="1"/>
              <a:t>to</a:t>
            </a:r>
            <a:r>
              <a:rPr lang="es-ES" dirty="0"/>
              <a:t> </a:t>
            </a:r>
            <a:r>
              <a:rPr lang="es-ES" dirty="0" err="1"/>
              <a:t>the</a:t>
            </a:r>
            <a:r>
              <a:rPr lang="es-ES" dirty="0"/>
              <a:t> </a:t>
            </a:r>
            <a:r>
              <a:rPr lang="es-ES" dirty="0" err="1"/>
              <a:t>surface</a:t>
            </a:r>
            <a:r>
              <a:rPr lang="es-ES" dirty="0"/>
              <a:t> </a:t>
            </a:r>
            <a:r>
              <a:rPr lang="es-ES" dirty="0" err="1"/>
              <a:t>of</a:t>
            </a:r>
            <a:r>
              <a:rPr lang="es-ES" dirty="0"/>
              <a:t> </a:t>
            </a:r>
            <a:r>
              <a:rPr lang="es-ES" dirty="0" err="1"/>
              <a:t>about</a:t>
            </a:r>
            <a:r>
              <a:rPr lang="es-ES" dirty="0"/>
              <a:t> 2m² </a:t>
            </a:r>
            <a:r>
              <a:rPr lang="es-ES" dirty="0" err="1"/>
              <a:t>the</a:t>
            </a:r>
            <a:r>
              <a:rPr lang="es-ES" dirty="0"/>
              <a:t> </a:t>
            </a:r>
            <a:r>
              <a:rPr lang="es-ES" b="1" dirty="0" err="1"/>
              <a:t>temperature</a:t>
            </a:r>
            <a:r>
              <a:rPr lang="es-ES" b="1" dirty="0"/>
              <a:t> </a:t>
            </a:r>
            <a:r>
              <a:rPr lang="es-ES" b="1" dirty="0" err="1"/>
              <a:t>difference</a:t>
            </a:r>
            <a:r>
              <a:rPr lang="es-ES" dirty="0"/>
              <a:t> </a:t>
            </a:r>
            <a:r>
              <a:rPr lang="es-ES" dirty="0" err="1"/>
              <a:t>between</a:t>
            </a:r>
            <a:r>
              <a:rPr lang="es-ES" dirty="0"/>
              <a:t> </a:t>
            </a:r>
            <a:r>
              <a:rPr lang="es-ES" dirty="0" err="1"/>
              <a:t>the</a:t>
            </a:r>
            <a:r>
              <a:rPr lang="es-ES" dirty="0"/>
              <a:t> </a:t>
            </a:r>
            <a:r>
              <a:rPr lang="es-ES" dirty="0" err="1"/>
              <a:t>heating</a:t>
            </a:r>
            <a:r>
              <a:rPr lang="es-ES" dirty="0"/>
              <a:t> </a:t>
            </a:r>
            <a:r>
              <a:rPr lang="es-ES" dirty="0" err="1"/>
              <a:t>water</a:t>
            </a:r>
            <a:r>
              <a:rPr lang="es-ES" dirty="0"/>
              <a:t> and </a:t>
            </a:r>
            <a:r>
              <a:rPr lang="es-ES" dirty="0" err="1"/>
              <a:t>the</a:t>
            </a:r>
            <a:r>
              <a:rPr lang="es-ES" dirty="0"/>
              <a:t> </a:t>
            </a:r>
            <a:r>
              <a:rPr lang="es-ES" dirty="0" err="1"/>
              <a:t>domestic</a:t>
            </a:r>
            <a:r>
              <a:rPr lang="es-ES" dirty="0"/>
              <a:t> </a:t>
            </a:r>
            <a:r>
              <a:rPr lang="es-ES" dirty="0" err="1"/>
              <a:t>hot</a:t>
            </a:r>
            <a:r>
              <a:rPr lang="es-ES" dirty="0"/>
              <a:t> </a:t>
            </a:r>
            <a:r>
              <a:rPr lang="es-ES" dirty="0" err="1"/>
              <a:t>water</a:t>
            </a:r>
            <a:r>
              <a:rPr lang="es-ES" dirty="0"/>
              <a:t> </a:t>
            </a:r>
            <a:r>
              <a:rPr lang="es-ES" dirty="0" err="1"/>
              <a:t>is</a:t>
            </a:r>
            <a:r>
              <a:rPr lang="es-ES" dirty="0"/>
              <a:t> </a:t>
            </a:r>
            <a:r>
              <a:rPr lang="es-ES" dirty="0" err="1"/>
              <a:t>only</a:t>
            </a:r>
            <a:r>
              <a:rPr lang="es-ES" dirty="0"/>
              <a:t> 2-3ºK </a:t>
            </a:r>
            <a:r>
              <a:rPr lang="es-ES" dirty="0" err="1"/>
              <a:t>helping</a:t>
            </a:r>
            <a:r>
              <a:rPr lang="es-ES" dirty="0"/>
              <a:t> </a:t>
            </a:r>
            <a:r>
              <a:rPr lang="es-ES" dirty="0" err="1"/>
              <a:t>to</a:t>
            </a:r>
            <a:r>
              <a:rPr lang="es-ES" dirty="0"/>
              <a:t> </a:t>
            </a:r>
            <a:r>
              <a:rPr lang="es-ES" dirty="0" err="1"/>
              <a:t>keep</a:t>
            </a:r>
            <a:r>
              <a:rPr lang="es-ES" dirty="0"/>
              <a:t> </a:t>
            </a:r>
            <a:r>
              <a:rPr lang="es-ES" dirty="0" err="1"/>
              <a:t>the</a:t>
            </a:r>
            <a:r>
              <a:rPr lang="es-ES" dirty="0"/>
              <a:t> </a:t>
            </a:r>
            <a:r>
              <a:rPr lang="es-ES" dirty="0" err="1"/>
              <a:t>driving</a:t>
            </a:r>
            <a:r>
              <a:rPr lang="es-ES" dirty="0"/>
              <a:t> </a:t>
            </a:r>
            <a:r>
              <a:rPr lang="es-ES" dirty="0" err="1"/>
              <a:t>temperature</a:t>
            </a:r>
            <a:r>
              <a:rPr lang="es-ES" dirty="0"/>
              <a:t> </a:t>
            </a:r>
            <a:r>
              <a:rPr lang="es-ES" dirty="0" err="1"/>
              <a:t>for</a:t>
            </a:r>
            <a:r>
              <a:rPr lang="es-ES" dirty="0"/>
              <a:t> </a:t>
            </a:r>
            <a:r>
              <a:rPr lang="es-ES" dirty="0" err="1"/>
              <a:t>domestic</a:t>
            </a:r>
            <a:r>
              <a:rPr lang="es-ES" dirty="0"/>
              <a:t> </a:t>
            </a:r>
            <a:r>
              <a:rPr lang="es-ES" dirty="0" err="1"/>
              <a:t>hot</a:t>
            </a:r>
            <a:r>
              <a:rPr lang="es-ES" dirty="0"/>
              <a:t> </a:t>
            </a:r>
            <a:r>
              <a:rPr lang="es-ES" dirty="0" err="1"/>
              <a:t>water</a:t>
            </a:r>
            <a:r>
              <a:rPr lang="es-ES" dirty="0"/>
              <a:t> </a:t>
            </a:r>
            <a:r>
              <a:rPr lang="es-ES" dirty="0" err="1"/>
              <a:t>production</a:t>
            </a:r>
            <a:r>
              <a:rPr lang="es-ES" dirty="0"/>
              <a:t> as </a:t>
            </a:r>
            <a:r>
              <a:rPr lang="es-ES" dirty="0" err="1"/>
              <a:t>low</a:t>
            </a:r>
            <a:r>
              <a:rPr lang="es-ES" dirty="0"/>
              <a:t> as </a:t>
            </a:r>
            <a:r>
              <a:rPr lang="es-ES" dirty="0" err="1"/>
              <a:t>possible</a:t>
            </a:r>
            <a:r>
              <a:rPr lang="es-ES" dirty="0"/>
              <a:t>. </a:t>
            </a:r>
          </a:p>
          <a:p>
            <a:pPr algn="just"/>
            <a:endParaRPr lang="es-ES" dirty="0"/>
          </a:p>
          <a:p>
            <a:pPr algn="just"/>
            <a:r>
              <a:rPr lang="es-ES" dirty="0" err="1"/>
              <a:t>The</a:t>
            </a:r>
            <a:r>
              <a:rPr lang="es-ES" dirty="0"/>
              <a:t> </a:t>
            </a:r>
            <a:r>
              <a:rPr lang="es-ES" dirty="0" err="1"/>
              <a:t>heat</a:t>
            </a:r>
            <a:r>
              <a:rPr lang="es-ES" dirty="0"/>
              <a:t> </a:t>
            </a:r>
            <a:r>
              <a:rPr lang="es-ES" dirty="0" err="1"/>
              <a:t>exchanger</a:t>
            </a:r>
            <a:r>
              <a:rPr lang="es-ES" dirty="0"/>
              <a:t> </a:t>
            </a:r>
            <a:r>
              <a:rPr lang="es-ES" dirty="0" err="1"/>
              <a:t>is</a:t>
            </a:r>
            <a:r>
              <a:rPr lang="es-ES" dirty="0"/>
              <a:t> </a:t>
            </a:r>
            <a:r>
              <a:rPr lang="es-ES" dirty="0" err="1"/>
              <a:t>reaching</a:t>
            </a:r>
            <a:r>
              <a:rPr lang="es-ES" dirty="0"/>
              <a:t> </a:t>
            </a:r>
            <a:r>
              <a:rPr lang="es-ES" dirty="0" err="1"/>
              <a:t>the</a:t>
            </a:r>
            <a:r>
              <a:rPr lang="es-ES" dirty="0"/>
              <a:t> top </a:t>
            </a:r>
            <a:r>
              <a:rPr lang="es-ES" dirty="0" err="1"/>
              <a:t>of</a:t>
            </a:r>
            <a:r>
              <a:rPr lang="es-ES" dirty="0"/>
              <a:t> </a:t>
            </a:r>
            <a:r>
              <a:rPr lang="es-ES" dirty="0" err="1"/>
              <a:t>the</a:t>
            </a:r>
            <a:r>
              <a:rPr lang="es-ES" dirty="0"/>
              <a:t> </a:t>
            </a:r>
            <a:r>
              <a:rPr lang="es-ES" dirty="0" err="1"/>
              <a:t>tank</a:t>
            </a:r>
            <a:r>
              <a:rPr lang="es-ES" dirty="0"/>
              <a:t> and </a:t>
            </a:r>
            <a:r>
              <a:rPr lang="es-ES" dirty="0" err="1"/>
              <a:t>operated</a:t>
            </a:r>
            <a:r>
              <a:rPr lang="es-ES" dirty="0"/>
              <a:t> </a:t>
            </a:r>
            <a:r>
              <a:rPr lang="es-ES" dirty="0" err="1"/>
              <a:t>counterflow</a:t>
            </a:r>
            <a:r>
              <a:rPr lang="es-ES" dirty="0"/>
              <a:t> </a:t>
            </a:r>
            <a:r>
              <a:rPr lang="es-ES" b="1" dirty="0" err="1"/>
              <a:t>providing</a:t>
            </a:r>
            <a:r>
              <a:rPr lang="es-ES" b="1" dirty="0"/>
              <a:t> </a:t>
            </a:r>
            <a:r>
              <a:rPr lang="es-ES" b="1" dirty="0" err="1"/>
              <a:t>hot</a:t>
            </a:r>
            <a:r>
              <a:rPr lang="es-ES" b="1" dirty="0"/>
              <a:t> </a:t>
            </a:r>
            <a:r>
              <a:rPr lang="es-ES" b="1" dirty="0" err="1"/>
              <a:t>water</a:t>
            </a:r>
            <a:r>
              <a:rPr lang="es-ES" b="1" dirty="0"/>
              <a:t> </a:t>
            </a:r>
            <a:r>
              <a:rPr lang="es-ES" b="1" dirty="0" err="1"/>
              <a:t>very</a:t>
            </a:r>
            <a:r>
              <a:rPr lang="es-ES" b="1" dirty="0"/>
              <a:t> </a:t>
            </a:r>
            <a:r>
              <a:rPr lang="es-ES" b="1" dirty="0" err="1"/>
              <a:t>fast</a:t>
            </a:r>
            <a:r>
              <a:rPr lang="es-ES" b="1" dirty="0"/>
              <a:t> </a:t>
            </a:r>
            <a:r>
              <a:rPr lang="es-ES" b="1" dirty="0" err="1"/>
              <a:t>compared</a:t>
            </a:r>
            <a:r>
              <a:rPr lang="es-ES" b="1" dirty="0"/>
              <a:t> </a:t>
            </a:r>
            <a:r>
              <a:rPr lang="es-ES" b="1" dirty="0" err="1"/>
              <a:t>to</a:t>
            </a:r>
            <a:r>
              <a:rPr lang="es-ES" b="1" dirty="0"/>
              <a:t> standard </a:t>
            </a:r>
            <a:r>
              <a:rPr lang="es-ES" b="1" dirty="0" err="1"/>
              <a:t>tanks</a:t>
            </a:r>
            <a:r>
              <a:rPr lang="es-ES" b="1" dirty="0"/>
              <a:t> </a:t>
            </a:r>
            <a:r>
              <a:rPr lang="es-ES" dirty="0" err="1"/>
              <a:t>having</a:t>
            </a:r>
            <a:r>
              <a:rPr lang="es-ES" dirty="0"/>
              <a:t> </a:t>
            </a:r>
            <a:r>
              <a:rPr lang="es-ES" dirty="0" err="1"/>
              <a:t>the</a:t>
            </a:r>
            <a:r>
              <a:rPr lang="es-ES" dirty="0"/>
              <a:t> </a:t>
            </a:r>
            <a:r>
              <a:rPr lang="es-ES" dirty="0" err="1"/>
              <a:t>heat</a:t>
            </a:r>
            <a:r>
              <a:rPr lang="es-ES" dirty="0"/>
              <a:t> </a:t>
            </a:r>
            <a:r>
              <a:rPr lang="es-ES" dirty="0" err="1"/>
              <a:t>exchanger</a:t>
            </a:r>
            <a:r>
              <a:rPr lang="es-ES" dirty="0"/>
              <a:t> </a:t>
            </a:r>
            <a:r>
              <a:rPr lang="es-ES" dirty="0" err="1"/>
              <a:t>positioned</a:t>
            </a:r>
            <a:r>
              <a:rPr lang="es-ES" dirty="0"/>
              <a:t> at </a:t>
            </a:r>
            <a:r>
              <a:rPr lang="es-ES" dirty="0" err="1"/>
              <a:t>the</a:t>
            </a:r>
            <a:r>
              <a:rPr lang="es-ES" dirty="0"/>
              <a:t> </a:t>
            </a:r>
            <a:r>
              <a:rPr lang="es-ES" dirty="0" err="1"/>
              <a:t>bottom</a:t>
            </a:r>
            <a:r>
              <a:rPr lang="es-ES" dirty="0"/>
              <a:t>.</a:t>
            </a:r>
          </a:p>
        </p:txBody>
      </p:sp>
      <p:sp>
        <p:nvSpPr>
          <p:cNvPr id="7" name="Titolo 6"/>
          <p:cNvSpPr>
            <a:spLocks noGrp="1"/>
          </p:cNvSpPr>
          <p:nvPr>
            <p:ph type="title"/>
          </p:nvPr>
        </p:nvSpPr>
        <p:spPr/>
        <p:txBody>
          <a:bodyPr/>
          <a:lstStyle/>
          <a:p>
            <a:r>
              <a:rPr lang="en-GB" dirty="0" err="1"/>
              <a:t>Enerbox</a:t>
            </a:r>
            <a:r>
              <a:rPr lang="en-GB" dirty="0"/>
              <a:t> technical aspects</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27</a:t>
            </a:fld>
            <a:endParaRPr lang="en-GB" dirty="0"/>
          </a:p>
        </p:txBody>
      </p:sp>
      <p:sp>
        <p:nvSpPr>
          <p:cNvPr id="11" name="Segnaposto testo 4">
            <a:extLst>
              <a:ext uri="{FF2B5EF4-FFF2-40B4-BE49-F238E27FC236}">
                <a16:creationId xmlns="" xmlns:a16="http://schemas.microsoft.com/office/drawing/2014/main" id="{BC727086-A20A-4316-8627-CF6ACE2EAB5B}"/>
              </a:ext>
            </a:extLst>
          </p:cNvPr>
          <p:cNvSpPr txBox="1">
            <a:spLocks/>
          </p:cNvSpPr>
          <p:nvPr/>
        </p:nvSpPr>
        <p:spPr>
          <a:xfrm>
            <a:off x="531814" y="1511397"/>
            <a:ext cx="4040188" cy="63976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2800" dirty="0">
                <a:solidFill>
                  <a:schemeClr val="tx2"/>
                </a:solidFill>
              </a:rPr>
              <a:t>Storage tank</a:t>
            </a:r>
          </a:p>
        </p:txBody>
      </p:sp>
      <p:pic>
        <p:nvPicPr>
          <p:cNvPr id="8" name="Grafik 46">
            <a:extLst>
              <a:ext uri="{FF2B5EF4-FFF2-40B4-BE49-F238E27FC236}">
                <a16:creationId xmlns="" xmlns:a16="http://schemas.microsoft.com/office/drawing/2014/main" id="{6C635CFD-AE80-4CA1-B635-FAA9046F0644}"/>
              </a:ext>
            </a:extLst>
          </p:cNvPr>
          <p:cNvPicPr/>
          <p:nvPr/>
        </p:nvPicPr>
        <p:blipFill>
          <a:blip r:embed="rId2">
            <a:extLst>
              <a:ext uri="{28A0092B-C50C-407E-A947-70E740481C1C}">
                <a14:useLocalDpi xmlns:a14="http://schemas.microsoft.com/office/drawing/2010/main" val="0"/>
              </a:ext>
            </a:extLst>
          </a:blip>
          <a:stretch>
            <a:fillRect/>
          </a:stretch>
        </p:blipFill>
        <p:spPr>
          <a:xfrm>
            <a:off x="6792687" y="2270916"/>
            <a:ext cx="1605915" cy="3523615"/>
          </a:xfrm>
          <a:prstGeom prst="rect">
            <a:avLst/>
          </a:prstGeom>
        </p:spPr>
      </p:pic>
    </p:spTree>
    <p:extLst>
      <p:ext uri="{BB962C8B-B14F-4D97-AF65-F5344CB8AC3E}">
        <p14:creationId xmlns:p14="http://schemas.microsoft.com/office/powerpoint/2010/main" val="20909613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0579" y="2148971"/>
            <a:ext cx="5852923" cy="4709029"/>
          </a:xfrm>
        </p:spPr>
        <p:txBody>
          <a:bodyPr>
            <a:normAutofit fontScale="47500" lnSpcReduction="20000"/>
          </a:bodyPr>
          <a:lstStyle/>
          <a:p>
            <a:pPr algn="just"/>
            <a:r>
              <a:rPr lang="es-ES" sz="4200" dirty="0" err="1"/>
              <a:t>To</a:t>
            </a:r>
            <a:r>
              <a:rPr lang="es-ES" sz="4200" dirty="0"/>
              <a:t> </a:t>
            </a:r>
            <a:r>
              <a:rPr lang="es-ES" sz="4200" dirty="0" err="1"/>
              <a:t>achieve</a:t>
            </a:r>
            <a:r>
              <a:rPr lang="es-ES" sz="4200" dirty="0"/>
              <a:t> </a:t>
            </a:r>
            <a:r>
              <a:rPr lang="es-ES" sz="4200" dirty="0" err="1"/>
              <a:t>an</a:t>
            </a:r>
            <a:r>
              <a:rPr lang="es-ES" sz="4200" dirty="0"/>
              <a:t> </a:t>
            </a:r>
            <a:r>
              <a:rPr lang="es-ES" sz="4200" dirty="0" err="1"/>
              <a:t>even</a:t>
            </a:r>
            <a:r>
              <a:rPr lang="es-ES" sz="4200" dirty="0"/>
              <a:t> </a:t>
            </a:r>
            <a:r>
              <a:rPr lang="es-ES" sz="4200" dirty="0" err="1"/>
              <a:t>better</a:t>
            </a:r>
            <a:r>
              <a:rPr lang="es-ES" sz="4200" dirty="0"/>
              <a:t> </a:t>
            </a:r>
            <a:r>
              <a:rPr lang="es-ES" sz="4200" dirty="0" err="1"/>
              <a:t>energy</a:t>
            </a:r>
            <a:r>
              <a:rPr lang="es-ES" sz="4200" dirty="0"/>
              <a:t> </a:t>
            </a:r>
            <a:r>
              <a:rPr lang="es-ES" sz="4200" dirty="0" err="1"/>
              <a:t>efficiency</a:t>
            </a:r>
            <a:r>
              <a:rPr lang="es-ES" sz="4200" dirty="0"/>
              <a:t> </a:t>
            </a:r>
            <a:r>
              <a:rPr lang="es-ES" sz="4200" dirty="0" err="1"/>
              <a:t>class</a:t>
            </a:r>
            <a:r>
              <a:rPr lang="es-ES" sz="4200" dirty="0"/>
              <a:t> (A) a </a:t>
            </a:r>
            <a:r>
              <a:rPr lang="es-ES" sz="4200" dirty="0" err="1"/>
              <a:t>very</a:t>
            </a:r>
            <a:r>
              <a:rPr lang="es-ES" sz="4200" dirty="0"/>
              <a:t> </a:t>
            </a:r>
            <a:r>
              <a:rPr lang="es-ES" sz="4200" dirty="0" err="1"/>
              <a:t>innovative</a:t>
            </a:r>
            <a:r>
              <a:rPr lang="es-ES" sz="4200" dirty="0"/>
              <a:t> </a:t>
            </a:r>
            <a:r>
              <a:rPr lang="es-ES" sz="4200" dirty="0" err="1"/>
              <a:t>component</a:t>
            </a:r>
            <a:r>
              <a:rPr lang="es-ES" sz="4200" dirty="0"/>
              <a:t> </a:t>
            </a:r>
            <a:r>
              <a:rPr lang="es-ES" sz="4200" dirty="0" err="1"/>
              <a:t>had</a:t>
            </a:r>
            <a:r>
              <a:rPr lang="es-ES" sz="4200" dirty="0"/>
              <a:t> </a:t>
            </a:r>
            <a:r>
              <a:rPr lang="es-ES" sz="4200" dirty="0" err="1"/>
              <a:t>to</a:t>
            </a:r>
            <a:r>
              <a:rPr lang="es-ES" sz="4200" dirty="0"/>
              <a:t> be </a:t>
            </a:r>
            <a:r>
              <a:rPr lang="es-ES" sz="4200" dirty="0" err="1"/>
              <a:t>integrated</a:t>
            </a:r>
            <a:r>
              <a:rPr lang="es-ES" sz="4200" dirty="0"/>
              <a:t>: </a:t>
            </a:r>
            <a:r>
              <a:rPr lang="es-ES" sz="4200" b="1" dirty="0" err="1"/>
              <a:t>Vacuum</a:t>
            </a:r>
            <a:r>
              <a:rPr lang="es-ES" sz="4200" b="1" dirty="0"/>
              <a:t> </a:t>
            </a:r>
            <a:r>
              <a:rPr lang="es-ES" sz="4200" b="1" dirty="0" err="1"/>
              <a:t>insulation</a:t>
            </a:r>
            <a:r>
              <a:rPr lang="es-ES" sz="4200" b="1" dirty="0"/>
              <a:t> </a:t>
            </a:r>
            <a:r>
              <a:rPr lang="es-ES" sz="4200" b="1" dirty="0" err="1"/>
              <a:t>panels</a:t>
            </a:r>
            <a:r>
              <a:rPr lang="es-ES" sz="4200" b="1" dirty="0"/>
              <a:t> </a:t>
            </a:r>
            <a:r>
              <a:rPr lang="es-ES" sz="4200" dirty="0"/>
              <a:t>(</a:t>
            </a:r>
            <a:r>
              <a:rPr lang="es-ES" sz="4200" dirty="0" err="1"/>
              <a:t>VIP´s</a:t>
            </a:r>
            <a:r>
              <a:rPr lang="es-ES" sz="4200" dirty="0"/>
              <a:t>) </a:t>
            </a:r>
            <a:r>
              <a:rPr lang="es-ES" sz="4200" dirty="0" err="1"/>
              <a:t>were</a:t>
            </a:r>
            <a:r>
              <a:rPr lang="es-ES" sz="4200" dirty="0"/>
              <a:t> </a:t>
            </a:r>
            <a:r>
              <a:rPr lang="es-ES" sz="4200" dirty="0" err="1"/>
              <a:t>added</a:t>
            </a:r>
            <a:r>
              <a:rPr lang="es-ES" sz="4200" dirty="0"/>
              <a:t> </a:t>
            </a:r>
            <a:r>
              <a:rPr lang="es-ES" sz="4200" dirty="0" err="1"/>
              <a:t>externally</a:t>
            </a:r>
            <a:r>
              <a:rPr lang="es-ES" sz="4200" dirty="0"/>
              <a:t> </a:t>
            </a:r>
            <a:r>
              <a:rPr lang="es-ES" sz="4200" dirty="0" err="1"/>
              <a:t>to</a:t>
            </a:r>
            <a:r>
              <a:rPr lang="es-ES" sz="4200" dirty="0"/>
              <a:t> </a:t>
            </a:r>
            <a:r>
              <a:rPr lang="es-ES" sz="4200" dirty="0" err="1"/>
              <a:t>the</a:t>
            </a:r>
            <a:r>
              <a:rPr lang="es-ES" sz="4200" dirty="0"/>
              <a:t> PU </a:t>
            </a:r>
            <a:r>
              <a:rPr lang="es-ES" sz="4200" dirty="0" err="1"/>
              <a:t>insulation</a:t>
            </a:r>
            <a:r>
              <a:rPr lang="es-ES" sz="4200" dirty="0"/>
              <a:t>. </a:t>
            </a:r>
          </a:p>
          <a:p>
            <a:pPr algn="just"/>
            <a:r>
              <a:rPr lang="es-ES" sz="4200" dirty="0" err="1"/>
              <a:t>These</a:t>
            </a:r>
            <a:r>
              <a:rPr lang="es-ES" sz="4200" dirty="0"/>
              <a:t> are flat </a:t>
            </a:r>
            <a:r>
              <a:rPr lang="es-ES" sz="4200" dirty="0" err="1"/>
              <a:t>panels</a:t>
            </a:r>
            <a:r>
              <a:rPr lang="es-ES" sz="4200" dirty="0"/>
              <a:t> </a:t>
            </a:r>
            <a:r>
              <a:rPr lang="es-ES" sz="4200" dirty="0" err="1"/>
              <a:t>for</a:t>
            </a:r>
            <a:r>
              <a:rPr lang="es-ES" sz="4200" dirty="0"/>
              <a:t> </a:t>
            </a:r>
            <a:r>
              <a:rPr lang="es-ES" sz="4200" dirty="0" err="1"/>
              <a:t>optimized</a:t>
            </a:r>
            <a:r>
              <a:rPr lang="es-ES" sz="4200" dirty="0"/>
              <a:t> </a:t>
            </a:r>
            <a:r>
              <a:rPr lang="es-ES" sz="4200" dirty="0" err="1"/>
              <a:t>temperature</a:t>
            </a:r>
            <a:r>
              <a:rPr lang="es-ES" sz="4200" dirty="0"/>
              <a:t> </a:t>
            </a:r>
            <a:r>
              <a:rPr lang="es-ES" sz="4200" dirty="0" err="1"/>
              <a:t>insulation</a:t>
            </a:r>
            <a:r>
              <a:rPr lang="es-ES" sz="4200" dirty="0"/>
              <a:t> </a:t>
            </a:r>
            <a:r>
              <a:rPr lang="es-ES" sz="4200" dirty="0" err="1"/>
              <a:t>that</a:t>
            </a:r>
            <a:r>
              <a:rPr lang="es-ES" sz="4200" dirty="0"/>
              <a:t> are </a:t>
            </a:r>
            <a:r>
              <a:rPr lang="es-ES" sz="4200" dirty="0" err="1"/>
              <a:t>based</a:t>
            </a:r>
            <a:r>
              <a:rPr lang="es-ES" sz="4200" dirty="0"/>
              <a:t> </a:t>
            </a:r>
            <a:r>
              <a:rPr lang="es-ES" sz="4200" dirty="0" err="1"/>
              <a:t>on</a:t>
            </a:r>
            <a:r>
              <a:rPr lang="es-ES" sz="4200" dirty="0"/>
              <a:t> </a:t>
            </a:r>
            <a:r>
              <a:rPr lang="es-ES" sz="4200" dirty="0" err="1"/>
              <a:t>the</a:t>
            </a:r>
            <a:r>
              <a:rPr lang="es-ES" sz="4200" dirty="0"/>
              <a:t> </a:t>
            </a:r>
            <a:r>
              <a:rPr lang="es-ES" sz="4200" dirty="0" err="1"/>
              <a:t>principle</a:t>
            </a:r>
            <a:r>
              <a:rPr lang="es-ES" sz="4200" dirty="0"/>
              <a:t> </a:t>
            </a:r>
            <a:r>
              <a:rPr lang="es-ES" sz="4200" dirty="0" err="1"/>
              <a:t>of</a:t>
            </a:r>
            <a:r>
              <a:rPr lang="es-ES" sz="4200" dirty="0"/>
              <a:t> </a:t>
            </a:r>
            <a:r>
              <a:rPr lang="es-ES" sz="4200" dirty="0" err="1"/>
              <a:t>the</a:t>
            </a:r>
            <a:r>
              <a:rPr lang="es-ES" sz="4200" dirty="0"/>
              <a:t> </a:t>
            </a:r>
            <a:r>
              <a:rPr lang="es-ES" sz="4200" dirty="0" err="1"/>
              <a:t>thermos</a:t>
            </a:r>
            <a:r>
              <a:rPr lang="es-ES" sz="4200" dirty="0"/>
              <a:t> </a:t>
            </a:r>
            <a:r>
              <a:rPr lang="es-ES" sz="4200" dirty="0" err="1"/>
              <a:t>flask</a:t>
            </a:r>
            <a:r>
              <a:rPr lang="es-ES" sz="4200" dirty="0"/>
              <a:t>. </a:t>
            </a:r>
            <a:r>
              <a:rPr lang="es-ES" sz="4200" dirty="0" err="1"/>
              <a:t>These</a:t>
            </a:r>
            <a:r>
              <a:rPr lang="es-ES" sz="4200" dirty="0"/>
              <a:t> </a:t>
            </a:r>
            <a:r>
              <a:rPr lang="es-ES" sz="4200" dirty="0" err="1"/>
              <a:t>panels</a:t>
            </a:r>
            <a:r>
              <a:rPr lang="es-ES" sz="4200" dirty="0"/>
              <a:t> </a:t>
            </a:r>
            <a:r>
              <a:rPr lang="es-ES" sz="4200" b="1" dirty="0" err="1"/>
              <a:t>offer</a:t>
            </a:r>
            <a:r>
              <a:rPr lang="es-ES" sz="4200" b="1" dirty="0"/>
              <a:t> </a:t>
            </a:r>
            <a:r>
              <a:rPr lang="es-ES" sz="4200" b="1" dirty="0" err="1"/>
              <a:t>unparalleled</a:t>
            </a:r>
            <a:r>
              <a:rPr lang="es-ES" sz="4200" b="1" dirty="0"/>
              <a:t> </a:t>
            </a:r>
            <a:r>
              <a:rPr lang="es-ES" sz="4200" b="1" dirty="0" err="1"/>
              <a:t>heat</a:t>
            </a:r>
            <a:r>
              <a:rPr lang="es-ES" sz="4200" b="1" dirty="0"/>
              <a:t> </a:t>
            </a:r>
            <a:r>
              <a:rPr lang="es-ES" sz="4200" b="1" dirty="0" err="1"/>
              <a:t>insulation</a:t>
            </a:r>
            <a:r>
              <a:rPr lang="es-ES" sz="4200" b="1" dirty="0"/>
              <a:t> at </a:t>
            </a:r>
            <a:r>
              <a:rPr lang="es-ES" sz="4200" b="1" dirty="0" err="1"/>
              <a:t>minimum</a:t>
            </a:r>
            <a:r>
              <a:rPr lang="es-ES" sz="4200" b="1" dirty="0"/>
              <a:t> </a:t>
            </a:r>
            <a:r>
              <a:rPr lang="es-ES" sz="4200" b="1" dirty="0" err="1"/>
              <a:t>thickness</a:t>
            </a:r>
            <a:r>
              <a:rPr lang="es-ES" sz="4200" dirty="0"/>
              <a:t>.</a:t>
            </a:r>
          </a:p>
          <a:p>
            <a:pPr marL="457200" lvl="1" indent="0" algn="just">
              <a:buNone/>
            </a:pPr>
            <a:endParaRPr lang="es-ES" dirty="0"/>
          </a:p>
          <a:p>
            <a:pPr lvl="1" algn="just"/>
            <a:r>
              <a:rPr lang="en-GB" sz="3400" dirty="0"/>
              <a:t>Density: 160 - 230 according to DIN EN 1602 [kg/m³]</a:t>
            </a:r>
            <a:endParaRPr lang="es-ES" sz="3400" dirty="0"/>
          </a:p>
          <a:p>
            <a:pPr algn="just"/>
            <a:r>
              <a:rPr lang="en-GB" sz="3400" dirty="0"/>
              <a:t> </a:t>
            </a:r>
            <a:endParaRPr lang="es-ES" sz="3400" dirty="0"/>
          </a:p>
          <a:p>
            <a:pPr lvl="1" algn="just"/>
            <a:r>
              <a:rPr lang="en-GB" sz="3400" dirty="0"/>
              <a:t>Temperature resistance: -70 °C bis 100 °C (limited by the film), briefly until 120 °C °C</a:t>
            </a:r>
            <a:endParaRPr lang="es-ES" sz="3400" dirty="0"/>
          </a:p>
          <a:p>
            <a:pPr algn="just"/>
            <a:r>
              <a:rPr lang="en-GB" sz="3400" dirty="0"/>
              <a:t> </a:t>
            </a:r>
            <a:endParaRPr lang="es-ES" sz="3400" dirty="0"/>
          </a:p>
          <a:p>
            <a:pPr lvl="1" algn="just"/>
            <a:r>
              <a:rPr lang="en-GB" sz="3400" dirty="0"/>
              <a:t>Gas pressure rise : &lt; 5 mbar/year (at thickness = 15 mm, room temperature) mbar</a:t>
            </a:r>
            <a:endParaRPr lang="es-ES" sz="3400" dirty="0"/>
          </a:p>
          <a:p>
            <a:pPr algn="just"/>
            <a:r>
              <a:rPr lang="en-GB" sz="3400" dirty="0"/>
              <a:t> </a:t>
            </a:r>
            <a:endParaRPr lang="es-ES" sz="3400" dirty="0"/>
          </a:p>
          <a:p>
            <a:pPr lvl="1" algn="just"/>
            <a:r>
              <a:rPr lang="en-GB" sz="3400" dirty="0"/>
              <a:t>heat transfer coefficient (U-Wert): 0,18 (at thickness = 20 mm) [W/(m²*K)]</a:t>
            </a:r>
            <a:endParaRPr lang="es-ES" sz="3400" dirty="0"/>
          </a:p>
        </p:txBody>
      </p:sp>
      <p:sp>
        <p:nvSpPr>
          <p:cNvPr id="7" name="Titolo 6"/>
          <p:cNvSpPr>
            <a:spLocks noGrp="1"/>
          </p:cNvSpPr>
          <p:nvPr>
            <p:ph type="title"/>
          </p:nvPr>
        </p:nvSpPr>
        <p:spPr/>
        <p:txBody>
          <a:bodyPr/>
          <a:lstStyle/>
          <a:p>
            <a:r>
              <a:rPr lang="en-GB" dirty="0" err="1"/>
              <a:t>Enerbox</a:t>
            </a:r>
            <a:r>
              <a:rPr lang="en-GB" dirty="0"/>
              <a:t> technical aspects</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28</a:t>
            </a:fld>
            <a:endParaRPr lang="en-GB" dirty="0"/>
          </a:p>
        </p:txBody>
      </p:sp>
      <p:sp>
        <p:nvSpPr>
          <p:cNvPr id="11" name="Segnaposto testo 4">
            <a:extLst>
              <a:ext uri="{FF2B5EF4-FFF2-40B4-BE49-F238E27FC236}">
                <a16:creationId xmlns="" xmlns:a16="http://schemas.microsoft.com/office/drawing/2014/main" id="{BC727086-A20A-4316-8627-CF6ACE2EAB5B}"/>
              </a:ext>
            </a:extLst>
          </p:cNvPr>
          <p:cNvSpPr txBox="1">
            <a:spLocks/>
          </p:cNvSpPr>
          <p:nvPr/>
        </p:nvSpPr>
        <p:spPr>
          <a:xfrm>
            <a:off x="531814" y="1511397"/>
            <a:ext cx="4040188" cy="63976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2800" dirty="0">
                <a:solidFill>
                  <a:schemeClr val="tx2"/>
                </a:solidFill>
              </a:rPr>
              <a:t>Storage tank</a:t>
            </a:r>
          </a:p>
        </p:txBody>
      </p:sp>
      <p:pic>
        <p:nvPicPr>
          <p:cNvPr id="12" name="Grafik 4" descr="va-Q-vip">
            <a:extLst>
              <a:ext uri="{FF2B5EF4-FFF2-40B4-BE49-F238E27FC236}">
                <a16:creationId xmlns="" xmlns:a16="http://schemas.microsoft.com/office/drawing/2014/main" id="{D7B2ACCE-04C0-4FB0-8B6C-182BD802C0B6}"/>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bwMode="auto">
          <a:xfrm>
            <a:off x="6650037" y="1675211"/>
            <a:ext cx="1939926" cy="2458342"/>
          </a:xfrm>
          <a:prstGeom prst="rect">
            <a:avLst/>
          </a:prstGeom>
          <a:noFill/>
          <a:ln>
            <a:noFill/>
          </a:ln>
          <a:extLst>
            <a:ext uri="{53640926-AAD7-44d8-BBD7-CCE9431645EC}">
              <a14:shadowObscured xmlns:a14="http://schemas.microsoft.com/office/drawing/2010/main"/>
            </a:ext>
          </a:extLst>
        </p:spPr>
      </p:pic>
      <p:pic>
        <p:nvPicPr>
          <p:cNvPr id="13" name="Grafik 5">
            <a:extLst>
              <a:ext uri="{FF2B5EF4-FFF2-40B4-BE49-F238E27FC236}">
                <a16:creationId xmlns="" xmlns:a16="http://schemas.microsoft.com/office/drawing/2014/main" id="{F79D39BA-4D75-4A92-9610-9F4432629F7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6400339" y="4499627"/>
            <a:ext cx="2680287" cy="14906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5450429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0579" y="2148971"/>
            <a:ext cx="5426239" cy="4282651"/>
          </a:xfrm>
        </p:spPr>
        <p:txBody>
          <a:bodyPr>
            <a:normAutofit fontScale="77500" lnSpcReduction="20000"/>
          </a:bodyPr>
          <a:lstStyle/>
          <a:p>
            <a:r>
              <a:rPr lang="es-ES" sz="2900" dirty="0" err="1"/>
              <a:t>The</a:t>
            </a:r>
            <a:r>
              <a:rPr lang="es-ES" sz="2900" dirty="0"/>
              <a:t> </a:t>
            </a:r>
            <a:r>
              <a:rPr lang="es-ES" sz="2900" dirty="0" err="1"/>
              <a:t>hydraulic</a:t>
            </a:r>
            <a:r>
              <a:rPr lang="es-ES" sz="2900" dirty="0"/>
              <a:t> module, </a:t>
            </a:r>
            <a:r>
              <a:rPr lang="es-ES" sz="2900" dirty="0" err="1"/>
              <a:t>which</a:t>
            </a:r>
            <a:r>
              <a:rPr lang="es-ES" sz="2900" dirty="0"/>
              <a:t> </a:t>
            </a:r>
            <a:r>
              <a:rPr lang="es-ES" sz="2900" dirty="0" err="1"/>
              <a:t>is</a:t>
            </a:r>
            <a:r>
              <a:rPr lang="es-ES" sz="2900" dirty="0"/>
              <a:t> </a:t>
            </a:r>
            <a:r>
              <a:rPr lang="es-ES" sz="2900" dirty="0" err="1"/>
              <a:t>located</a:t>
            </a:r>
            <a:r>
              <a:rPr lang="es-ES" sz="2900" dirty="0"/>
              <a:t> in </a:t>
            </a:r>
            <a:r>
              <a:rPr lang="es-ES" sz="2900" dirty="0" err="1"/>
              <a:t>the</a:t>
            </a:r>
            <a:r>
              <a:rPr lang="es-ES" sz="2900" dirty="0"/>
              <a:t> </a:t>
            </a:r>
            <a:r>
              <a:rPr lang="es-ES" sz="2900" dirty="0" err="1"/>
              <a:t>lower</a:t>
            </a:r>
            <a:r>
              <a:rPr lang="es-ES" sz="2900" dirty="0"/>
              <a:t> </a:t>
            </a:r>
            <a:r>
              <a:rPr lang="es-ES" sz="2900" dirty="0" err="1"/>
              <a:t>part</a:t>
            </a:r>
            <a:r>
              <a:rPr lang="es-ES" sz="2900" dirty="0"/>
              <a:t> </a:t>
            </a:r>
            <a:r>
              <a:rPr lang="es-ES" sz="2900" dirty="0" err="1"/>
              <a:t>of</a:t>
            </a:r>
            <a:r>
              <a:rPr lang="es-ES" sz="2900" dirty="0"/>
              <a:t> </a:t>
            </a:r>
            <a:r>
              <a:rPr lang="es-ES" sz="2900" dirty="0" err="1"/>
              <a:t>the</a:t>
            </a:r>
            <a:r>
              <a:rPr lang="es-ES" sz="2900" dirty="0"/>
              <a:t> </a:t>
            </a:r>
            <a:r>
              <a:rPr lang="es-ES" sz="2900" dirty="0" err="1"/>
              <a:t>storage</a:t>
            </a:r>
            <a:r>
              <a:rPr lang="es-ES" sz="2900" dirty="0"/>
              <a:t> </a:t>
            </a:r>
            <a:r>
              <a:rPr lang="es-ES" sz="2900" dirty="0" err="1"/>
              <a:t>system</a:t>
            </a:r>
            <a:r>
              <a:rPr lang="es-ES" sz="2900" dirty="0"/>
              <a:t>, </a:t>
            </a:r>
            <a:r>
              <a:rPr lang="es-ES" sz="2900" dirty="0" err="1"/>
              <a:t>contains</a:t>
            </a:r>
            <a:r>
              <a:rPr lang="es-ES" sz="2900" dirty="0"/>
              <a:t> </a:t>
            </a:r>
            <a:r>
              <a:rPr lang="es-ES" sz="2900" dirty="0" err="1"/>
              <a:t>all</a:t>
            </a:r>
            <a:r>
              <a:rPr lang="es-ES" sz="2900" dirty="0"/>
              <a:t> </a:t>
            </a:r>
            <a:r>
              <a:rPr lang="es-ES" sz="2900" dirty="0" err="1"/>
              <a:t>the</a:t>
            </a:r>
            <a:r>
              <a:rPr lang="es-ES" sz="2900" dirty="0"/>
              <a:t> </a:t>
            </a:r>
            <a:r>
              <a:rPr lang="es-ES" sz="2900" dirty="0" err="1"/>
              <a:t>components</a:t>
            </a:r>
            <a:r>
              <a:rPr lang="es-ES" sz="2900" dirty="0"/>
              <a:t> </a:t>
            </a:r>
            <a:r>
              <a:rPr lang="es-ES" sz="2900" dirty="0" err="1"/>
              <a:t>for</a:t>
            </a:r>
            <a:r>
              <a:rPr lang="es-ES" sz="2900" dirty="0"/>
              <a:t> </a:t>
            </a:r>
            <a:r>
              <a:rPr lang="es-ES" sz="2900" dirty="0" err="1"/>
              <a:t>the</a:t>
            </a:r>
            <a:r>
              <a:rPr lang="es-ES" sz="2900" dirty="0"/>
              <a:t> </a:t>
            </a:r>
            <a:r>
              <a:rPr lang="es-ES" sz="2900" dirty="0" err="1"/>
              <a:t>following</a:t>
            </a:r>
            <a:r>
              <a:rPr lang="es-ES" sz="2900" dirty="0"/>
              <a:t> </a:t>
            </a:r>
            <a:r>
              <a:rPr lang="es-ES" sz="2900" dirty="0" err="1"/>
              <a:t>different</a:t>
            </a:r>
            <a:r>
              <a:rPr lang="es-ES" sz="2900" dirty="0"/>
              <a:t> </a:t>
            </a:r>
            <a:r>
              <a:rPr lang="es-ES" sz="2900" dirty="0" err="1"/>
              <a:t>areas</a:t>
            </a:r>
            <a:r>
              <a:rPr lang="es-ES" sz="2900" dirty="0"/>
              <a:t>:</a:t>
            </a:r>
          </a:p>
          <a:p>
            <a:pPr lvl="1"/>
            <a:r>
              <a:rPr lang="es-ES" sz="2600" b="1" dirty="0" err="1"/>
              <a:t>Hydraulics</a:t>
            </a:r>
            <a:r>
              <a:rPr lang="es-ES" sz="2600" dirty="0"/>
              <a:t> – </a:t>
            </a:r>
            <a:r>
              <a:rPr lang="es-ES" sz="2600" dirty="0" err="1"/>
              <a:t>components</a:t>
            </a:r>
            <a:r>
              <a:rPr lang="es-ES" sz="2600" dirty="0"/>
              <a:t> </a:t>
            </a:r>
            <a:r>
              <a:rPr lang="es-ES" sz="2600" dirty="0" err="1"/>
              <a:t>for</a:t>
            </a:r>
            <a:r>
              <a:rPr lang="es-ES" sz="2600" dirty="0"/>
              <a:t> DHW </a:t>
            </a:r>
            <a:r>
              <a:rPr lang="es-ES" sz="2600" dirty="0" err="1"/>
              <a:t>preparation</a:t>
            </a:r>
            <a:r>
              <a:rPr lang="es-ES" sz="2600" dirty="0"/>
              <a:t> and </a:t>
            </a:r>
            <a:r>
              <a:rPr lang="es-ES" sz="2600" dirty="0" err="1"/>
              <a:t>heating</a:t>
            </a:r>
            <a:r>
              <a:rPr lang="es-ES" sz="2600" dirty="0"/>
              <a:t> (</a:t>
            </a:r>
            <a:r>
              <a:rPr lang="es-ES" sz="2600" dirty="0" err="1"/>
              <a:t>cooling</a:t>
            </a:r>
            <a:r>
              <a:rPr lang="es-ES" sz="2600" dirty="0"/>
              <a:t>) </a:t>
            </a:r>
            <a:r>
              <a:rPr lang="es-ES" sz="2600" dirty="0" err="1"/>
              <a:t>such</a:t>
            </a:r>
            <a:r>
              <a:rPr lang="es-ES" sz="2600" dirty="0"/>
              <a:t> as </a:t>
            </a:r>
            <a:r>
              <a:rPr lang="es-ES" sz="2600" dirty="0" err="1"/>
              <a:t>adjustment</a:t>
            </a:r>
            <a:r>
              <a:rPr lang="es-ES" sz="2600" dirty="0"/>
              <a:t> </a:t>
            </a:r>
            <a:r>
              <a:rPr lang="es-ES" sz="2600" dirty="0" err="1"/>
              <a:t>valves</a:t>
            </a:r>
            <a:r>
              <a:rPr lang="es-ES" sz="2600" dirty="0"/>
              <a:t>, </a:t>
            </a:r>
            <a:r>
              <a:rPr lang="es-ES" sz="2600" dirty="0" err="1"/>
              <a:t>manifold</a:t>
            </a:r>
            <a:r>
              <a:rPr lang="es-ES" sz="2600" dirty="0"/>
              <a:t>, </a:t>
            </a:r>
            <a:r>
              <a:rPr lang="es-ES" sz="2600" dirty="0" err="1"/>
              <a:t>ball</a:t>
            </a:r>
            <a:r>
              <a:rPr lang="es-ES" sz="2600" dirty="0"/>
              <a:t> </a:t>
            </a:r>
            <a:r>
              <a:rPr lang="es-ES" sz="2600" dirty="0" err="1"/>
              <a:t>valves</a:t>
            </a:r>
            <a:r>
              <a:rPr lang="es-ES" sz="2600" dirty="0"/>
              <a:t>, safety </a:t>
            </a:r>
            <a:r>
              <a:rPr lang="es-ES" sz="2600" dirty="0" err="1"/>
              <a:t>valve</a:t>
            </a:r>
            <a:r>
              <a:rPr lang="es-ES" sz="2600" dirty="0"/>
              <a:t> and </a:t>
            </a:r>
            <a:r>
              <a:rPr lang="es-ES" sz="2600" dirty="0" err="1"/>
              <a:t>drain</a:t>
            </a:r>
            <a:endParaRPr lang="es-ES" sz="2600" dirty="0"/>
          </a:p>
          <a:p>
            <a:pPr lvl="1"/>
            <a:r>
              <a:rPr lang="es-ES" sz="2600" b="1" dirty="0"/>
              <a:t>Control</a:t>
            </a:r>
            <a:r>
              <a:rPr lang="es-ES" sz="2600" dirty="0"/>
              <a:t> – </a:t>
            </a:r>
            <a:r>
              <a:rPr lang="es-ES" sz="2600" dirty="0" err="1"/>
              <a:t>components</a:t>
            </a:r>
            <a:r>
              <a:rPr lang="es-ES" sz="2600" dirty="0"/>
              <a:t> </a:t>
            </a:r>
            <a:r>
              <a:rPr lang="es-ES" sz="2600" dirty="0" err="1"/>
              <a:t>for</a:t>
            </a:r>
            <a:r>
              <a:rPr lang="es-ES" sz="2600" dirty="0"/>
              <a:t> </a:t>
            </a:r>
            <a:r>
              <a:rPr lang="es-ES" sz="2600" dirty="0" err="1"/>
              <a:t>the</a:t>
            </a:r>
            <a:r>
              <a:rPr lang="es-ES" sz="2600" dirty="0"/>
              <a:t> control </a:t>
            </a:r>
            <a:r>
              <a:rPr lang="es-ES" sz="2600" dirty="0" err="1"/>
              <a:t>system</a:t>
            </a:r>
            <a:r>
              <a:rPr lang="es-ES" sz="2600" dirty="0"/>
              <a:t> </a:t>
            </a:r>
            <a:r>
              <a:rPr lang="es-ES" sz="2600" dirty="0" err="1"/>
              <a:t>such</a:t>
            </a:r>
            <a:r>
              <a:rPr lang="es-ES" sz="2600" dirty="0"/>
              <a:t> as control </a:t>
            </a:r>
            <a:r>
              <a:rPr lang="es-ES" sz="2600" dirty="0" err="1"/>
              <a:t>valves</a:t>
            </a:r>
            <a:r>
              <a:rPr lang="es-ES" sz="2600" dirty="0"/>
              <a:t>, </a:t>
            </a:r>
            <a:r>
              <a:rPr lang="es-ES" sz="2600" dirty="0" err="1"/>
              <a:t>actuators</a:t>
            </a:r>
            <a:r>
              <a:rPr lang="es-ES" sz="2600" dirty="0"/>
              <a:t> and </a:t>
            </a:r>
            <a:r>
              <a:rPr lang="es-ES" sz="2600" dirty="0" err="1"/>
              <a:t>temperature</a:t>
            </a:r>
            <a:r>
              <a:rPr lang="es-ES" sz="2600" dirty="0"/>
              <a:t> </a:t>
            </a:r>
            <a:r>
              <a:rPr lang="es-ES" sz="2600" dirty="0" err="1"/>
              <a:t>probes</a:t>
            </a:r>
            <a:endParaRPr lang="es-ES" sz="2600" dirty="0"/>
          </a:p>
          <a:p>
            <a:pPr lvl="1"/>
            <a:r>
              <a:rPr lang="es-ES" sz="2600" b="1" dirty="0" err="1"/>
              <a:t>Monitoring</a:t>
            </a:r>
            <a:r>
              <a:rPr lang="es-ES" sz="2600" dirty="0"/>
              <a:t> – </a:t>
            </a:r>
            <a:r>
              <a:rPr lang="es-ES" sz="2600" dirty="0" err="1"/>
              <a:t>components</a:t>
            </a:r>
            <a:r>
              <a:rPr lang="es-ES" sz="2600" dirty="0"/>
              <a:t> </a:t>
            </a:r>
            <a:r>
              <a:rPr lang="es-ES" sz="2600" dirty="0" err="1"/>
              <a:t>for</a:t>
            </a:r>
            <a:r>
              <a:rPr lang="es-ES" sz="2600" dirty="0"/>
              <a:t> </a:t>
            </a:r>
            <a:r>
              <a:rPr lang="es-ES" sz="2600" dirty="0" err="1"/>
              <a:t>the</a:t>
            </a:r>
            <a:r>
              <a:rPr lang="es-ES" sz="2600" dirty="0"/>
              <a:t> </a:t>
            </a:r>
            <a:r>
              <a:rPr lang="es-ES" sz="2600" dirty="0" err="1"/>
              <a:t>monitoring</a:t>
            </a:r>
            <a:r>
              <a:rPr lang="es-ES" sz="2600" dirty="0"/>
              <a:t> </a:t>
            </a:r>
            <a:r>
              <a:rPr lang="es-ES" sz="2600" dirty="0" err="1"/>
              <a:t>system</a:t>
            </a:r>
            <a:r>
              <a:rPr lang="es-ES" sz="2600" dirty="0"/>
              <a:t> and </a:t>
            </a:r>
            <a:r>
              <a:rPr lang="es-ES" sz="2600" dirty="0" err="1"/>
              <a:t>such</a:t>
            </a:r>
            <a:r>
              <a:rPr lang="es-ES" sz="2600" dirty="0"/>
              <a:t> as </a:t>
            </a:r>
            <a:r>
              <a:rPr lang="es-ES" sz="2600" dirty="0" err="1"/>
              <a:t>flowmeter</a:t>
            </a:r>
            <a:r>
              <a:rPr lang="es-ES" sz="2600" dirty="0"/>
              <a:t>, </a:t>
            </a:r>
            <a:r>
              <a:rPr lang="es-ES" sz="2600" dirty="0" err="1"/>
              <a:t>water</a:t>
            </a:r>
            <a:r>
              <a:rPr lang="es-ES" sz="2600" dirty="0"/>
              <a:t> meter and </a:t>
            </a:r>
            <a:r>
              <a:rPr lang="es-ES" sz="2600" dirty="0" err="1"/>
              <a:t>temperature</a:t>
            </a:r>
            <a:r>
              <a:rPr lang="es-ES" sz="2600" dirty="0"/>
              <a:t> </a:t>
            </a:r>
            <a:r>
              <a:rPr lang="es-ES" sz="2600" dirty="0" err="1"/>
              <a:t>probes</a:t>
            </a:r>
            <a:r>
              <a:rPr lang="en-GB" sz="2600" dirty="0"/>
              <a:t>.</a:t>
            </a:r>
          </a:p>
        </p:txBody>
      </p:sp>
      <p:sp>
        <p:nvSpPr>
          <p:cNvPr id="7" name="Titolo 6"/>
          <p:cNvSpPr>
            <a:spLocks noGrp="1"/>
          </p:cNvSpPr>
          <p:nvPr>
            <p:ph type="title"/>
          </p:nvPr>
        </p:nvSpPr>
        <p:spPr/>
        <p:txBody>
          <a:bodyPr/>
          <a:lstStyle/>
          <a:p>
            <a:r>
              <a:rPr lang="en-GB" dirty="0" err="1"/>
              <a:t>Enerbox</a:t>
            </a:r>
            <a:r>
              <a:rPr lang="en-GB" dirty="0"/>
              <a:t> technical aspects</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29</a:t>
            </a:fld>
            <a:endParaRPr lang="en-GB" dirty="0"/>
          </a:p>
        </p:txBody>
      </p:sp>
      <p:sp>
        <p:nvSpPr>
          <p:cNvPr id="11" name="Segnaposto testo 4">
            <a:extLst>
              <a:ext uri="{FF2B5EF4-FFF2-40B4-BE49-F238E27FC236}">
                <a16:creationId xmlns="" xmlns:a16="http://schemas.microsoft.com/office/drawing/2014/main" id="{BC727086-A20A-4316-8627-CF6ACE2EAB5B}"/>
              </a:ext>
            </a:extLst>
          </p:cNvPr>
          <p:cNvSpPr txBox="1">
            <a:spLocks/>
          </p:cNvSpPr>
          <p:nvPr/>
        </p:nvSpPr>
        <p:spPr>
          <a:xfrm>
            <a:off x="531814" y="1511397"/>
            <a:ext cx="4040188" cy="63976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2800" dirty="0">
                <a:solidFill>
                  <a:schemeClr val="tx2"/>
                </a:solidFill>
              </a:rPr>
              <a:t>Hydraulic module</a:t>
            </a:r>
          </a:p>
        </p:txBody>
      </p:sp>
      <p:pic>
        <p:nvPicPr>
          <p:cNvPr id="12" name="Grafik 16">
            <a:extLst>
              <a:ext uri="{FF2B5EF4-FFF2-40B4-BE49-F238E27FC236}">
                <a16:creationId xmlns="" xmlns:a16="http://schemas.microsoft.com/office/drawing/2014/main" id="{137DADA2-74CF-4673-9BE9-6C005A1AA9A0}"/>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bwMode="auto">
          <a:xfrm rot="5400000">
            <a:off x="5534680" y="2746531"/>
            <a:ext cx="3655229" cy="26622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274495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997337" y="1855793"/>
            <a:ext cx="5740263" cy="2123658"/>
          </a:xfrm>
        </p:spPr>
        <p:txBody>
          <a:bodyPr/>
          <a:lstStyle/>
          <a:p>
            <a:r>
              <a:rPr lang="en-GB" dirty="0"/>
              <a:t>1. The problem of energy consumption over Europe</a:t>
            </a:r>
          </a:p>
        </p:txBody>
      </p:sp>
    </p:spTree>
    <p:extLst>
      <p:ext uri="{BB962C8B-B14F-4D97-AF65-F5344CB8AC3E}">
        <p14:creationId xmlns:p14="http://schemas.microsoft.com/office/powerpoint/2010/main" val="42287133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en-GB" dirty="0" err="1"/>
              <a:t>Enerbox</a:t>
            </a:r>
            <a:r>
              <a:rPr lang="en-GB" dirty="0"/>
              <a:t> technical aspects</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1" name="Segnaposto testo 4">
            <a:extLst>
              <a:ext uri="{FF2B5EF4-FFF2-40B4-BE49-F238E27FC236}">
                <a16:creationId xmlns="" xmlns:a16="http://schemas.microsoft.com/office/drawing/2014/main" id="{BC727086-A20A-4316-8627-CF6ACE2EAB5B}"/>
              </a:ext>
            </a:extLst>
          </p:cNvPr>
          <p:cNvSpPr txBox="1">
            <a:spLocks/>
          </p:cNvSpPr>
          <p:nvPr/>
        </p:nvSpPr>
        <p:spPr>
          <a:xfrm>
            <a:off x="531814" y="1511397"/>
            <a:ext cx="4040188" cy="63976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2800" dirty="0">
                <a:solidFill>
                  <a:schemeClr val="tx2"/>
                </a:solidFill>
              </a:rPr>
              <a:t>Hydraulic module</a:t>
            </a:r>
          </a:p>
        </p:txBody>
      </p:sp>
      <p:pic>
        <p:nvPicPr>
          <p:cNvPr id="8" name="Grafik 7">
            <a:extLst>
              <a:ext uri="{FF2B5EF4-FFF2-40B4-BE49-F238E27FC236}">
                <a16:creationId xmlns="" xmlns:a16="http://schemas.microsoft.com/office/drawing/2014/main" id="{458BBD77-605F-45AD-AD96-A4E5FBF0EEBF}"/>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bwMode="auto">
          <a:xfrm>
            <a:off x="1130915" y="2151159"/>
            <a:ext cx="7015161" cy="41076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89124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en-GB" dirty="0" err="1"/>
              <a:t>Enerbox</a:t>
            </a:r>
            <a:r>
              <a:rPr lang="en-GB" dirty="0"/>
              <a:t> technical aspects</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31</a:t>
            </a:fld>
            <a:endParaRPr lang="en-GB" dirty="0"/>
          </a:p>
        </p:txBody>
      </p:sp>
      <p:sp>
        <p:nvSpPr>
          <p:cNvPr id="11" name="Segnaposto testo 4">
            <a:extLst>
              <a:ext uri="{FF2B5EF4-FFF2-40B4-BE49-F238E27FC236}">
                <a16:creationId xmlns="" xmlns:a16="http://schemas.microsoft.com/office/drawing/2014/main" id="{BC727086-A20A-4316-8627-CF6ACE2EAB5B}"/>
              </a:ext>
            </a:extLst>
          </p:cNvPr>
          <p:cNvSpPr txBox="1">
            <a:spLocks/>
          </p:cNvSpPr>
          <p:nvPr/>
        </p:nvSpPr>
        <p:spPr>
          <a:xfrm>
            <a:off x="531814" y="1511397"/>
            <a:ext cx="4040188" cy="63976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2800" dirty="0">
                <a:solidFill>
                  <a:schemeClr val="tx2"/>
                </a:solidFill>
              </a:rPr>
              <a:t>Hydraulic components</a:t>
            </a:r>
          </a:p>
        </p:txBody>
      </p:sp>
      <p:pic>
        <p:nvPicPr>
          <p:cNvPr id="8" name="Grafik 7">
            <a:extLst>
              <a:ext uri="{FF2B5EF4-FFF2-40B4-BE49-F238E27FC236}">
                <a16:creationId xmlns="" xmlns:a16="http://schemas.microsoft.com/office/drawing/2014/main" id="{458BBD77-605F-45AD-AD96-A4E5FBF0EEBF}"/>
              </a:ext>
            </a:extLst>
          </p:cNvPr>
          <p:cNvPicPr/>
          <p:nvPr/>
        </p:nvPicPr>
        <p:blipFill rotWithShape="1">
          <a:blip r:embed="rId2" cstate="screen">
            <a:extLst>
              <a:ext uri="{28A0092B-C50C-407E-A947-70E740481C1C}">
                <a14:useLocalDpi xmlns:a14="http://schemas.microsoft.com/office/drawing/2010/main" val="0"/>
              </a:ext>
            </a:extLst>
          </a:blip>
          <a:srcRect/>
          <a:stretch/>
        </p:blipFill>
        <p:spPr bwMode="auto">
          <a:xfrm>
            <a:off x="175419" y="2084995"/>
            <a:ext cx="5003800" cy="29298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3" name="Grafik 2">
            <a:extLst>
              <a:ext uri="{FF2B5EF4-FFF2-40B4-BE49-F238E27FC236}">
                <a16:creationId xmlns="" xmlns:a16="http://schemas.microsoft.com/office/drawing/2014/main" id="{66457D3C-50B3-479B-9FCC-2EB2A3708EB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488858" y="2005982"/>
            <a:ext cx="1328869" cy="1130714"/>
          </a:xfrm>
          <a:prstGeom prst="rect">
            <a:avLst/>
          </a:prstGeom>
        </p:spPr>
      </p:pic>
      <p:sp>
        <p:nvSpPr>
          <p:cNvPr id="5" name="Rectángulo 4">
            <a:extLst>
              <a:ext uri="{FF2B5EF4-FFF2-40B4-BE49-F238E27FC236}">
                <a16:creationId xmlns="" xmlns:a16="http://schemas.microsoft.com/office/drawing/2014/main" id="{315D282B-844E-4DA7-BF47-8F02D23B3C82}"/>
              </a:ext>
            </a:extLst>
          </p:cNvPr>
          <p:cNvSpPr/>
          <p:nvPr/>
        </p:nvSpPr>
        <p:spPr>
          <a:xfrm>
            <a:off x="5382542" y="2984481"/>
            <a:ext cx="3595856" cy="369332"/>
          </a:xfrm>
          <a:prstGeom prst="rect">
            <a:avLst/>
          </a:prstGeom>
        </p:spPr>
        <p:txBody>
          <a:bodyPr wrap="none">
            <a:spAutoFit/>
          </a:bodyPr>
          <a:lstStyle/>
          <a:p>
            <a:r>
              <a:rPr lang="en-GB" dirty="0">
                <a:latin typeface="Arial" panose="020B0604020202020204" pitchFamily="34" charset="0"/>
                <a:ea typeface="Times New Roman" panose="02020603050405020304" pitchFamily="18" charset="0"/>
                <a:cs typeface="Times New Roman" panose="02020603050405020304" pitchFamily="18" charset="0"/>
              </a:rPr>
              <a:t>Control valve of the hydraulic unit</a:t>
            </a:r>
            <a:endParaRPr lang="es-ES" dirty="0"/>
          </a:p>
        </p:txBody>
      </p:sp>
      <p:pic>
        <p:nvPicPr>
          <p:cNvPr id="14" name="Grafik 11">
            <a:extLst>
              <a:ext uri="{FF2B5EF4-FFF2-40B4-BE49-F238E27FC236}">
                <a16:creationId xmlns="" xmlns:a16="http://schemas.microsoft.com/office/drawing/2014/main" id="{799DBB82-F54F-4BCB-8623-FE0D65D1E8F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70238" y="5236957"/>
            <a:ext cx="1243312" cy="1224046"/>
          </a:xfrm>
          <a:prstGeom prst="rect">
            <a:avLst/>
          </a:prstGeom>
        </p:spPr>
      </p:pic>
      <p:sp>
        <p:nvSpPr>
          <p:cNvPr id="6" name="Rectángulo 5">
            <a:extLst>
              <a:ext uri="{FF2B5EF4-FFF2-40B4-BE49-F238E27FC236}">
                <a16:creationId xmlns="" xmlns:a16="http://schemas.microsoft.com/office/drawing/2014/main" id="{503A2DE9-CEE9-4494-AF64-60ABF73C2B4F}"/>
              </a:ext>
            </a:extLst>
          </p:cNvPr>
          <p:cNvSpPr/>
          <p:nvPr/>
        </p:nvSpPr>
        <p:spPr>
          <a:xfrm>
            <a:off x="2551908" y="5764842"/>
            <a:ext cx="3121367" cy="369332"/>
          </a:xfrm>
          <a:prstGeom prst="rect">
            <a:avLst/>
          </a:prstGeom>
        </p:spPr>
        <p:txBody>
          <a:bodyPr wrap="none">
            <a:spAutoFit/>
          </a:bodyPr>
          <a:lstStyle/>
          <a:p>
            <a:r>
              <a:rPr lang="es-ES" dirty="0">
                <a:latin typeface="Arial" panose="020B0604020202020204" pitchFamily="34" charset="0"/>
                <a:ea typeface="Times New Roman" panose="02020603050405020304" pitchFamily="18" charset="0"/>
                <a:cs typeface="Arial" panose="020B0604020202020204" pitchFamily="34" charset="0"/>
              </a:rPr>
              <a:t>Manifold </a:t>
            </a:r>
            <a:r>
              <a:rPr lang="es-ES" dirty="0" err="1">
                <a:latin typeface="Arial" panose="020B0604020202020204" pitchFamily="34" charset="0"/>
                <a:ea typeface="Times New Roman" panose="02020603050405020304" pitchFamily="18" charset="0"/>
                <a:cs typeface="Arial" panose="020B0604020202020204" pitchFamily="34" charset="0"/>
              </a:rPr>
              <a:t>of</a:t>
            </a:r>
            <a:r>
              <a:rPr lang="es-ES" dirty="0">
                <a:latin typeface="Arial" panose="020B0604020202020204" pitchFamily="34" charset="0"/>
                <a:ea typeface="Times New Roman" panose="02020603050405020304" pitchFamily="18" charset="0"/>
                <a:cs typeface="Arial" panose="020B0604020202020204" pitchFamily="34" charset="0"/>
              </a:rPr>
              <a:t> </a:t>
            </a:r>
            <a:r>
              <a:rPr lang="es-ES" dirty="0" err="1">
                <a:latin typeface="Arial" panose="020B0604020202020204" pitchFamily="34" charset="0"/>
                <a:ea typeface="Times New Roman" panose="02020603050405020304" pitchFamily="18" charset="0"/>
                <a:cs typeface="Arial" panose="020B0604020202020204" pitchFamily="34" charset="0"/>
              </a:rPr>
              <a:t>the</a:t>
            </a:r>
            <a:r>
              <a:rPr lang="es-ES" dirty="0">
                <a:latin typeface="Arial" panose="020B0604020202020204" pitchFamily="34" charset="0"/>
                <a:ea typeface="Times New Roman" panose="02020603050405020304" pitchFamily="18" charset="0"/>
                <a:cs typeface="Arial" panose="020B0604020202020204" pitchFamily="34" charset="0"/>
              </a:rPr>
              <a:t> </a:t>
            </a:r>
            <a:r>
              <a:rPr lang="es-ES" dirty="0" err="1">
                <a:latin typeface="Arial" panose="020B0604020202020204" pitchFamily="34" charset="0"/>
                <a:ea typeface="Times New Roman" panose="02020603050405020304" pitchFamily="18" charset="0"/>
                <a:cs typeface="Arial" panose="020B0604020202020204" pitchFamily="34" charset="0"/>
              </a:rPr>
              <a:t>hydraulic</a:t>
            </a:r>
            <a:r>
              <a:rPr lang="es-ES" dirty="0">
                <a:latin typeface="Arial" panose="020B0604020202020204" pitchFamily="34" charset="0"/>
                <a:ea typeface="Times New Roman" panose="02020603050405020304" pitchFamily="18" charset="0"/>
                <a:cs typeface="Arial" panose="020B0604020202020204" pitchFamily="34" charset="0"/>
              </a:rPr>
              <a:t> </a:t>
            </a:r>
            <a:r>
              <a:rPr lang="es-ES" dirty="0" err="1">
                <a:latin typeface="Arial" panose="020B0604020202020204" pitchFamily="34" charset="0"/>
                <a:ea typeface="Times New Roman" panose="02020603050405020304" pitchFamily="18" charset="0"/>
                <a:cs typeface="Arial" panose="020B0604020202020204" pitchFamily="34" charset="0"/>
              </a:rPr>
              <a:t>unit</a:t>
            </a:r>
            <a:endParaRPr lang="es-ES" dirty="0">
              <a:latin typeface="Arial" panose="020B0604020202020204" pitchFamily="34" charset="0"/>
              <a:cs typeface="Arial" panose="020B0604020202020204" pitchFamily="34" charset="0"/>
            </a:endParaRPr>
          </a:p>
        </p:txBody>
      </p:sp>
      <p:pic>
        <p:nvPicPr>
          <p:cNvPr id="15" name="Grafik 94">
            <a:extLst>
              <a:ext uri="{FF2B5EF4-FFF2-40B4-BE49-F238E27FC236}">
                <a16:creationId xmlns="" xmlns:a16="http://schemas.microsoft.com/office/drawing/2014/main" id="{40BA58AA-1AA9-471B-89D8-BE36DB15DE74}"/>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365459" y="3549940"/>
            <a:ext cx="1254541" cy="1263801"/>
          </a:xfrm>
          <a:prstGeom prst="rect">
            <a:avLst/>
          </a:prstGeom>
        </p:spPr>
      </p:pic>
      <p:sp>
        <p:nvSpPr>
          <p:cNvPr id="16" name="Rectángulo 15">
            <a:extLst>
              <a:ext uri="{FF2B5EF4-FFF2-40B4-BE49-F238E27FC236}">
                <a16:creationId xmlns="" xmlns:a16="http://schemas.microsoft.com/office/drawing/2014/main" id="{0F011152-1709-4B05-8427-EB0F8F779987}"/>
              </a:ext>
            </a:extLst>
          </p:cNvPr>
          <p:cNvSpPr/>
          <p:nvPr/>
        </p:nvSpPr>
        <p:spPr>
          <a:xfrm>
            <a:off x="5355365" y="5061381"/>
            <a:ext cx="3070071" cy="369332"/>
          </a:xfrm>
          <a:prstGeom prst="rect">
            <a:avLst/>
          </a:prstGeom>
        </p:spPr>
        <p:txBody>
          <a:bodyPr wrap="none">
            <a:spAutoFit/>
          </a:bodyPr>
          <a:lstStyle/>
          <a:p>
            <a:r>
              <a:rPr lang="en-GB" dirty="0">
                <a:latin typeface="Arial" panose="020B0604020202020204" pitchFamily="34" charset="0"/>
                <a:ea typeface="Times New Roman" panose="02020603050405020304" pitchFamily="18" charset="0"/>
                <a:cs typeface="Times New Roman" panose="02020603050405020304" pitchFamily="18" charset="0"/>
              </a:rPr>
              <a:t>Safety group of the manifold</a:t>
            </a:r>
            <a:endParaRPr lang="es-ES" dirty="0"/>
          </a:p>
        </p:txBody>
      </p:sp>
    </p:spTree>
    <p:extLst>
      <p:ext uri="{BB962C8B-B14F-4D97-AF65-F5344CB8AC3E}">
        <p14:creationId xmlns:p14="http://schemas.microsoft.com/office/powerpoint/2010/main" val="2427346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en-GB" dirty="0" err="1"/>
              <a:t>Enerbox</a:t>
            </a:r>
            <a:r>
              <a:rPr lang="en-GB" dirty="0"/>
              <a:t> technical aspects</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32</a:t>
            </a:fld>
            <a:endParaRPr lang="en-GB" dirty="0"/>
          </a:p>
        </p:txBody>
      </p:sp>
      <p:sp>
        <p:nvSpPr>
          <p:cNvPr id="11" name="Segnaposto testo 4">
            <a:extLst>
              <a:ext uri="{FF2B5EF4-FFF2-40B4-BE49-F238E27FC236}">
                <a16:creationId xmlns="" xmlns:a16="http://schemas.microsoft.com/office/drawing/2014/main" id="{BC727086-A20A-4316-8627-CF6ACE2EAB5B}"/>
              </a:ext>
            </a:extLst>
          </p:cNvPr>
          <p:cNvSpPr txBox="1">
            <a:spLocks/>
          </p:cNvSpPr>
          <p:nvPr/>
        </p:nvSpPr>
        <p:spPr>
          <a:xfrm>
            <a:off x="531814" y="1511397"/>
            <a:ext cx="5879496" cy="63976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2800" dirty="0">
                <a:solidFill>
                  <a:schemeClr val="tx2"/>
                </a:solidFill>
              </a:rPr>
              <a:t>Control and monitoring components</a:t>
            </a:r>
          </a:p>
        </p:txBody>
      </p:sp>
      <p:pic>
        <p:nvPicPr>
          <p:cNvPr id="17" name="Immagine 18">
            <a:extLst>
              <a:ext uri="{FF2B5EF4-FFF2-40B4-BE49-F238E27FC236}">
                <a16:creationId xmlns="" xmlns:a16="http://schemas.microsoft.com/office/drawing/2014/main" id="{DD564ABD-8BB2-40F7-874E-FA733D9EB8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78113" y="3780617"/>
            <a:ext cx="2070737" cy="2042222"/>
          </a:xfrm>
          <a:prstGeom prst="rect">
            <a:avLst/>
          </a:prstGeom>
          <a:noFill/>
          <a:ln>
            <a:noFill/>
          </a:ln>
        </p:spPr>
      </p:pic>
      <p:sp>
        <p:nvSpPr>
          <p:cNvPr id="18" name="Rectángulo 17">
            <a:extLst>
              <a:ext uri="{FF2B5EF4-FFF2-40B4-BE49-F238E27FC236}">
                <a16:creationId xmlns="" xmlns:a16="http://schemas.microsoft.com/office/drawing/2014/main" id="{BA9977AD-B206-46C4-8F1B-EAD77502A5C5}"/>
              </a:ext>
            </a:extLst>
          </p:cNvPr>
          <p:cNvSpPr/>
          <p:nvPr/>
        </p:nvSpPr>
        <p:spPr>
          <a:xfrm>
            <a:off x="4701758" y="5904928"/>
            <a:ext cx="4442242" cy="369332"/>
          </a:xfrm>
          <a:prstGeom prst="rect">
            <a:avLst/>
          </a:prstGeom>
        </p:spPr>
        <p:txBody>
          <a:bodyPr wrap="none">
            <a:spAutoFit/>
          </a:bodyPr>
          <a:lstStyle/>
          <a:p>
            <a:r>
              <a:rPr lang="en-GB" dirty="0">
                <a:latin typeface="Arial" panose="020B0604020202020204" pitchFamily="34" charset="0"/>
                <a:ea typeface="Times New Roman" panose="02020603050405020304" pitchFamily="18" charset="0"/>
                <a:cs typeface="Times New Roman" panose="02020603050405020304" pitchFamily="18" charset="0"/>
              </a:rPr>
              <a:t>Ultrasonic heat meter of the hydraulic unit</a:t>
            </a:r>
            <a:endParaRPr lang="es-ES" dirty="0"/>
          </a:p>
        </p:txBody>
      </p:sp>
      <p:pic>
        <p:nvPicPr>
          <p:cNvPr id="19" name="Immagine 19">
            <a:extLst>
              <a:ext uri="{FF2B5EF4-FFF2-40B4-BE49-F238E27FC236}">
                <a16:creationId xmlns="" xmlns:a16="http://schemas.microsoft.com/office/drawing/2014/main" id="{C46DBFAA-3203-4B11-9EF0-818789F257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400130"/>
            <a:ext cx="1520564" cy="1369729"/>
          </a:xfrm>
          <a:prstGeom prst="rect">
            <a:avLst/>
          </a:prstGeom>
          <a:noFill/>
          <a:ln>
            <a:noFill/>
          </a:ln>
        </p:spPr>
      </p:pic>
      <p:sp>
        <p:nvSpPr>
          <p:cNvPr id="20" name="Rectángulo 19">
            <a:extLst>
              <a:ext uri="{FF2B5EF4-FFF2-40B4-BE49-F238E27FC236}">
                <a16:creationId xmlns="" xmlns:a16="http://schemas.microsoft.com/office/drawing/2014/main" id="{39B788F6-727B-45E0-8AA8-145107A9884D}"/>
              </a:ext>
            </a:extLst>
          </p:cNvPr>
          <p:cNvSpPr/>
          <p:nvPr/>
        </p:nvSpPr>
        <p:spPr>
          <a:xfrm>
            <a:off x="5516057" y="2877774"/>
            <a:ext cx="3510320" cy="369332"/>
          </a:xfrm>
          <a:prstGeom prst="rect">
            <a:avLst/>
          </a:prstGeom>
        </p:spPr>
        <p:txBody>
          <a:bodyPr wrap="none">
            <a:spAutoFit/>
          </a:bodyPr>
          <a:lstStyle/>
          <a:p>
            <a:r>
              <a:rPr lang="en-GB" dirty="0">
                <a:latin typeface="Arial" panose="020B0604020202020204" pitchFamily="34" charset="0"/>
                <a:ea typeface="Times New Roman" panose="02020603050405020304" pitchFamily="18" charset="0"/>
                <a:cs typeface="Times New Roman" panose="02020603050405020304" pitchFamily="18" charset="0"/>
              </a:rPr>
              <a:t>Water meter of the hydraulic unit</a:t>
            </a:r>
            <a:endParaRPr lang="es-ES" dirty="0"/>
          </a:p>
        </p:txBody>
      </p:sp>
      <p:pic>
        <p:nvPicPr>
          <p:cNvPr id="12" name="Grafik 7">
            <a:extLst>
              <a:ext uri="{FF2B5EF4-FFF2-40B4-BE49-F238E27FC236}">
                <a16:creationId xmlns="" xmlns:a16="http://schemas.microsoft.com/office/drawing/2014/main" id="{ED41E31F-945E-4A8E-8A1C-8B96FA87E6AA}"/>
              </a:ext>
            </a:extLst>
          </p:cNvPr>
          <p:cNvPicPr/>
          <p:nvPr/>
        </p:nvPicPr>
        <p:blipFill rotWithShape="1">
          <a:blip r:embed="rId4" cstate="screen">
            <a:extLst>
              <a:ext uri="{28A0092B-C50C-407E-A947-70E740481C1C}">
                <a14:useLocalDpi xmlns:a14="http://schemas.microsoft.com/office/drawing/2010/main" val="0"/>
              </a:ext>
            </a:extLst>
          </a:blip>
          <a:srcRect/>
          <a:stretch/>
        </p:blipFill>
        <p:spPr bwMode="auto">
          <a:xfrm>
            <a:off x="175419" y="2084995"/>
            <a:ext cx="5003800" cy="29298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8446830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en-GB" dirty="0" err="1"/>
              <a:t>Enerbox</a:t>
            </a:r>
            <a:r>
              <a:rPr lang="en-GB" dirty="0"/>
              <a:t> technical aspects</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33</a:t>
            </a:fld>
            <a:endParaRPr lang="en-GB" dirty="0"/>
          </a:p>
        </p:txBody>
      </p:sp>
      <p:pic>
        <p:nvPicPr>
          <p:cNvPr id="12" name="Grafik 102410">
            <a:extLst>
              <a:ext uri="{FF2B5EF4-FFF2-40B4-BE49-F238E27FC236}">
                <a16:creationId xmlns="" xmlns:a16="http://schemas.microsoft.com/office/drawing/2014/main" id="{ECB661A8-ACF3-4843-9611-7CCA50CBBD35}"/>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bwMode="auto">
          <a:xfrm>
            <a:off x="5993391" y="1640155"/>
            <a:ext cx="2508095" cy="2189194"/>
          </a:xfrm>
          <a:prstGeom prst="rect">
            <a:avLst/>
          </a:prstGeom>
          <a:noFill/>
          <a:ln>
            <a:noFill/>
          </a:ln>
          <a:extLst>
            <a:ext uri="{53640926-AAD7-44d8-BBD7-CCE9431645EC}">
              <a14:shadowObscured xmlns:a14="http://schemas.microsoft.com/office/drawing/2010/main"/>
            </a:ext>
          </a:extLst>
        </p:spPr>
      </p:pic>
      <p:pic>
        <p:nvPicPr>
          <p:cNvPr id="13" name="Grafik 15">
            <a:extLst>
              <a:ext uri="{FF2B5EF4-FFF2-40B4-BE49-F238E27FC236}">
                <a16:creationId xmlns="" xmlns:a16="http://schemas.microsoft.com/office/drawing/2014/main" id="{0A7C1073-C4FE-4791-BD4A-661FBFB4AA1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521877" y="4500081"/>
            <a:ext cx="1451124" cy="1646556"/>
          </a:xfrm>
          <a:prstGeom prst="rect">
            <a:avLst/>
          </a:prstGeom>
        </p:spPr>
      </p:pic>
      <p:sp>
        <p:nvSpPr>
          <p:cNvPr id="14" name="Rectángulo 13">
            <a:extLst>
              <a:ext uri="{FF2B5EF4-FFF2-40B4-BE49-F238E27FC236}">
                <a16:creationId xmlns="" xmlns:a16="http://schemas.microsoft.com/office/drawing/2014/main" id="{AE3EC5A5-1601-44B0-9BF2-90CF8FF42303}"/>
              </a:ext>
            </a:extLst>
          </p:cNvPr>
          <p:cNvSpPr/>
          <p:nvPr/>
        </p:nvSpPr>
        <p:spPr>
          <a:xfrm>
            <a:off x="5917982" y="6146637"/>
            <a:ext cx="2416046" cy="369332"/>
          </a:xfrm>
          <a:prstGeom prst="rect">
            <a:avLst/>
          </a:prstGeom>
        </p:spPr>
        <p:txBody>
          <a:bodyPr wrap="none">
            <a:spAutoFit/>
          </a:bodyPr>
          <a:lstStyle/>
          <a:p>
            <a:r>
              <a:rPr lang="en-GB" dirty="0">
                <a:latin typeface="Arial" panose="020B0604020202020204" pitchFamily="34" charset="0"/>
                <a:ea typeface="Times New Roman" panose="02020603050405020304" pitchFamily="18" charset="0"/>
                <a:cs typeface="Times New Roman" panose="02020603050405020304" pitchFamily="18" charset="0"/>
              </a:rPr>
              <a:t>PLC of the switch box</a:t>
            </a:r>
            <a:endParaRPr lang="es-ES" dirty="0"/>
          </a:p>
        </p:txBody>
      </p:sp>
      <p:pic>
        <p:nvPicPr>
          <p:cNvPr id="15" name="Grafik 26">
            <a:extLst>
              <a:ext uri="{FF2B5EF4-FFF2-40B4-BE49-F238E27FC236}">
                <a16:creationId xmlns="" xmlns:a16="http://schemas.microsoft.com/office/drawing/2014/main" id="{D91DD28C-B0F7-420F-9A00-FEC3CD7D6E2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31814" y="5348349"/>
            <a:ext cx="531732" cy="1040731"/>
          </a:xfrm>
          <a:prstGeom prst="rect">
            <a:avLst/>
          </a:prstGeom>
        </p:spPr>
      </p:pic>
      <p:pic>
        <p:nvPicPr>
          <p:cNvPr id="16" name="Grafik 25">
            <a:extLst>
              <a:ext uri="{FF2B5EF4-FFF2-40B4-BE49-F238E27FC236}">
                <a16:creationId xmlns="" xmlns:a16="http://schemas.microsoft.com/office/drawing/2014/main" id="{1732878C-2071-476A-82A8-C84BA6E4F8A5}"/>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63546" y="5315618"/>
            <a:ext cx="1379806" cy="1111243"/>
          </a:xfrm>
          <a:prstGeom prst="rect">
            <a:avLst/>
          </a:prstGeom>
        </p:spPr>
      </p:pic>
      <p:sp>
        <p:nvSpPr>
          <p:cNvPr id="21" name="Rectángulo 20">
            <a:extLst>
              <a:ext uri="{FF2B5EF4-FFF2-40B4-BE49-F238E27FC236}">
                <a16:creationId xmlns="" xmlns:a16="http://schemas.microsoft.com/office/drawing/2014/main" id="{004AE115-82D1-4E33-9336-64425C387660}"/>
              </a:ext>
            </a:extLst>
          </p:cNvPr>
          <p:cNvSpPr/>
          <p:nvPr/>
        </p:nvSpPr>
        <p:spPr>
          <a:xfrm>
            <a:off x="2443352" y="5684048"/>
            <a:ext cx="2441694" cy="369332"/>
          </a:xfrm>
          <a:prstGeom prst="rect">
            <a:avLst/>
          </a:prstGeom>
        </p:spPr>
        <p:txBody>
          <a:bodyPr wrap="none">
            <a:spAutoFit/>
          </a:bodyPr>
          <a:lstStyle/>
          <a:p>
            <a:r>
              <a:rPr lang="en-GB" dirty="0">
                <a:latin typeface="Arial" panose="020B0604020202020204" pitchFamily="34" charset="0"/>
                <a:ea typeface="Times New Roman" panose="02020603050405020304" pitchFamily="18" charset="0"/>
                <a:cs typeface="Times New Roman" panose="02020603050405020304" pitchFamily="18" charset="0"/>
              </a:rPr>
              <a:t>Electrical components</a:t>
            </a:r>
            <a:endParaRPr lang="es-ES" dirty="0"/>
          </a:p>
        </p:txBody>
      </p:sp>
      <p:pic>
        <p:nvPicPr>
          <p:cNvPr id="17" name="Grafik 7">
            <a:extLst>
              <a:ext uri="{FF2B5EF4-FFF2-40B4-BE49-F238E27FC236}">
                <a16:creationId xmlns="" xmlns:a16="http://schemas.microsoft.com/office/drawing/2014/main" id="{56A439ED-BF76-47A9-8CF7-348C1B1F891A}"/>
              </a:ext>
            </a:extLst>
          </p:cNvPr>
          <p:cNvPicPr/>
          <p:nvPr/>
        </p:nvPicPr>
        <p:blipFill rotWithShape="1">
          <a:blip r:embed="rId6" cstate="screen">
            <a:extLst>
              <a:ext uri="{28A0092B-C50C-407E-A947-70E740481C1C}">
                <a14:useLocalDpi xmlns:a14="http://schemas.microsoft.com/office/drawing/2010/main" val="0"/>
              </a:ext>
            </a:extLst>
          </a:blip>
          <a:srcRect/>
          <a:stretch/>
        </p:blipFill>
        <p:spPr bwMode="auto">
          <a:xfrm>
            <a:off x="175419" y="2084995"/>
            <a:ext cx="5003800" cy="29298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18" name="Segnaposto testo 4">
            <a:extLst>
              <a:ext uri="{FF2B5EF4-FFF2-40B4-BE49-F238E27FC236}">
                <a16:creationId xmlns="" xmlns:a16="http://schemas.microsoft.com/office/drawing/2014/main" id="{4DC4A43F-7311-473F-8181-D34C52EF0C53}"/>
              </a:ext>
            </a:extLst>
          </p:cNvPr>
          <p:cNvSpPr txBox="1">
            <a:spLocks/>
          </p:cNvSpPr>
          <p:nvPr/>
        </p:nvSpPr>
        <p:spPr>
          <a:xfrm>
            <a:off x="531814" y="1511397"/>
            <a:ext cx="5879496" cy="63976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2800" dirty="0">
                <a:solidFill>
                  <a:schemeClr val="tx2"/>
                </a:solidFill>
              </a:rPr>
              <a:t>Switchbox</a:t>
            </a:r>
          </a:p>
        </p:txBody>
      </p:sp>
      <p:sp>
        <p:nvSpPr>
          <p:cNvPr id="19" name="Rectángulo 18">
            <a:extLst>
              <a:ext uri="{FF2B5EF4-FFF2-40B4-BE49-F238E27FC236}">
                <a16:creationId xmlns="" xmlns:a16="http://schemas.microsoft.com/office/drawing/2014/main" id="{378F80FF-24CE-45D3-9E26-183BD0621859}"/>
              </a:ext>
            </a:extLst>
          </p:cNvPr>
          <p:cNvSpPr/>
          <p:nvPr/>
        </p:nvSpPr>
        <p:spPr>
          <a:xfrm>
            <a:off x="6736765" y="3946083"/>
            <a:ext cx="1236236" cy="369332"/>
          </a:xfrm>
          <a:prstGeom prst="rect">
            <a:avLst/>
          </a:prstGeom>
        </p:spPr>
        <p:txBody>
          <a:bodyPr wrap="none">
            <a:spAutoFit/>
          </a:bodyPr>
          <a:lstStyle/>
          <a:p>
            <a:r>
              <a:rPr lang="en-GB" dirty="0">
                <a:latin typeface="Arial" panose="020B0604020202020204" pitchFamily="34" charset="0"/>
                <a:ea typeface="Times New Roman" panose="02020603050405020304" pitchFamily="18" charset="0"/>
                <a:cs typeface="Times New Roman" panose="02020603050405020304" pitchFamily="18" charset="0"/>
              </a:rPr>
              <a:t>Switchbox</a:t>
            </a:r>
            <a:endParaRPr lang="es-ES" dirty="0"/>
          </a:p>
        </p:txBody>
      </p:sp>
    </p:spTree>
    <p:extLst>
      <p:ext uri="{BB962C8B-B14F-4D97-AF65-F5344CB8AC3E}">
        <p14:creationId xmlns:p14="http://schemas.microsoft.com/office/powerpoint/2010/main" val="42393261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01197" y="1730343"/>
            <a:ext cx="8589203" cy="2089182"/>
          </a:xfrm>
        </p:spPr>
        <p:txBody>
          <a:bodyPr>
            <a:normAutofit/>
          </a:bodyPr>
          <a:lstStyle/>
          <a:p>
            <a:r>
              <a:rPr lang="en-US" sz="1800" dirty="0"/>
              <a:t>Due to the limited available place, a small HRU unit on the top of the </a:t>
            </a:r>
            <a:r>
              <a:rPr lang="en-US" sz="1800" dirty="0" err="1"/>
              <a:t>Enerbox</a:t>
            </a:r>
            <a:r>
              <a:rPr lang="en-US" sz="1800" dirty="0"/>
              <a:t> has been selected as the best solution by AIRRIA.</a:t>
            </a:r>
          </a:p>
          <a:p>
            <a:endParaRPr lang="en-US" sz="1800" dirty="0"/>
          </a:p>
          <a:p>
            <a:r>
              <a:rPr lang="en-US" sz="1800" dirty="0"/>
              <a:t>The design consists </a:t>
            </a:r>
            <a:r>
              <a:rPr lang="en-US" sz="1800" b="1" dirty="0"/>
              <a:t>in two ventilators with improved performance in acoustics and energy efficiency</a:t>
            </a:r>
            <a:r>
              <a:rPr lang="en-US" sz="1800" dirty="0"/>
              <a:t>. </a:t>
            </a:r>
          </a:p>
        </p:txBody>
      </p:sp>
      <p:sp>
        <p:nvSpPr>
          <p:cNvPr id="7" name="Titolo 6"/>
          <p:cNvSpPr>
            <a:spLocks noGrp="1"/>
          </p:cNvSpPr>
          <p:nvPr>
            <p:ph type="title"/>
          </p:nvPr>
        </p:nvSpPr>
        <p:spPr/>
        <p:txBody>
          <a:bodyPr/>
          <a:lstStyle/>
          <a:p>
            <a:r>
              <a:rPr lang="en-GB" dirty="0"/>
              <a:t>Heat Recovery Ventilation Unit (HRU)</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34</a:t>
            </a:fld>
            <a:endParaRPr lang="en-GB" dirty="0"/>
          </a:p>
        </p:txBody>
      </p:sp>
      <p:pic>
        <p:nvPicPr>
          <p:cNvPr id="11" name="Picture 54">
            <a:extLst>
              <a:ext uri="{FF2B5EF4-FFF2-40B4-BE49-F238E27FC236}">
                <a16:creationId xmlns="" xmlns:a16="http://schemas.microsoft.com/office/drawing/2014/main" id="{5E31D634-67BE-4FB7-8086-1541B73ACFFE}"/>
              </a:ext>
            </a:extLst>
          </p:cNvPr>
          <p:cNvPicPr/>
          <p:nvPr/>
        </p:nvPicPr>
        <p:blipFill>
          <a:blip r:embed="rId2">
            <a:extLst>
              <a:ext uri="{28A0092B-C50C-407E-A947-70E740481C1C}">
                <a14:useLocalDpi xmlns:a14="http://schemas.microsoft.com/office/drawing/2010/main" val="0"/>
              </a:ext>
            </a:extLst>
          </a:blip>
          <a:stretch>
            <a:fillRect/>
          </a:stretch>
        </p:blipFill>
        <p:spPr>
          <a:xfrm>
            <a:off x="1767526" y="3699205"/>
            <a:ext cx="5333918" cy="26036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470075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01197" y="1556543"/>
            <a:ext cx="8589203" cy="2255436"/>
          </a:xfrm>
        </p:spPr>
        <p:txBody>
          <a:bodyPr>
            <a:normAutofit fontScale="77500" lnSpcReduction="20000"/>
          </a:bodyPr>
          <a:lstStyle/>
          <a:p>
            <a:pPr algn="just"/>
            <a:r>
              <a:rPr lang="en-GB" dirty="0"/>
              <a:t>After designing the basis of the unit, the </a:t>
            </a:r>
            <a:r>
              <a:rPr lang="en-GB" b="1" dirty="0"/>
              <a:t>detailed integration </a:t>
            </a:r>
            <a:r>
              <a:rPr lang="en-GB" dirty="0"/>
              <a:t>of the HRU within the </a:t>
            </a:r>
            <a:r>
              <a:rPr lang="en-GB" dirty="0" err="1"/>
              <a:t>Enerbox</a:t>
            </a:r>
            <a:r>
              <a:rPr lang="en-GB" dirty="0"/>
              <a:t> has been done:</a:t>
            </a:r>
          </a:p>
          <a:p>
            <a:pPr lvl="1"/>
            <a:r>
              <a:rPr lang="en-GB" dirty="0"/>
              <a:t>The unit is installed and removed easily from the </a:t>
            </a:r>
            <a:r>
              <a:rPr lang="en-GB" dirty="0" err="1"/>
              <a:t>Enerbox</a:t>
            </a:r>
            <a:r>
              <a:rPr lang="en-GB" dirty="0"/>
              <a:t> in case of maintenance needs. </a:t>
            </a:r>
          </a:p>
          <a:p>
            <a:pPr lvl="1"/>
            <a:r>
              <a:rPr lang="en-GB" dirty="0"/>
              <a:t>Left and right configurations have also to be possible, due to the symmetricity of the design.</a:t>
            </a:r>
            <a:r>
              <a:rPr lang="en-US" dirty="0"/>
              <a:t> </a:t>
            </a:r>
          </a:p>
          <a:p>
            <a:endParaRPr lang="en-GB" dirty="0"/>
          </a:p>
        </p:txBody>
      </p:sp>
      <p:sp>
        <p:nvSpPr>
          <p:cNvPr id="7" name="Titolo 6"/>
          <p:cNvSpPr>
            <a:spLocks noGrp="1"/>
          </p:cNvSpPr>
          <p:nvPr>
            <p:ph type="title"/>
          </p:nvPr>
        </p:nvSpPr>
        <p:spPr/>
        <p:txBody>
          <a:bodyPr/>
          <a:lstStyle/>
          <a:p>
            <a:r>
              <a:rPr lang="en-GB" dirty="0"/>
              <a:t>HRU technical aspects</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35</a:t>
            </a:fld>
            <a:endParaRPr lang="en-GB" dirty="0"/>
          </a:p>
        </p:txBody>
      </p:sp>
      <p:pic>
        <p:nvPicPr>
          <p:cNvPr id="8" name="Picture 55">
            <a:extLst>
              <a:ext uri="{FF2B5EF4-FFF2-40B4-BE49-F238E27FC236}">
                <a16:creationId xmlns="" xmlns:a16="http://schemas.microsoft.com/office/drawing/2014/main" id="{5894FDE0-D0C3-4392-8A2C-5E59968F2592}"/>
              </a:ext>
            </a:extLst>
          </p:cNvPr>
          <p:cNvPicPr/>
          <p:nvPr/>
        </p:nvPicPr>
        <p:blipFill>
          <a:blip r:embed="rId2" cstate="screen">
            <a:extLst>
              <a:ext uri="{28A0092B-C50C-407E-A947-70E740481C1C}">
                <a14:useLocalDpi xmlns:a14="http://schemas.microsoft.com/office/drawing/2010/main" val="0"/>
              </a:ext>
            </a:extLst>
          </a:blip>
          <a:stretch>
            <a:fillRect/>
          </a:stretch>
        </p:blipFill>
        <p:spPr>
          <a:xfrm>
            <a:off x="2309759" y="3601085"/>
            <a:ext cx="4119245" cy="2755265"/>
          </a:xfrm>
          <a:prstGeom prst="rect">
            <a:avLst/>
          </a:prstGeom>
        </p:spPr>
      </p:pic>
      <p:pic>
        <p:nvPicPr>
          <p:cNvPr id="11" name="Image 1">
            <a:extLst>
              <a:ext uri="{FF2B5EF4-FFF2-40B4-BE49-F238E27FC236}">
                <a16:creationId xmlns="" xmlns:a16="http://schemas.microsoft.com/office/drawing/2014/main" id="{8CF337AB-FB71-4B20-A913-ED7230C60D00}"/>
              </a:ext>
            </a:extLst>
          </p:cNvPr>
          <p:cNvPicPr/>
          <p:nvPr/>
        </p:nvPicPr>
        <p:blipFill>
          <a:blip r:embed="rId3" cstate="screen">
            <a:extLst>
              <a:ext uri="{28A0092B-C50C-407E-A947-70E740481C1C}">
                <a14:useLocalDpi xmlns:a14="http://schemas.microsoft.com/office/drawing/2010/main" val="0"/>
              </a:ext>
            </a:extLst>
          </a:blip>
          <a:stretch>
            <a:fillRect/>
          </a:stretch>
        </p:blipFill>
        <p:spPr>
          <a:xfrm>
            <a:off x="6553200" y="4165600"/>
            <a:ext cx="2237200" cy="1634085"/>
          </a:xfrm>
          <a:prstGeom prst="rect">
            <a:avLst/>
          </a:prstGeom>
        </p:spPr>
      </p:pic>
    </p:spTree>
    <p:extLst>
      <p:ext uri="{BB962C8B-B14F-4D97-AF65-F5344CB8AC3E}">
        <p14:creationId xmlns:p14="http://schemas.microsoft.com/office/powerpoint/2010/main" val="28856483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en-GB" dirty="0"/>
              <a:t>HRU technical aspects</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36</a:t>
            </a:fld>
            <a:endParaRPr lang="en-GB" dirty="0"/>
          </a:p>
        </p:txBody>
      </p:sp>
      <p:pic>
        <p:nvPicPr>
          <p:cNvPr id="8" name="Grafik 30">
            <a:extLst>
              <a:ext uri="{FF2B5EF4-FFF2-40B4-BE49-F238E27FC236}">
                <a16:creationId xmlns="" xmlns:a16="http://schemas.microsoft.com/office/drawing/2014/main" id="{D7F8F3AC-60A5-4ACE-BC38-CF2083BB003C}"/>
              </a:ext>
            </a:extLst>
          </p:cNvPr>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200005" y="2085443"/>
            <a:ext cx="2587625" cy="3714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Grafik 9">
            <a:extLst>
              <a:ext uri="{FF2B5EF4-FFF2-40B4-BE49-F238E27FC236}">
                <a16:creationId xmlns="" xmlns:a16="http://schemas.microsoft.com/office/drawing/2014/main" id="{C200F929-FAE9-4636-8206-E0A0C2097E8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rot="5400000">
            <a:off x="4788461" y="2644657"/>
            <a:ext cx="3723447" cy="2587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2" name="Rectángulo 1">
            <a:extLst>
              <a:ext uri="{FF2B5EF4-FFF2-40B4-BE49-F238E27FC236}">
                <a16:creationId xmlns="" xmlns:a16="http://schemas.microsoft.com/office/drawing/2014/main" id="{E5466541-2F7E-40E1-95BB-9546FD023E08}"/>
              </a:ext>
            </a:extLst>
          </p:cNvPr>
          <p:cNvSpPr/>
          <p:nvPr/>
        </p:nvSpPr>
        <p:spPr>
          <a:xfrm>
            <a:off x="388162" y="5935422"/>
            <a:ext cx="4572000" cy="584775"/>
          </a:xfrm>
          <a:prstGeom prst="rect">
            <a:avLst/>
          </a:prstGeom>
        </p:spPr>
        <p:txBody>
          <a:bodyPr>
            <a:spAutoFit/>
          </a:bodyPr>
          <a:lstStyle/>
          <a:p>
            <a:pPr algn="ctr"/>
            <a:r>
              <a:rPr lang="en-GB" sz="1600" dirty="0" err="1">
                <a:latin typeface="Arial" panose="020B0604020202020204" pitchFamily="34" charset="0"/>
                <a:ea typeface="Times New Roman" panose="02020603050405020304" pitchFamily="18" charset="0"/>
                <a:cs typeface="Times New Roman" panose="02020603050405020304" pitchFamily="18" charset="0"/>
              </a:rPr>
              <a:t>Enerbox</a:t>
            </a:r>
            <a:r>
              <a:rPr lang="en-GB" sz="1600" dirty="0">
                <a:latin typeface="Arial" panose="020B0604020202020204" pitchFamily="34" charset="0"/>
                <a:ea typeface="Times New Roman" panose="02020603050405020304" pitchFamily="18" charset="0"/>
                <a:cs typeface="Times New Roman" panose="02020603050405020304" pitchFamily="18" charset="0"/>
              </a:rPr>
              <a:t> storage tank with ventilation unit integrated on top </a:t>
            </a:r>
            <a:endParaRPr lang="es-ES" sz="1600" dirty="0"/>
          </a:p>
        </p:txBody>
      </p:sp>
      <p:sp>
        <p:nvSpPr>
          <p:cNvPr id="3" name="Rectángulo 2">
            <a:extLst>
              <a:ext uri="{FF2B5EF4-FFF2-40B4-BE49-F238E27FC236}">
                <a16:creationId xmlns="" xmlns:a16="http://schemas.microsoft.com/office/drawing/2014/main" id="{DF45C31E-F0CB-4EEF-B774-3BF70A0E8DF8}"/>
              </a:ext>
            </a:extLst>
          </p:cNvPr>
          <p:cNvSpPr/>
          <p:nvPr/>
        </p:nvSpPr>
        <p:spPr>
          <a:xfrm>
            <a:off x="4779818" y="5944120"/>
            <a:ext cx="3616037" cy="584775"/>
          </a:xfrm>
          <a:prstGeom prst="rect">
            <a:avLst/>
          </a:prstGeom>
        </p:spPr>
        <p:txBody>
          <a:bodyPr wrap="square">
            <a:spAutoFit/>
          </a:bodyPr>
          <a:lstStyle/>
          <a:p>
            <a:pPr algn="ctr"/>
            <a:r>
              <a:rPr lang="en-GB" sz="1600" dirty="0">
                <a:latin typeface="Arial" panose="020B0604020202020204" pitchFamily="34" charset="0"/>
                <a:ea typeface="Times New Roman" panose="02020603050405020304" pitchFamily="18" charset="0"/>
                <a:cs typeface="Times New Roman" panose="02020603050405020304" pitchFamily="18" charset="0"/>
              </a:rPr>
              <a:t>Detail of the with ventilation unit integrated in the </a:t>
            </a:r>
            <a:r>
              <a:rPr lang="en-GB" sz="1600" dirty="0" err="1">
                <a:latin typeface="Arial" panose="020B0604020202020204" pitchFamily="34" charset="0"/>
                <a:ea typeface="Times New Roman" panose="02020603050405020304" pitchFamily="18" charset="0"/>
                <a:cs typeface="Times New Roman" panose="02020603050405020304" pitchFamily="18" charset="0"/>
              </a:rPr>
              <a:t>Enerbox</a:t>
            </a:r>
            <a:endParaRPr lang="es-ES" sz="1600" dirty="0"/>
          </a:p>
        </p:txBody>
      </p:sp>
    </p:spTree>
    <p:extLst>
      <p:ext uri="{BB962C8B-B14F-4D97-AF65-F5344CB8AC3E}">
        <p14:creationId xmlns:p14="http://schemas.microsoft.com/office/powerpoint/2010/main" val="187516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en-GB" dirty="0"/>
              <a:t>HRU technical aspects</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37</a:t>
            </a:fld>
            <a:endParaRPr lang="en-GB" dirty="0"/>
          </a:p>
        </p:txBody>
      </p:sp>
      <p:pic>
        <p:nvPicPr>
          <p:cNvPr id="4" name="Picture 3">
            <a:extLst>
              <a:ext uri="{FF2B5EF4-FFF2-40B4-BE49-F238E27FC236}">
                <a16:creationId xmlns="" xmlns:a16="http://schemas.microsoft.com/office/drawing/2014/main" id="{5A86D918-08CA-4C74-995B-6131080DE4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6967" y="1328108"/>
            <a:ext cx="6630066" cy="4644280"/>
          </a:xfrm>
          <a:prstGeom prst="rect">
            <a:avLst/>
          </a:prstGeom>
        </p:spPr>
      </p:pic>
      <p:sp>
        <p:nvSpPr>
          <p:cNvPr id="11" name="Rectángulo 1">
            <a:extLst>
              <a:ext uri="{FF2B5EF4-FFF2-40B4-BE49-F238E27FC236}">
                <a16:creationId xmlns="" xmlns:a16="http://schemas.microsoft.com/office/drawing/2014/main" id="{7F8864F9-F530-40AD-84E9-EE0F6AA3476E}"/>
              </a:ext>
            </a:extLst>
          </p:cNvPr>
          <p:cNvSpPr/>
          <p:nvPr/>
        </p:nvSpPr>
        <p:spPr>
          <a:xfrm>
            <a:off x="519971" y="6017796"/>
            <a:ext cx="8410885" cy="338554"/>
          </a:xfrm>
          <a:prstGeom prst="rect">
            <a:avLst/>
          </a:prstGeom>
        </p:spPr>
        <p:txBody>
          <a:bodyPr wrap="square">
            <a:spAutoFit/>
          </a:bodyPr>
          <a:lstStyle/>
          <a:p>
            <a:pPr algn="ctr"/>
            <a:r>
              <a:rPr lang="en-GB" sz="1600" dirty="0">
                <a:latin typeface="Arial" panose="020B0604020202020204" pitchFamily="34" charset="0"/>
                <a:ea typeface="Times New Roman" panose="02020603050405020304" pitchFamily="18" charset="0"/>
                <a:cs typeface="Times New Roman" panose="02020603050405020304" pitchFamily="18" charset="0"/>
              </a:rPr>
              <a:t>Interfaces (fresh, waste, supply, exhaust air + drain + electrical control unit + filter access)</a:t>
            </a:r>
            <a:endParaRPr lang="es-ES" sz="1600" dirty="0"/>
          </a:p>
        </p:txBody>
      </p:sp>
    </p:spTree>
    <p:extLst>
      <p:ext uri="{BB962C8B-B14F-4D97-AF65-F5344CB8AC3E}">
        <p14:creationId xmlns:p14="http://schemas.microsoft.com/office/powerpoint/2010/main" val="29495734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997337" y="1855793"/>
            <a:ext cx="5740263" cy="2123658"/>
          </a:xfrm>
        </p:spPr>
        <p:txBody>
          <a:bodyPr/>
          <a:lstStyle/>
          <a:p>
            <a:r>
              <a:rPr lang="en-US" dirty="0"/>
              <a:t>Monitoring and control for building management</a:t>
            </a:r>
          </a:p>
        </p:txBody>
      </p:sp>
    </p:spTree>
    <p:extLst>
      <p:ext uri="{BB962C8B-B14F-4D97-AF65-F5344CB8AC3E}">
        <p14:creationId xmlns:p14="http://schemas.microsoft.com/office/powerpoint/2010/main" val="41660162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uppo 22">
            <a:extLst>
              <a:ext uri="{FF2B5EF4-FFF2-40B4-BE49-F238E27FC236}">
                <a16:creationId xmlns="" xmlns:a16="http://schemas.microsoft.com/office/drawing/2014/main" id="{DE3D98C2-06D4-45BF-A5C2-7D0578DC6EBD}"/>
              </a:ext>
            </a:extLst>
          </p:cNvPr>
          <p:cNvGrpSpPr/>
          <p:nvPr/>
        </p:nvGrpSpPr>
        <p:grpSpPr>
          <a:xfrm>
            <a:off x="4543978" y="3335187"/>
            <a:ext cx="737575" cy="1010581"/>
            <a:chOff x="2805596" y="1902358"/>
            <a:chExt cx="418122" cy="599377"/>
          </a:xfrm>
        </p:grpSpPr>
        <p:pic>
          <p:nvPicPr>
            <p:cNvPr id="25" name="Picture 2">
              <a:extLst>
                <a:ext uri="{FF2B5EF4-FFF2-40B4-BE49-F238E27FC236}">
                  <a16:creationId xmlns="" xmlns:a16="http://schemas.microsoft.com/office/drawing/2014/main" id="{BED96DFB-5D87-4052-BC60-5FCA9F005C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5596" y="2017485"/>
              <a:ext cx="418122" cy="484250"/>
            </a:xfrm>
            <a:prstGeom prst="rect">
              <a:avLst/>
            </a:prstGeom>
            <a:noFill/>
            <a:ln w="9525">
              <a:noFill/>
              <a:miter lim="800000"/>
              <a:headEnd/>
              <a:tailEnd/>
            </a:ln>
            <a:effectLst/>
          </p:spPr>
        </p:pic>
        <p:sp>
          <p:nvSpPr>
            <p:cNvPr id="26" name="Line 42">
              <a:extLst>
                <a:ext uri="{FF2B5EF4-FFF2-40B4-BE49-F238E27FC236}">
                  <a16:creationId xmlns="" xmlns:a16="http://schemas.microsoft.com/office/drawing/2014/main" id="{DF3937E3-85EC-46EB-B88C-FA9C606618D0}"/>
                </a:ext>
              </a:extLst>
            </p:cNvPr>
            <p:cNvSpPr>
              <a:spLocks noChangeShapeType="1"/>
            </p:cNvSpPr>
            <p:nvPr/>
          </p:nvSpPr>
          <p:spPr bwMode="auto">
            <a:xfrm flipH="1">
              <a:off x="2998084" y="1902358"/>
              <a:ext cx="0" cy="147164"/>
            </a:xfrm>
            <a:prstGeom prst="line">
              <a:avLst/>
            </a:prstGeom>
            <a:noFill/>
            <a:ln w="38100">
              <a:solidFill>
                <a:schemeClr val="bg2"/>
              </a:solidFill>
              <a:round/>
              <a:headEnd/>
              <a:tailEnd/>
            </a:ln>
          </p:spPr>
          <p:txBody>
            <a:bodyPr/>
            <a:lstStyle/>
            <a:p>
              <a:pPr defTabSz="342900">
                <a:defRPr/>
              </a:pPr>
              <a:endParaRPr lang="en-GB" sz="1013">
                <a:solidFill>
                  <a:prstClr val="black"/>
                </a:solidFill>
                <a:latin typeface="Arial"/>
              </a:endParaRPr>
            </a:p>
          </p:txBody>
        </p:sp>
      </p:grpSp>
      <p:sp>
        <p:nvSpPr>
          <p:cNvPr id="30" name="CasellaDiTesto 29">
            <a:extLst>
              <a:ext uri="{FF2B5EF4-FFF2-40B4-BE49-F238E27FC236}">
                <a16:creationId xmlns="" xmlns:a16="http://schemas.microsoft.com/office/drawing/2014/main" id="{A95B8008-A7B8-4CD4-BBA1-242EEEFCDB72}"/>
              </a:ext>
            </a:extLst>
          </p:cNvPr>
          <p:cNvSpPr txBox="1"/>
          <p:nvPr/>
        </p:nvSpPr>
        <p:spPr>
          <a:xfrm>
            <a:off x="3472709" y="3193315"/>
            <a:ext cx="2747932" cy="923330"/>
          </a:xfrm>
          <a:prstGeom prst="rect">
            <a:avLst/>
          </a:prstGeom>
          <a:noFill/>
        </p:spPr>
        <p:txBody>
          <a:bodyPr wrap="none" rtlCol="0">
            <a:spAutoFit/>
          </a:bodyPr>
          <a:lstStyle/>
          <a:p>
            <a:r>
              <a:rPr lang="it-IT" sz="1350" b="1" dirty="0"/>
              <a:t>Data Processing and Control </a:t>
            </a:r>
            <a:r>
              <a:rPr lang="it-IT" sz="1350" b="1" dirty="0" err="1"/>
              <a:t>Rules</a:t>
            </a:r>
            <a:r>
              <a:rPr lang="it-IT" sz="1350" b="1" dirty="0"/>
              <a:t>:</a:t>
            </a:r>
          </a:p>
          <a:p>
            <a:pPr marL="214313" indent="-214313">
              <a:buFont typeface="Wingdings" panose="05000000000000000000" pitchFamily="2" charset="2"/>
              <a:buChar char="§"/>
            </a:pPr>
            <a:r>
              <a:rPr lang="it-IT" sz="1350" b="1" dirty="0" err="1"/>
              <a:t>PLCs</a:t>
            </a:r>
            <a:endParaRPr lang="it-IT" sz="1350" b="1" dirty="0"/>
          </a:p>
          <a:p>
            <a:pPr marL="214313" indent="-214313">
              <a:buFont typeface="Wingdings" panose="05000000000000000000" pitchFamily="2" charset="2"/>
              <a:buChar char="§"/>
            </a:pPr>
            <a:r>
              <a:rPr lang="it-IT" sz="1350" b="1" dirty="0" err="1"/>
              <a:t>Servers</a:t>
            </a:r>
            <a:endParaRPr lang="it-IT" sz="1350" b="1" dirty="0"/>
          </a:p>
          <a:p>
            <a:pPr marL="214313" indent="-214313">
              <a:buFont typeface="Wingdings" panose="05000000000000000000" pitchFamily="2" charset="2"/>
              <a:buChar char="§"/>
            </a:pPr>
            <a:r>
              <a:rPr lang="it-IT" sz="1350" b="1" dirty="0" err="1"/>
              <a:t>Gateways</a:t>
            </a:r>
            <a:endParaRPr lang="it-IT" sz="1350" b="1" dirty="0"/>
          </a:p>
        </p:txBody>
      </p:sp>
      <p:sp>
        <p:nvSpPr>
          <p:cNvPr id="3" name="Segnaposto data 2"/>
          <p:cNvSpPr>
            <a:spLocks noGrp="1"/>
          </p:cNvSpPr>
          <p:nvPr>
            <p:ph type="dt" sz="half" idx="10"/>
          </p:nvPr>
        </p:nvSpPr>
        <p:spPr/>
        <p:txBody>
          <a:bodyPr/>
          <a:lstStyle/>
          <a:p>
            <a:fld id="{89B12032-4A85-174A-839D-1AB87BD12D1A}" type="datetime1">
              <a:rPr lang="it-IT" smtClean="0"/>
              <a:pPr/>
              <a:t>06/02/20</a:t>
            </a:fld>
            <a:endParaRPr lang="en-GB" dirty="0"/>
          </a:p>
        </p:txBody>
      </p:sp>
      <p:sp>
        <p:nvSpPr>
          <p:cNvPr id="5" name="Segnaposto numero diapositiva 4"/>
          <p:cNvSpPr>
            <a:spLocks noGrp="1"/>
          </p:cNvSpPr>
          <p:nvPr>
            <p:ph type="sldNum" sz="quarter" idx="12"/>
          </p:nvPr>
        </p:nvSpPr>
        <p:spPr/>
        <p:txBody>
          <a:bodyPr/>
          <a:lstStyle/>
          <a:p>
            <a:fld id="{28CBC7E4-D0A8-204B-9264-0AE59BFA6BBA}" type="slidenum">
              <a:rPr lang="en-GB" smtClean="0"/>
              <a:pPr/>
              <a:t>39</a:t>
            </a:fld>
            <a:endParaRPr lang="en-GB" dirty="0"/>
          </a:p>
        </p:txBody>
      </p:sp>
      <p:sp>
        <p:nvSpPr>
          <p:cNvPr id="6" name="Titolo 5"/>
          <p:cNvSpPr>
            <a:spLocks noGrp="1"/>
          </p:cNvSpPr>
          <p:nvPr>
            <p:ph type="title"/>
          </p:nvPr>
        </p:nvSpPr>
        <p:spPr/>
        <p:txBody>
          <a:bodyPr>
            <a:normAutofit fontScale="90000"/>
          </a:bodyPr>
          <a:lstStyle/>
          <a:p>
            <a:r>
              <a:rPr lang="en-US" dirty="0"/>
              <a:t>ICT infrastructure connecting and monitoring all the </a:t>
            </a:r>
            <a:r>
              <a:rPr lang="en-US" dirty="0" err="1"/>
              <a:t>decentralised</a:t>
            </a:r>
            <a:r>
              <a:rPr lang="en-US" dirty="0"/>
              <a:t> units</a:t>
            </a:r>
            <a:endParaRPr lang="en-GB" dirty="0"/>
          </a:p>
        </p:txBody>
      </p:sp>
      <p:sp>
        <p:nvSpPr>
          <p:cNvPr id="10" name="Rettangolo 9">
            <a:extLst>
              <a:ext uri="{FF2B5EF4-FFF2-40B4-BE49-F238E27FC236}">
                <a16:creationId xmlns="" xmlns:a16="http://schemas.microsoft.com/office/drawing/2014/main" id="{4FDDE2D8-E5F0-4E43-96DE-C1E1680E8EAB}"/>
              </a:ext>
            </a:extLst>
          </p:cNvPr>
          <p:cNvSpPr/>
          <p:nvPr/>
        </p:nvSpPr>
        <p:spPr>
          <a:xfrm>
            <a:off x="457200" y="1517928"/>
            <a:ext cx="8229600" cy="369332"/>
          </a:xfrm>
          <a:prstGeom prst="rect">
            <a:avLst/>
          </a:prstGeom>
        </p:spPr>
        <p:txBody>
          <a:bodyPr wrap="square">
            <a:spAutoFit/>
          </a:bodyPr>
          <a:lstStyle/>
          <a:p>
            <a:pPr algn="ctr"/>
            <a:r>
              <a:rPr lang="it-IT" altLang="en-US" b="1" dirty="0">
                <a:solidFill>
                  <a:schemeClr val="accent1"/>
                </a:solidFill>
              </a:rPr>
              <a:t>Monitoring and Control Architecture</a:t>
            </a:r>
            <a:endParaRPr lang="it-IT" b="1" dirty="0">
              <a:solidFill>
                <a:schemeClr val="accent1"/>
              </a:solidFill>
            </a:endParaRPr>
          </a:p>
        </p:txBody>
      </p:sp>
      <p:pic>
        <p:nvPicPr>
          <p:cNvPr id="13" name="Immagine 12">
            <a:extLst>
              <a:ext uri="{FF2B5EF4-FFF2-40B4-BE49-F238E27FC236}">
                <a16:creationId xmlns="" xmlns:a16="http://schemas.microsoft.com/office/drawing/2014/main" id="{B302731D-54F7-493E-A0D9-B0E0B17400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3871" y="4927360"/>
            <a:ext cx="560115" cy="461570"/>
          </a:xfrm>
          <a:prstGeom prst="rect">
            <a:avLst/>
          </a:prstGeom>
        </p:spPr>
      </p:pic>
      <p:pic>
        <p:nvPicPr>
          <p:cNvPr id="14" name="Immagine 13">
            <a:extLst>
              <a:ext uri="{FF2B5EF4-FFF2-40B4-BE49-F238E27FC236}">
                <a16:creationId xmlns="" xmlns:a16="http://schemas.microsoft.com/office/drawing/2014/main" id="{FB323A5D-1701-476D-ABF7-89B59E4938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7035" y="5572872"/>
            <a:ext cx="640342" cy="461536"/>
          </a:xfrm>
          <a:prstGeom prst="rect">
            <a:avLst/>
          </a:prstGeom>
        </p:spPr>
      </p:pic>
      <p:pic>
        <p:nvPicPr>
          <p:cNvPr id="15" name="Immagine 14">
            <a:extLst>
              <a:ext uri="{FF2B5EF4-FFF2-40B4-BE49-F238E27FC236}">
                <a16:creationId xmlns="" xmlns:a16="http://schemas.microsoft.com/office/drawing/2014/main" id="{A6480897-A9CD-4E10-BEC7-8E0211A6C9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952" y="4660663"/>
            <a:ext cx="803093" cy="1511864"/>
          </a:xfrm>
          <a:prstGeom prst="rect">
            <a:avLst/>
          </a:prstGeom>
        </p:spPr>
      </p:pic>
      <p:pic>
        <p:nvPicPr>
          <p:cNvPr id="16" name="Immagine 15">
            <a:extLst>
              <a:ext uri="{FF2B5EF4-FFF2-40B4-BE49-F238E27FC236}">
                <a16:creationId xmlns="" xmlns:a16="http://schemas.microsoft.com/office/drawing/2014/main" id="{DE1426DA-13D5-4BC6-AC5C-0E2D49BF64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5198" y="5032412"/>
            <a:ext cx="437629" cy="311787"/>
          </a:xfrm>
          <a:prstGeom prst="rect">
            <a:avLst/>
          </a:prstGeom>
        </p:spPr>
      </p:pic>
      <p:pic>
        <p:nvPicPr>
          <p:cNvPr id="17" name="Immagine 16">
            <a:extLst>
              <a:ext uri="{FF2B5EF4-FFF2-40B4-BE49-F238E27FC236}">
                <a16:creationId xmlns="" xmlns:a16="http://schemas.microsoft.com/office/drawing/2014/main" id="{311AF366-B985-4702-A0F4-7C95940E4AD0}"/>
              </a:ext>
            </a:extLst>
          </p:cNvPr>
          <p:cNvPicPr>
            <a:picLocks noChangeAspect="1"/>
          </p:cNvPicPr>
          <p:nvPr/>
        </p:nvPicPr>
        <p:blipFill>
          <a:blip r:embed="rId8">
            <a:duotone>
              <a:srgbClr val="3DCD58">
                <a:shade val="45000"/>
                <a:satMod val="135000"/>
              </a:srgbClr>
              <a:prstClr val="white"/>
            </a:duotone>
            <a:extLst>
              <a:ext uri="{28A0092B-C50C-407E-A947-70E740481C1C}">
                <a14:useLocalDpi xmlns:a14="http://schemas.microsoft.com/office/drawing/2010/main" val="0"/>
              </a:ext>
            </a:extLst>
          </a:blip>
          <a:stretch>
            <a:fillRect/>
          </a:stretch>
        </p:blipFill>
        <p:spPr>
          <a:xfrm>
            <a:off x="1564448" y="5574627"/>
            <a:ext cx="546036" cy="498671"/>
          </a:xfrm>
          <a:prstGeom prst="rect">
            <a:avLst/>
          </a:prstGeom>
        </p:spPr>
      </p:pic>
      <p:pic>
        <p:nvPicPr>
          <p:cNvPr id="18" name="Immagine 17">
            <a:extLst>
              <a:ext uri="{FF2B5EF4-FFF2-40B4-BE49-F238E27FC236}">
                <a16:creationId xmlns="" xmlns:a16="http://schemas.microsoft.com/office/drawing/2014/main" id="{BDEEEA18-E436-4C69-83C5-BD2FC309D848}"/>
              </a:ext>
            </a:extLst>
          </p:cNvPr>
          <p:cNvPicPr>
            <a:picLocks noChangeAspect="1"/>
          </p:cNvPicPr>
          <p:nvPr/>
        </p:nvPicPr>
        <p:blipFill>
          <a:blip r:embed="rId9">
            <a:duotone>
              <a:srgbClr val="3DCD58">
                <a:shade val="45000"/>
                <a:satMod val="135000"/>
              </a:srgbClr>
              <a:prstClr val="white"/>
            </a:duotone>
            <a:extLst>
              <a:ext uri="{28A0092B-C50C-407E-A947-70E740481C1C}">
                <a14:useLocalDpi xmlns:a14="http://schemas.microsoft.com/office/drawing/2010/main" val="0"/>
              </a:ext>
            </a:extLst>
          </a:blip>
          <a:stretch>
            <a:fillRect/>
          </a:stretch>
        </p:blipFill>
        <p:spPr>
          <a:xfrm>
            <a:off x="2261110" y="5574628"/>
            <a:ext cx="319466" cy="480683"/>
          </a:xfrm>
          <a:prstGeom prst="rect">
            <a:avLst/>
          </a:prstGeom>
        </p:spPr>
      </p:pic>
      <p:pic>
        <p:nvPicPr>
          <p:cNvPr id="19" name="Immagine 18">
            <a:extLst>
              <a:ext uri="{FF2B5EF4-FFF2-40B4-BE49-F238E27FC236}">
                <a16:creationId xmlns="" xmlns:a16="http://schemas.microsoft.com/office/drawing/2014/main" id="{9D55AF01-DCC8-4591-B619-1CB66EBD904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12638" y="2562341"/>
            <a:ext cx="1053839" cy="636120"/>
          </a:xfrm>
          <a:prstGeom prst="rect">
            <a:avLst/>
          </a:prstGeom>
        </p:spPr>
      </p:pic>
      <p:sp>
        <p:nvSpPr>
          <p:cNvPr id="21" name="Rettangolo con angoli arrotondati 20">
            <a:extLst>
              <a:ext uri="{FF2B5EF4-FFF2-40B4-BE49-F238E27FC236}">
                <a16:creationId xmlns="" xmlns:a16="http://schemas.microsoft.com/office/drawing/2014/main" id="{CED7A786-20A6-4F56-8278-80983746D6A9}"/>
              </a:ext>
            </a:extLst>
          </p:cNvPr>
          <p:cNvSpPr/>
          <p:nvPr/>
        </p:nvSpPr>
        <p:spPr>
          <a:xfrm>
            <a:off x="1356655" y="4864717"/>
            <a:ext cx="2097383" cy="1416311"/>
          </a:xfrm>
          <a:prstGeom prst="roundRect">
            <a:avLst/>
          </a:prstGeom>
          <a:noFill/>
          <a:ln w="19050" cap="flat" cmpd="sng" algn="ctr">
            <a:solidFill>
              <a:srgbClr val="3DCD58"/>
            </a:solidFill>
            <a:prstDash val="lgDashDot"/>
          </a:ln>
          <a:effectLst/>
        </p:spPr>
        <p:txBody>
          <a:bodyPr rtlCol="0" anchor="ctr"/>
          <a:lstStyle/>
          <a:p>
            <a:pPr algn="ctr" defTabSz="342888">
              <a:defRPr/>
            </a:pPr>
            <a:endParaRPr lang="it-IT" sz="1350" kern="0">
              <a:solidFill>
                <a:prstClr val="white"/>
              </a:solidFill>
              <a:latin typeface="Arial"/>
            </a:endParaRPr>
          </a:p>
        </p:txBody>
      </p:sp>
      <p:pic>
        <p:nvPicPr>
          <p:cNvPr id="12" name="Immagine 11">
            <a:extLst>
              <a:ext uri="{FF2B5EF4-FFF2-40B4-BE49-F238E27FC236}">
                <a16:creationId xmlns="" xmlns:a16="http://schemas.microsoft.com/office/drawing/2014/main" id="{4F574E47-D774-4A93-8C79-E0953B55A5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40572" y="3968709"/>
            <a:ext cx="290151" cy="284140"/>
          </a:xfrm>
          <a:prstGeom prst="rect">
            <a:avLst/>
          </a:prstGeom>
        </p:spPr>
      </p:pic>
      <p:pic>
        <p:nvPicPr>
          <p:cNvPr id="11" name="Immagine 10">
            <a:extLst>
              <a:ext uri="{FF2B5EF4-FFF2-40B4-BE49-F238E27FC236}">
                <a16:creationId xmlns="" xmlns:a16="http://schemas.microsoft.com/office/drawing/2014/main" id="{EBDE83D4-3138-40FA-8616-52DFC26937C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07397" y="3548721"/>
            <a:ext cx="372178" cy="324917"/>
          </a:xfrm>
          <a:prstGeom prst="rect">
            <a:avLst/>
          </a:prstGeom>
        </p:spPr>
      </p:pic>
      <p:pic>
        <p:nvPicPr>
          <p:cNvPr id="27" name="Immagine 26">
            <a:extLst>
              <a:ext uri="{FF2B5EF4-FFF2-40B4-BE49-F238E27FC236}">
                <a16:creationId xmlns="" xmlns:a16="http://schemas.microsoft.com/office/drawing/2014/main" id="{8B8DB483-6BAF-437C-A180-7C27725F95F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31519" y="3246638"/>
            <a:ext cx="290151" cy="284140"/>
          </a:xfrm>
          <a:prstGeom prst="rect">
            <a:avLst/>
          </a:prstGeom>
        </p:spPr>
      </p:pic>
      <p:pic>
        <p:nvPicPr>
          <p:cNvPr id="28" name="Immagine 27">
            <a:extLst>
              <a:ext uri="{FF2B5EF4-FFF2-40B4-BE49-F238E27FC236}">
                <a16:creationId xmlns="" xmlns:a16="http://schemas.microsoft.com/office/drawing/2014/main" id="{D1325ED7-6148-4CBD-8928-3C641982FD7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33497" y="3225891"/>
            <a:ext cx="372178" cy="324917"/>
          </a:xfrm>
          <a:prstGeom prst="rect">
            <a:avLst/>
          </a:prstGeom>
        </p:spPr>
      </p:pic>
      <p:sp>
        <p:nvSpPr>
          <p:cNvPr id="29" name="CasellaDiTesto 28">
            <a:extLst>
              <a:ext uri="{FF2B5EF4-FFF2-40B4-BE49-F238E27FC236}">
                <a16:creationId xmlns="" xmlns:a16="http://schemas.microsoft.com/office/drawing/2014/main" id="{93A4B1DE-6F32-4FEE-8C38-D80A084D04CD}"/>
              </a:ext>
            </a:extLst>
          </p:cNvPr>
          <p:cNvSpPr txBox="1"/>
          <p:nvPr/>
        </p:nvSpPr>
        <p:spPr>
          <a:xfrm>
            <a:off x="961594" y="4125474"/>
            <a:ext cx="2594428" cy="715581"/>
          </a:xfrm>
          <a:prstGeom prst="rect">
            <a:avLst/>
          </a:prstGeom>
          <a:noFill/>
        </p:spPr>
        <p:txBody>
          <a:bodyPr wrap="none" rtlCol="0">
            <a:spAutoFit/>
          </a:bodyPr>
          <a:lstStyle/>
          <a:p>
            <a:r>
              <a:rPr lang="it-IT" sz="1350" b="1" dirty="0"/>
              <a:t>Data from and to the </a:t>
            </a:r>
            <a:r>
              <a:rPr lang="it-IT" sz="1350" b="1" dirty="0" err="1"/>
              <a:t>field</a:t>
            </a:r>
            <a:r>
              <a:rPr lang="it-IT" sz="1350" b="1" dirty="0"/>
              <a:t>:</a:t>
            </a:r>
          </a:p>
          <a:p>
            <a:pPr marL="214313" indent="-214313">
              <a:buFont typeface="Wingdings" panose="05000000000000000000" pitchFamily="2" charset="2"/>
              <a:buChar char="§"/>
            </a:pPr>
            <a:r>
              <a:rPr lang="it-IT" sz="1350" b="1" dirty="0"/>
              <a:t>Input </a:t>
            </a:r>
            <a:r>
              <a:rPr lang="it-IT" sz="1350" b="1" dirty="0" err="1"/>
              <a:t>as</a:t>
            </a:r>
            <a:r>
              <a:rPr lang="it-IT" sz="1350" b="1" dirty="0"/>
              <a:t> </a:t>
            </a:r>
            <a:r>
              <a:rPr lang="it-IT" sz="1350" b="1" dirty="0" err="1"/>
              <a:t>Probes</a:t>
            </a:r>
            <a:r>
              <a:rPr lang="it-IT" sz="1350" b="1" dirty="0"/>
              <a:t> and </a:t>
            </a:r>
            <a:r>
              <a:rPr lang="it-IT" sz="1350" b="1" dirty="0" err="1"/>
              <a:t>Sensors</a:t>
            </a:r>
            <a:endParaRPr lang="it-IT" sz="1350" b="1" dirty="0"/>
          </a:p>
          <a:p>
            <a:pPr marL="214313" indent="-214313">
              <a:buFont typeface="Wingdings" panose="05000000000000000000" pitchFamily="2" charset="2"/>
              <a:buChar char="§"/>
            </a:pPr>
            <a:r>
              <a:rPr lang="it-IT" sz="1350" b="1" dirty="0"/>
              <a:t>Output </a:t>
            </a:r>
            <a:r>
              <a:rPr lang="it-IT" sz="1350" b="1" dirty="0" err="1"/>
              <a:t>as</a:t>
            </a:r>
            <a:r>
              <a:rPr lang="it-IT" sz="1350" b="1" dirty="0"/>
              <a:t> </a:t>
            </a:r>
            <a:r>
              <a:rPr lang="it-IT" sz="1350" b="1" dirty="0" err="1"/>
              <a:t>Valves</a:t>
            </a:r>
            <a:r>
              <a:rPr lang="it-IT" sz="1350" b="1" dirty="0"/>
              <a:t> and </a:t>
            </a:r>
            <a:r>
              <a:rPr lang="it-IT" sz="1350" b="1" dirty="0" err="1"/>
              <a:t>Actuator</a:t>
            </a:r>
            <a:endParaRPr lang="it-IT" sz="1350" b="1" dirty="0"/>
          </a:p>
        </p:txBody>
      </p:sp>
      <p:sp>
        <p:nvSpPr>
          <p:cNvPr id="31" name="CasellaDiTesto 30">
            <a:extLst>
              <a:ext uri="{FF2B5EF4-FFF2-40B4-BE49-F238E27FC236}">
                <a16:creationId xmlns="" xmlns:a16="http://schemas.microsoft.com/office/drawing/2014/main" id="{E138D4FF-8DCF-4F05-A672-B80E1FFAE6FD}"/>
              </a:ext>
            </a:extLst>
          </p:cNvPr>
          <p:cNvSpPr txBox="1"/>
          <p:nvPr/>
        </p:nvSpPr>
        <p:spPr>
          <a:xfrm>
            <a:off x="6532957" y="2261254"/>
            <a:ext cx="1950214" cy="300082"/>
          </a:xfrm>
          <a:prstGeom prst="rect">
            <a:avLst/>
          </a:prstGeom>
          <a:noFill/>
        </p:spPr>
        <p:txBody>
          <a:bodyPr wrap="none" rtlCol="0">
            <a:spAutoFit/>
          </a:bodyPr>
          <a:lstStyle/>
          <a:p>
            <a:r>
              <a:rPr lang="it-IT" sz="1350" b="1" dirty="0"/>
              <a:t>High Level Control </a:t>
            </a:r>
            <a:r>
              <a:rPr lang="it-IT" sz="1350" b="1" dirty="0" err="1"/>
              <a:t>Rules</a:t>
            </a:r>
            <a:endParaRPr lang="it-IT" sz="1350" b="1" dirty="0"/>
          </a:p>
        </p:txBody>
      </p:sp>
      <p:sp>
        <p:nvSpPr>
          <p:cNvPr id="32" name="Freccia bidirezionale orizzontale 31">
            <a:extLst>
              <a:ext uri="{FF2B5EF4-FFF2-40B4-BE49-F238E27FC236}">
                <a16:creationId xmlns="" xmlns:a16="http://schemas.microsoft.com/office/drawing/2014/main" id="{B6483B8A-593F-4986-BFB1-B0F074C82DF0}"/>
              </a:ext>
            </a:extLst>
          </p:cNvPr>
          <p:cNvSpPr/>
          <p:nvPr/>
        </p:nvSpPr>
        <p:spPr>
          <a:xfrm rot="19658052">
            <a:off x="3482638" y="4596995"/>
            <a:ext cx="1271461" cy="255332"/>
          </a:xfrm>
          <a:prstGeom prst="leftRightArrow">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3" name="Freccia bidirezionale orizzontale 32">
            <a:extLst>
              <a:ext uri="{FF2B5EF4-FFF2-40B4-BE49-F238E27FC236}">
                <a16:creationId xmlns="" xmlns:a16="http://schemas.microsoft.com/office/drawing/2014/main" id="{8913B252-4A1F-4EBE-BEEB-03E1EB61E66E}"/>
              </a:ext>
            </a:extLst>
          </p:cNvPr>
          <p:cNvSpPr/>
          <p:nvPr/>
        </p:nvSpPr>
        <p:spPr>
          <a:xfrm rot="19658052">
            <a:off x="5736186" y="3328119"/>
            <a:ext cx="1390887" cy="255332"/>
          </a:xfrm>
          <a:prstGeom prst="leftRightArrow">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dirty="0"/>
          </a:p>
        </p:txBody>
      </p:sp>
      <p:sp>
        <p:nvSpPr>
          <p:cNvPr id="34" name="CasellaDiTesto 33">
            <a:extLst>
              <a:ext uri="{FF2B5EF4-FFF2-40B4-BE49-F238E27FC236}">
                <a16:creationId xmlns="" xmlns:a16="http://schemas.microsoft.com/office/drawing/2014/main" id="{C46B172D-6F34-403B-8BEC-D48E7051E2DC}"/>
              </a:ext>
            </a:extLst>
          </p:cNvPr>
          <p:cNvSpPr txBox="1"/>
          <p:nvPr/>
        </p:nvSpPr>
        <p:spPr>
          <a:xfrm>
            <a:off x="4213906" y="4709273"/>
            <a:ext cx="2319546" cy="507831"/>
          </a:xfrm>
          <a:prstGeom prst="rect">
            <a:avLst/>
          </a:prstGeom>
          <a:noFill/>
          <a:ln>
            <a:noFill/>
          </a:ln>
        </p:spPr>
        <p:txBody>
          <a:bodyPr wrap="none" rtlCol="0">
            <a:spAutoFit/>
          </a:bodyPr>
          <a:lstStyle/>
          <a:p>
            <a:r>
              <a:rPr lang="it-IT" sz="1350" b="1" dirty="0">
                <a:solidFill>
                  <a:schemeClr val="tx2"/>
                </a:solidFill>
              </a:rPr>
              <a:t>Direct </a:t>
            </a:r>
            <a:r>
              <a:rPr lang="it-IT" sz="1350" b="1" dirty="0" err="1">
                <a:solidFill>
                  <a:schemeClr val="tx2"/>
                </a:solidFill>
              </a:rPr>
              <a:t>Contacts</a:t>
            </a:r>
            <a:r>
              <a:rPr lang="it-IT" sz="1350" b="1" dirty="0">
                <a:solidFill>
                  <a:schemeClr val="tx2"/>
                </a:solidFill>
              </a:rPr>
              <a:t> or</a:t>
            </a:r>
          </a:p>
          <a:p>
            <a:r>
              <a:rPr lang="it-IT" sz="1350" b="1" dirty="0">
                <a:solidFill>
                  <a:schemeClr val="tx2"/>
                </a:solidFill>
              </a:rPr>
              <a:t>Open and Standard </a:t>
            </a:r>
            <a:r>
              <a:rPr lang="it-IT" sz="1350" b="1" dirty="0" err="1">
                <a:solidFill>
                  <a:schemeClr val="tx2"/>
                </a:solidFill>
              </a:rPr>
              <a:t>Protocols</a:t>
            </a:r>
            <a:endParaRPr lang="it-IT" sz="1350" b="1" dirty="0">
              <a:solidFill>
                <a:schemeClr val="tx2"/>
              </a:solidFill>
            </a:endParaRPr>
          </a:p>
        </p:txBody>
      </p:sp>
      <p:sp>
        <p:nvSpPr>
          <p:cNvPr id="35" name="CasellaDiTesto 34">
            <a:extLst>
              <a:ext uri="{FF2B5EF4-FFF2-40B4-BE49-F238E27FC236}">
                <a16:creationId xmlns="" xmlns:a16="http://schemas.microsoft.com/office/drawing/2014/main" id="{FA12001F-CDD2-41B7-B5F3-C030E819AC2E}"/>
              </a:ext>
            </a:extLst>
          </p:cNvPr>
          <p:cNvSpPr txBox="1"/>
          <p:nvPr/>
        </p:nvSpPr>
        <p:spPr>
          <a:xfrm>
            <a:off x="6164612" y="3683492"/>
            <a:ext cx="2097113" cy="300082"/>
          </a:xfrm>
          <a:prstGeom prst="rect">
            <a:avLst/>
          </a:prstGeom>
          <a:noFill/>
          <a:ln>
            <a:noFill/>
          </a:ln>
        </p:spPr>
        <p:txBody>
          <a:bodyPr wrap="none" rtlCol="0">
            <a:spAutoFit/>
          </a:bodyPr>
          <a:lstStyle/>
          <a:p>
            <a:r>
              <a:rPr lang="it-IT" sz="1350" b="1" dirty="0" err="1">
                <a:solidFill>
                  <a:schemeClr val="tx2"/>
                </a:solidFill>
              </a:rPr>
              <a:t>Safe</a:t>
            </a:r>
            <a:r>
              <a:rPr lang="it-IT" sz="1350" b="1" dirty="0">
                <a:solidFill>
                  <a:schemeClr val="tx2"/>
                </a:solidFill>
              </a:rPr>
              <a:t> and </a:t>
            </a:r>
            <a:r>
              <a:rPr lang="it-IT" sz="1350" b="1" dirty="0" err="1">
                <a:solidFill>
                  <a:schemeClr val="tx2"/>
                </a:solidFill>
              </a:rPr>
              <a:t>Reliable</a:t>
            </a:r>
            <a:r>
              <a:rPr lang="it-IT" sz="1350" b="1" dirty="0">
                <a:solidFill>
                  <a:schemeClr val="tx2"/>
                </a:solidFill>
              </a:rPr>
              <a:t> </a:t>
            </a:r>
            <a:r>
              <a:rPr lang="it-IT" sz="1350" b="1" dirty="0" err="1">
                <a:solidFill>
                  <a:schemeClr val="tx2"/>
                </a:solidFill>
              </a:rPr>
              <a:t>Protocol</a:t>
            </a:r>
            <a:endParaRPr lang="it-IT" sz="1350" b="1" dirty="0">
              <a:solidFill>
                <a:schemeClr val="tx2"/>
              </a:solidFill>
            </a:endParaRPr>
          </a:p>
        </p:txBody>
      </p:sp>
      <p:sp>
        <p:nvSpPr>
          <p:cNvPr id="36" name="Segnaposto piè di pagina 8">
            <a:extLst>
              <a:ext uri="{FF2B5EF4-FFF2-40B4-BE49-F238E27FC236}">
                <a16:creationId xmlns="" xmlns:a16="http://schemas.microsoft.com/office/drawing/2014/main" id="{46024B22-C2E0-4699-875B-4AADB27F1388}"/>
              </a:ext>
            </a:extLst>
          </p:cNvPr>
          <p:cNvSpPr>
            <a:spLocks noGrp="1"/>
          </p:cNvSpPr>
          <p:nvPr>
            <p:ph type="ftr" sz="quarter" idx="11"/>
          </p:nvPr>
        </p:nvSpPr>
        <p:spPr>
          <a:xfrm>
            <a:off x="3124200" y="6356350"/>
            <a:ext cx="2895600" cy="365125"/>
          </a:xfrm>
        </p:spPr>
        <p:txBody>
          <a:bodyPr/>
          <a:lstStyle/>
          <a:p>
            <a:r>
              <a:rPr lang="en-GB" dirty="0">
                <a:solidFill>
                  <a:schemeClr val="tx2"/>
                </a:solidFill>
              </a:rPr>
              <a:t>www.buildheat.eu</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anim calcmode="lin" valueType="num">
                                      <p:cBhvr>
                                        <p:cTn id="33" dur="500" fill="hold"/>
                                        <p:tgtEl>
                                          <p:spTgt spid="18"/>
                                        </p:tgtEl>
                                        <p:attrNameLst>
                                          <p:attrName>ppt_x</p:attrName>
                                        </p:attrNameLst>
                                      </p:cBhvr>
                                      <p:tavLst>
                                        <p:tav tm="0">
                                          <p:val>
                                            <p:strVal val="#ppt_x"/>
                                          </p:val>
                                        </p:tav>
                                        <p:tav tm="100000">
                                          <p:val>
                                            <p:strVal val="#ppt_x"/>
                                          </p:val>
                                        </p:tav>
                                      </p:tavLst>
                                    </p:anim>
                                    <p:anim calcmode="lin" valueType="num">
                                      <p:cBhvr>
                                        <p:cTn id="34" dur="5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anim calcmode="lin" valueType="num">
                                      <p:cBhvr>
                                        <p:cTn id="38" dur="500" fill="hold"/>
                                        <p:tgtEl>
                                          <p:spTgt spid="21"/>
                                        </p:tgtEl>
                                        <p:attrNameLst>
                                          <p:attrName>ppt_x</p:attrName>
                                        </p:attrNameLst>
                                      </p:cBhvr>
                                      <p:tavLst>
                                        <p:tav tm="0">
                                          <p:val>
                                            <p:strVal val="#ppt_x"/>
                                          </p:val>
                                        </p:tav>
                                        <p:tav tm="100000">
                                          <p:val>
                                            <p:strVal val="#ppt_x"/>
                                          </p:val>
                                        </p:tav>
                                      </p:tavLst>
                                    </p:anim>
                                    <p:anim calcmode="lin" valueType="num">
                                      <p:cBhvr>
                                        <p:cTn id="39" dur="500" fill="hold"/>
                                        <p:tgtEl>
                                          <p:spTgt spid="2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anim calcmode="lin" valueType="num">
                                      <p:cBhvr>
                                        <p:cTn id="43" dur="500" fill="hold"/>
                                        <p:tgtEl>
                                          <p:spTgt spid="29"/>
                                        </p:tgtEl>
                                        <p:attrNameLst>
                                          <p:attrName>ppt_x</p:attrName>
                                        </p:attrNameLst>
                                      </p:cBhvr>
                                      <p:tavLst>
                                        <p:tav tm="0">
                                          <p:val>
                                            <p:strVal val="#ppt_x"/>
                                          </p:val>
                                        </p:tav>
                                        <p:tav tm="100000">
                                          <p:val>
                                            <p:strVal val="#ppt_x"/>
                                          </p:val>
                                        </p:tav>
                                      </p:tavLst>
                                    </p:anim>
                                    <p:anim calcmode="lin" valueType="num">
                                      <p:cBhvr>
                                        <p:cTn id="4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anim calcmode="lin" valueType="num">
                                      <p:cBhvr>
                                        <p:cTn id="50" dur="500" fill="hold"/>
                                        <p:tgtEl>
                                          <p:spTgt spid="23"/>
                                        </p:tgtEl>
                                        <p:attrNameLst>
                                          <p:attrName>ppt_x</p:attrName>
                                        </p:attrNameLst>
                                      </p:cBhvr>
                                      <p:tavLst>
                                        <p:tav tm="0">
                                          <p:val>
                                            <p:strVal val="#ppt_x"/>
                                          </p:val>
                                        </p:tav>
                                        <p:tav tm="100000">
                                          <p:val>
                                            <p:strVal val="#ppt_x"/>
                                          </p:val>
                                        </p:tav>
                                      </p:tavLst>
                                    </p:anim>
                                    <p:anim calcmode="lin" valueType="num">
                                      <p:cBhvr>
                                        <p:cTn id="51" dur="500" fill="hold"/>
                                        <p:tgtEl>
                                          <p:spTgt spid="2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anim calcmode="lin" valueType="num">
                                      <p:cBhvr>
                                        <p:cTn id="55" dur="500" fill="hold"/>
                                        <p:tgtEl>
                                          <p:spTgt spid="30"/>
                                        </p:tgtEl>
                                        <p:attrNameLst>
                                          <p:attrName>ppt_x</p:attrName>
                                        </p:attrNameLst>
                                      </p:cBhvr>
                                      <p:tavLst>
                                        <p:tav tm="0">
                                          <p:val>
                                            <p:strVal val="#ppt_x"/>
                                          </p:val>
                                        </p:tav>
                                        <p:tav tm="100000">
                                          <p:val>
                                            <p:strVal val="#ppt_x"/>
                                          </p:val>
                                        </p:tav>
                                      </p:tavLst>
                                    </p:anim>
                                    <p:anim calcmode="lin" valueType="num">
                                      <p:cBhvr>
                                        <p:cTn id="56" dur="500" fill="hold"/>
                                        <p:tgtEl>
                                          <p:spTgt spid="30"/>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anim calcmode="lin" valueType="num">
                                      <p:cBhvr>
                                        <p:cTn id="60" dur="500" fill="hold"/>
                                        <p:tgtEl>
                                          <p:spTgt spid="12"/>
                                        </p:tgtEl>
                                        <p:attrNameLst>
                                          <p:attrName>ppt_x</p:attrName>
                                        </p:attrNameLst>
                                      </p:cBhvr>
                                      <p:tavLst>
                                        <p:tav tm="0">
                                          <p:val>
                                            <p:strVal val="#ppt_x"/>
                                          </p:val>
                                        </p:tav>
                                        <p:tav tm="100000">
                                          <p:val>
                                            <p:strVal val="#ppt_x"/>
                                          </p:val>
                                        </p:tav>
                                      </p:tavLst>
                                    </p:anim>
                                    <p:anim calcmode="lin" valueType="num">
                                      <p:cBhvr>
                                        <p:cTn id="61" dur="500" fill="hold"/>
                                        <p:tgtEl>
                                          <p:spTgt spid="12"/>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500"/>
                                        <p:tgtEl>
                                          <p:spTgt spid="11"/>
                                        </p:tgtEl>
                                      </p:cBhvr>
                                    </p:animEffect>
                                    <p:anim calcmode="lin" valueType="num">
                                      <p:cBhvr>
                                        <p:cTn id="65" dur="500" fill="hold"/>
                                        <p:tgtEl>
                                          <p:spTgt spid="11"/>
                                        </p:tgtEl>
                                        <p:attrNameLst>
                                          <p:attrName>ppt_x</p:attrName>
                                        </p:attrNameLst>
                                      </p:cBhvr>
                                      <p:tavLst>
                                        <p:tav tm="0">
                                          <p:val>
                                            <p:strVal val="#ppt_x"/>
                                          </p:val>
                                        </p:tav>
                                        <p:tav tm="100000">
                                          <p:val>
                                            <p:strVal val="#ppt_x"/>
                                          </p:val>
                                        </p:tav>
                                      </p:tavLst>
                                    </p:anim>
                                    <p:anim calcmode="lin" valueType="num">
                                      <p:cBhvr>
                                        <p:cTn id="66" dur="500" fill="hold"/>
                                        <p:tgtEl>
                                          <p:spTgt spid="11"/>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500"/>
                                        <p:tgtEl>
                                          <p:spTgt spid="32"/>
                                        </p:tgtEl>
                                      </p:cBhvr>
                                    </p:animEffect>
                                    <p:anim calcmode="lin" valueType="num">
                                      <p:cBhvr>
                                        <p:cTn id="70" dur="500" fill="hold"/>
                                        <p:tgtEl>
                                          <p:spTgt spid="32"/>
                                        </p:tgtEl>
                                        <p:attrNameLst>
                                          <p:attrName>ppt_x</p:attrName>
                                        </p:attrNameLst>
                                      </p:cBhvr>
                                      <p:tavLst>
                                        <p:tav tm="0">
                                          <p:val>
                                            <p:strVal val="#ppt_x"/>
                                          </p:val>
                                        </p:tav>
                                        <p:tav tm="100000">
                                          <p:val>
                                            <p:strVal val="#ppt_x"/>
                                          </p:val>
                                        </p:tav>
                                      </p:tavLst>
                                    </p:anim>
                                    <p:anim calcmode="lin" valueType="num">
                                      <p:cBhvr>
                                        <p:cTn id="71" dur="500" fill="hold"/>
                                        <p:tgtEl>
                                          <p:spTgt spid="32"/>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500"/>
                                        <p:tgtEl>
                                          <p:spTgt spid="34"/>
                                        </p:tgtEl>
                                      </p:cBhvr>
                                    </p:animEffect>
                                    <p:anim calcmode="lin" valueType="num">
                                      <p:cBhvr>
                                        <p:cTn id="75" dur="500" fill="hold"/>
                                        <p:tgtEl>
                                          <p:spTgt spid="34"/>
                                        </p:tgtEl>
                                        <p:attrNameLst>
                                          <p:attrName>ppt_x</p:attrName>
                                        </p:attrNameLst>
                                      </p:cBhvr>
                                      <p:tavLst>
                                        <p:tav tm="0">
                                          <p:val>
                                            <p:strVal val="#ppt_x"/>
                                          </p:val>
                                        </p:tav>
                                        <p:tav tm="100000">
                                          <p:val>
                                            <p:strVal val="#ppt_x"/>
                                          </p:val>
                                        </p:tav>
                                      </p:tavLst>
                                    </p:anim>
                                    <p:anim calcmode="lin" valueType="num">
                                      <p:cBhvr>
                                        <p:cTn id="76"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fade">
                                      <p:cBhvr>
                                        <p:cTn id="81" dur="500"/>
                                        <p:tgtEl>
                                          <p:spTgt spid="19"/>
                                        </p:tgtEl>
                                      </p:cBhvr>
                                    </p:animEffect>
                                    <p:anim calcmode="lin" valueType="num">
                                      <p:cBhvr>
                                        <p:cTn id="82" dur="500" fill="hold"/>
                                        <p:tgtEl>
                                          <p:spTgt spid="19"/>
                                        </p:tgtEl>
                                        <p:attrNameLst>
                                          <p:attrName>ppt_x</p:attrName>
                                        </p:attrNameLst>
                                      </p:cBhvr>
                                      <p:tavLst>
                                        <p:tav tm="0">
                                          <p:val>
                                            <p:strVal val="#ppt_x"/>
                                          </p:val>
                                        </p:tav>
                                        <p:tav tm="100000">
                                          <p:val>
                                            <p:strVal val="#ppt_x"/>
                                          </p:val>
                                        </p:tav>
                                      </p:tavLst>
                                    </p:anim>
                                    <p:anim calcmode="lin" valueType="num">
                                      <p:cBhvr>
                                        <p:cTn id="83" dur="500" fill="hold"/>
                                        <p:tgtEl>
                                          <p:spTgt spid="19"/>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fade">
                                      <p:cBhvr>
                                        <p:cTn id="86" dur="500"/>
                                        <p:tgtEl>
                                          <p:spTgt spid="27"/>
                                        </p:tgtEl>
                                      </p:cBhvr>
                                    </p:animEffect>
                                    <p:anim calcmode="lin" valueType="num">
                                      <p:cBhvr>
                                        <p:cTn id="87" dur="500" fill="hold"/>
                                        <p:tgtEl>
                                          <p:spTgt spid="27"/>
                                        </p:tgtEl>
                                        <p:attrNameLst>
                                          <p:attrName>ppt_x</p:attrName>
                                        </p:attrNameLst>
                                      </p:cBhvr>
                                      <p:tavLst>
                                        <p:tav tm="0">
                                          <p:val>
                                            <p:strVal val="#ppt_x"/>
                                          </p:val>
                                        </p:tav>
                                        <p:tav tm="100000">
                                          <p:val>
                                            <p:strVal val="#ppt_x"/>
                                          </p:val>
                                        </p:tav>
                                      </p:tavLst>
                                    </p:anim>
                                    <p:anim calcmode="lin" valueType="num">
                                      <p:cBhvr>
                                        <p:cTn id="88" dur="500" fill="hold"/>
                                        <p:tgtEl>
                                          <p:spTgt spid="27"/>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500"/>
                                        <p:tgtEl>
                                          <p:spTgt spid="28"/>
                                        </p:tgtEl>
                                      </p:cBhvr>
                                    </p:animEffect>
                                    <p:anim calcmode="lin" valueType="num">
                                      <p:cBhvr>
                                        <p:cTn id="92" dur="500" fill="hold"/>
                                        <p:tgtEl>
                                          <p:spTgt spid="28"/>
                                        </p:tgtEl>
                                        <p:attrNameLst>
                                          <p:attrName>ppt_x</p:attrName>
                                        </p:attrNameLst>
                                      </p:cBhvr>
                                      <p:tavLst>
                                        <p:tav tm="0">
                                          <p:val>
                                            <p:strVal val="#ppt_x"/>
                                          </p:val>
                                        </p:tav>
                                        <p:tav tm="100000">
                                          <p:val>
                                            <p:strVal val="#ppt_x"/>
                                          </p:val>
                                        </p:tav>
                                      </p:tavLst>
                                    </p:anim>
                                    <p:anim calcmode="lin" valueType="num">
                                      <p:cBhvr>
                                        <p:cTn id="93" dur="500" fill="hold"/>
                                        <p:tgtEl>
                                          <p:spTgt spid="28"/>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31"/>
                                        </p:tgtEl>
                                        <p:attrNameLst>
                                          <p:attrName>style.visibility</p:attrName>
                                        </p:attrNameLst>
                                      </p:cBhvr>
                                      <p:to>
                                        <p:strVal val="visible"/>
                                      </p:to>
                                    </p:set>
                                    <p:animEffect transition="in" filter="fade">
                                      <p:cBhvr>
                                        <p:cTn id="96" dur="500"/>
                                        <p:tgtEl>
                                          <p:spTgt spid="31"/>
                                        </p:tgtEl>
                                      </p:cBhvr>
                                    </p:animEffect>
                                    <p:anim calcmode="lin" valueType="num">
                                      <p:cBhvr>
                                        <p:cTn id="97" dur="500" fill="hold"/>
                                        <p:tgtEl>
                                          <p:spTgt spid="31"/>
                                        </p:tgtEl>
                                        <p:attrNameLst>
                                          <p:attrName>ppt_x</p:attrName>
                                        </p:attrNameLst>
                                      </p:cBhvr>
                                      <p:tavLst>
                                        <p:tav tm="0">
                                          <p:val>
                                            <p:strVal val="#ppt_x"/>
                                          </p:val>
                                        </p:tav>
                                        <p:tav tm="100000">
                                          <p:val>
                                            <p:strVal val="#ppt_x"/>
                                          </p:val>
                                        </p:tav>
                                      </p:tavLst>
                                    </p:anim>
                                    <p:anim calcmode="lin" valueType="num">
                                      <p:cBhvr>
                                        <p:cTn id="98" dur="500" fill="hold"/>
                                        <p:tgtEl>
                                          <p:spTgt spid="31"/>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fade">
                                      <p:cBhvr>
                                        <p:cTn id="101" dur="500"/>
                                        <p:tgtEl>
                                          <p:spTgt spid="33"/>
                                        </p:tgtEl>
                                      </p:cBhvr>
                                    </p:animEffect>
                                    <p:anim calcmode="lin" valueType="num">
                                      <p:cBhvr>
                                        <p:cTn id="102" dur="500" fill="hold"/>
                                        <p:tgtEl>
                                          <p:spTgt spid="33"/>
                                        </p:tgtEl>
                                        <p:attrNameLst>
                                          <p:attrName>ppt_x</p:attrName>
                                        </p:attrNameLst>
                                      </p:cBhvr>
                                      <p:tavLst>
                                        <p:tav tm="0">
                                          <p:val>
                                            <p:strVal val="#ppt_x"/>
                                          </p:val>
                                        </p:tav>
                                        <p:tav tm="100000">
                                          <p:val>
                                            <p:strVal val="#ppt_x"/>
                                          </p:val>
                                        </p:tav>
                                      </p:tavLst>
                                    </p:anim>
                                    <p:anim calcmode="lin" valueType="num">
                                      <p:cBhvr>
                                        <p:cTn id="103" dur="500" fill="hold"/>
                                        <p:tgtEl>
                                          <p:spTgt spid="33"/>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35"/>
                                        </p:tgtEl>
                                        <p:attrNameLst>
                                          <p:attrName>style.visibility</p:attrName>
                                        </p:attrNameLst>
                                      </p:cBhvr>
                                      <p:to>
                                        <p:strVal val="visible"/>
                                      </p:to>
                                    </p:set>
                                    <p:animEffect transition="in" filter="fade">
                                      <p:cBhvr>
                                        <p:cTn id="106" dur="500"/>
                                        <p:tgtEl>
                                          <p:spTgt spid="35"/>
                                        </p:tgtEl>
                                      </p:cBhvr>
                                    </p:animEffect>
                                    <p:anim calcmode="lin" valueType="num">
                                      <p:cBhvr>
                                        <p:cTn id="107" dur="500" fill="hold"/>
                                        <p:tgtEl>
                                          <p:spTgt spid="35"/>
                                        </p:tgtEl>
                                        <p:attrNameLst>
                                          <p:attrName>ppt_x</p:attrName>
                                        </p:attrNameLst>
                                      </p:cBhvr>
                                      <p:tavLst>
                                        <p:tav tm="0">
                                          <p:val>
                                            <p:strVal val="#ppt_x"/>
                                          </p:val>
                                        </p:tav>
                                        <p:tav tm="100000">
                                          <p:val>
                                            <p:strVal val="#ppt_x"/>
                                          </p:val>
                                        </p:tav>
                                      </p:tavLst>
                                    </p:anim>
                                    <p:anim calcmode="lin" valueType="num">
                                      <p:cBhvr>
                                        <p:cTn id="108"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1" grpId="0" animBg="1"/>
      <p:bldP spid="29" grpId="0"/>
      <p:bldP spid="31" grpId="0"/>
      <p:bldP spid="32" grpId="0" animBg="1"/>
      <p:bldP spid="33" grpId="0" animBg="1"/>
      <p:bldP spid="34" grpId="0"/>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fontScale="90000"/>
          </a:bodyPr>
          <a:lstStyle/>
          <a:p>
            <a:r>
              <a:rPr lang="en-GB" dirty="0"/>
              <a:t>The problem of energy consumption in residential buildings over Europe</a:t>
            </a:r>
            <a:endParaRPr lang="en-GB" sz="2700" dirty="0"/>
          </a:p>
        </p:txBody>
      </p:sp>
      <p:sp>
        <p:nvSpPr>
          <p:cNvPr id="9" name="Segnaposto piè di pagina 8"/>
          <p:cNvSpPr>
            <a:spLocks noGrp="1"/>
          </p:cNvSpPr>
          <p:nvPr>
            <p:ph type="ftr" sz="quarter" idx="11"/>
          </p:nvPr>
        </p:nvSpPr>
        <p:spPr>
          <a:xfrm>
            <a:off x="3124200" y="6356350"/>
            <a:ext cx="2895600" cy="365125"/>
          </a:xfrm>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4</a:t>
            </a:fld>
            <a:endParaRPr lang="en-GB" dirty="0"/>
          </a:p>
        </p:txBody>
      </p:sp>
      <p:sp>
        <p:nvSpPr>
          <p:cNvPr id="2" name="CuadroTexto 1">
            <a:extLst>
              <a:ext uri="{FF2B5EF4-FFF2-40B4-BE49-F238E27FC236}">
                <a16:creationId xmlns="" xmlns:a16="http://schemas.microsoft.com/office/drawing/2014/main" id="{F3C9EB83-CF80-46A7-8EFD-869F978E91BA}"/>
              </a:ext>
            </a:extLst>
          </p:cNvPr>
          <p:cNvSpPr txBox="1"/>
          <p:nvPr/>
        </p:nvSpPr>
        <p:spPr>
          <a:xfrm>
            <a:off x="458710" y="1657922"/>
            <a:ext cx="4864728" cy="2308324"/>
          </a:xfrm>
          <a:prstGeom prst="rect">
            <a:avLst/>
          </a:prstGeom>
          <a:noFill/>
        </p:spPr>
        <p:txBody>
          <a:bodyPr wrap="square" rtlCol="0">
            <a:spAutoFit/>
          </a:bodyPr>
          <a:lstStyle/>
          <a:p>
            <a:pPr algn="just"/>
            <a:r>
              <a:rPr lang="en-US" dirty="0"/>
              <a:t>Almost 27 % of the total energy consumption in Europe is spent by </a:t>
            </a:r>
            <a:r>
              <a:rPr lang="en-US" b="1" dirty="0"/>
              <a:t>residential buildings.</a:t>
            </a:r>
          </a:p>
          <a:p>
            <a:pPr algn="just"/>
            <a:endParaRPr lang="en-US" dirty="0"/>
          </a:p>
          <a:p>
            <a:pPr algn="just"/>
            <a:r>
              <a:rPr lang="en-US" dirty="0"/>
              <a:t>Despite the strict legislative framework, and the significant improvement of the energy efficiency, (1,4 % per year), the energy consumption of the residential buildings </a:t>
            </a:r>
            <a:r>
              <a:rPr lang="en-US" b="1" dirty="0"/>
              <a:t>increased by 14 % </a:t>
            </a:r>
            <a:r>
              <a:rPr lang="en-US" dirty="0"/>
              <a:t>between 1990 and 2012.</a:t>
            </a:r>
          </a:p>
        </p:txBody>
      </p:sp>
      <p:pic>
        <p:nvPicPr>
          <p:cNvPr id="1026" name="Picture 2">
            <a:extLst>
              <a:ext uri="{FF2B5EF4-FFF2-40B4-BE49-F238E27FC236}">
                <a16:creationId xmlns="" xmlns:a16="http://schemas.microsoft.com/office/drawing/2014/main" id="{320F07E2-38C1-4BD2-9F98-C3E6B31965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5248" y="1657922"/>
            <a:ext cx="3141552" cy="21112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 xmlns:a16="http://schemas.microsoft.com/office/drawing/2014/main" id="{C53341EC-57A2-4872-9A95-A7A8DBC3D7BD}"/>
              </a:ext>
            </a:extLst>
          </p:cNvPr>
          <p:cNvSpPr txBox="1"/>
          <p:nvPr/>
        </p:nvSpPr>
        <p:spPr>
          <a:xfrm>
            <a:off x="457199" y="4028715"/>
            <a:ext cx="8369930" cy="2462213"/>
          </a:xfrm>
          <a:prstGeom prst="rect">
            <a:avLst/>
          </a:prstGeom>
          <a:noFill/>
        </p:spPr>
        <p:txBody>
          <a:bodyPr wrap="square" rtlCol="0">
            <a:spAutoFit/>
          </a:bodyPr>
          <a:lstStyle/>
          <a:p>
            <a:pPr algn="just"/>
            <a:r>
              <a:rPr lang="en-US" dirty="0"/>
              <a:t>The </a:t>
            </a:r>
            <a:r>
              <a:rPr lang="en-US" b="1" dirty="0"/>
              <a:t>most energy consuming activities </a:t>
            </a:r>
            <a:r>
              <a:rPr lang="en-US" dirty="0"/>
              <a:t>of households are the following:</a:t>
            </a:r>
          </a:p>
          <a:p>
            <a:pPr algn="just"/>
            <a:endParaRPr lang="en-US" sz="1200" dirty="0"/>
          </a:p>
          <a:p>
            <a:pPr marL="285750" indent="-285750" algn="just">
              <a:buFont typeface="Arial" panose="020B0604020202020204" pitchFamily="34" charset="0"/>
              <a:buChar char="•"/>
            </a:pPr>
            <a:r>
              <a:rPr lang="en-US" dirty="0"/>
              <a:t>Space heating: 70% </a:t>
            </a:r>
          </a:p>
          <a:p>
            <a:pPr marL="285750" indent="-285750" algn="just">
              <a:buFont typeface="Arial" panose="020B0604020202020204" pitchFamily="34" charset="0"/>
              <a:buChar char="•"/>
            </a:pPr>
            <a:r>
              <a:rPr lang="en-US" dirty="0"/>
              <a:t>Air conditioning and other appliances: 14%</a:t>
            </a:r>
          </a:p>
          <a:p>
            <a:pPr marL="285750" indent="-285750" algn="just">
              <a:buFont typeface="Arial" panose="020B0604020202020204" pitchFamily="34" charset="0"/>
              <a:buChar char="•"/>
            </a:pPr>
            <a:r>
              <a:rPr lang="en-US" dirty="0"/>
              <a:t>Water heating: 12%</a:t>
            </a:r>
          </a:p>
          <a:p>
            <a:pPr marL="285750" indent="-285750" algn="just">
              <a:buFont typeface="Arial" panose="020B0604020202020204" pitchFamily="34" charset="0"/>
              <a:buChar char="•"/>
            </a:pPr>
            <a:r>
              <a:rPr lang="en-US" dirty="0"/>
              <a:t>Cooking and lighting: 4% </a:t>
            </a:r>
          </a:p>
          <a:p>
            <a:pPr algn="just"/>
            <a:endParaRPr lang="en-US" sz="1200" dirty="0"/>
          </a:p>
          <a:p>
            <a:pPr algn="just"/>
            <a:r>
              <a:rPr lang="en-US" dirty="0"/>
              <a:t>However, cooling is increasing rapidly due to the climate change and may be the major consumption component in the future.</a:t>
            </a:r>
          </a:p>
        </p:txBody>
      </p:sp>
    </p:spTree>
    <p:extLst>
      <p:ext uri="{BB962C8B-B14F-4D97-AF65-F5344CB8AC3E}">
        <p14:creationId xmlns:p14="http://schemas.microsoft.com/office/powerpoint/2010/main" val="20063884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Elemento grafico 12" descr="Edificio">
            <a:extLst>
              <a:ext uri="{FF2B5EF4-FFF2-40B4-BE49-F238E27FC236}">
                <a16:creationId xmlns="" xmlns:a16="http://schemas.microsoft.com/office/drawing/2014/main" id="{ED12DE52-2CA5-4196-91FD-B2DB15F07E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353616" y="3481818"/>
            <a:ext cx="2740715" cy="2740715"/>
          </a:xfrm>
          <a:prstGeom prst="rect">
            <a:avLst/>
          </a:prstGeom>
        </p:spPr>
      </p:pic>
      <p:sp>
        <p:nvSpPr>
          <p:cNvPr id="3" name="Segnaposto data 2"/>
          <p:cNvSpPr>
            <a:spLocks noGrp="1"/>
          </p:cNvSpPr>
          <p:nvPr>
            <p:ph type="dt" sz="half" idx="10"/>
          </p:nvPr>
        </p:nvSpPr>
        <p:spPr/>
        <p:txBody>
          <a:bodyPr/>
          <a:lstStyle/>
          <a:p>
            <a:fld id="{89B12032-4A85-174A-839D-1AB87BD12D1A}" type="datetime1">
              <a:rPr lang="it-IT" smtClean="0"/>
              <a:pPr/>
              <a:t>06/02/20</a:t>
            </a:fld>
            <a:endParaRPr lang="en-GB" dirty="0"/>
          </a:p>
        </p:txBody>
      </p:sp>
      <p:sp>
        <p:nvSpPr>
          <p:cNvPr id="4" name="Segnaposto piè di pagina 3"/>
          <p:cNvSpPr>
            <a:spLocks noGrp="1"/>
          </p:cNvSpPr>
          <p:nvPr>
            <p:ph type="ftr" sz="quarter" idx="11"/>
          </p:nvPr>
        </p:nvSpPr>
        <p:spPr/>
        <p:txBody>
          <a:bodyPr/>
          <a:lstStyle/>
          <a:p>
            <a:r>
              <a:rPr lang="en-GB" dirty="0"/>
              <a:t>www.buildheat.eu</a:t>
            </a:r>
          </a:p>
        </p:txBody>
      </p:sp>
      <p:sp>
        <p:nvSpPr>
          <p:cNvPr id="5" name="Segnaposto numero diapositiva 4"/>
          <p:cNvSpPr>
            <a:spLocks noGrp="1"/>
          </p:cNvSpPr>
          <p:nvPr>
            <p:ph type="sldNum" sz="quarter" idx="12"/>
          </p:nvPr>
        </p:nvSpPr>
        <p:spPr/>
        <p:txBody>
          <a:bodyPr/>
          <a:lstStyle/>
          <a:p>
            <a:fld id="{28CBC7E4-D0A8-204B-9264-0AE59BFA6BBA}" type="slidenum">
              <a:rPr lang="en-GB" smtClean="0"/>
              <a:pPr/>
              <a:t>40</a:t>
            </a:fld>
            <a:endParaRPr lang="en-GB" dirty="0"/>
          </a:p>
        </p:txBody>
      </p:sp>
      <p:sp>
        <p:nvSpPr>
          <p:cNvPr id="6" name="Titolo 5"/>
          <p:cNvSpPr>
            <a:spLocks noGrp="1"/>
          </p:cNvSpPr>
          <p:nvPr>
            <p:ph type="title"/>
          </p:nvPr>
        </p:nvSpPr>
        <p:spPr/>
        <p:txBody>
          <a:bodyPr>
            <a:normAutofit fontScale="90000"/>
          </a:bodyPr>
          <a:lstStyle/>
          <a:p>
            <a:r>
              <a:rPr lang="it-IT" dirty="0"/>
              <a:t>SCHNEIDER ELECTRIC contribution on CLIVET solution</a:t>
            </a:r>
          </a:p>
        </p:txBody>
      </p:sp>
      <p:sp>
        <p:nvSpPr>
          <p:cNvPr id="9" name="CasellaDiTesto 8"/>
          <p:cNvSpPr txBox="1"/>
          <p:nvPr/>
        </p:nvSpPr>
        <p:spPr>
          <a:xfrm>
            <a:off x="457200" y="2229239"/>
            <a:ext cx="8229600" cy="2054409"/>
          </a:xfrm>
          <a:prstGeom prst="rect">
            <a:avLst/>
          </a:prstGeom>
          <a:noFill/>
        </p:spPr>
        <p:txBody>
          <a:bodyPr wrap="square" numCol="2" rtlCol="0">
            <a:spAutoFit/>
          </a:bodyPr>
          <a:lstStyle/>
          <a:p>
            <a:pPr marL="214313" indent="-214313" algn="just">
              <a:spcBef>
                <a:spcPts val="900"/>
              </a:spcBef>
              <a:buFont typeface="Wingdings" panose="05000000000000000000" pitchFamily="2" charset="2"/>
              <a:buChar char="§"/>
            </a:pPr>
            <a:r>
              <a:rPr lang="en-US" sz="1500" b="1" dirty="0" err="1"/>
              <a:t>Elfopack</a:t>
            </a:r>
            <a:r>
              <a:rPr lang="en-US" sz="1500" dirty="0"/>
              <a:t>, an Air-to-air Heat-Pump for</a:t>
            </a:r>
          </a:p>
          <a:p>
            <a:pPr marL="671513" lvl="1" indent="-214313" algn="just">
              <a:spcBef>
                <a:spcPts val="900"/>
              </a:spcBef>
              <a:buFont typeface="Wingdings" panose="05000000000000000000" pitchFamily="2" charset="2"/>
              <a:buChar char="§"/>
            </a:pPr>
            <a:r>
              <a:rPr lang="en-US" sz="1500" dirty="0"/>
              <a:t>Heating/Cooling</a:t>
            </a:r>
          </a:p>
          <a:p>
            <a:pPr marL="671513" lvl="1" indent="-214313" algn="just">
              <a:spcBef>
                <a:spcPts val="900"/>
              </a:spcBef>
              <a:buFont typeface="Wingdings" panose="05000000000000000000" pitchFamily="2" charset="2"/>
              <a:buChar char="§"/>
            </a:pPr>
            <a:r>
              <a:rPr lang="en-US" sz="1500" dirty="0"/>
              <a:t>Mechanical Ventilation</a:t>
            </a:r>
          </a:p>
          <a:p>
            <a:pPr marL="671513" lvl="1" indent="-214313" algn="just">
              <a:spcBef>
                <a:spcPts val="900"/>
              </a:spcBef>
              <a:buFont typeface="Wingdings" panose="05000000000000000000" pitchFamily="2" charset="2"/>
              <a:buChar char="§"/>
            </a:pPr>
            <a:r>
              <a:rPr lang="en-US" sz="1500" dirty="0"/>
              <a:t>DHW Storage</a:t>
            </a:r>
          </a:p>
          <a:p>
            <a:pPr marL="671513" lvl="1" indent="-214313" algn="just">
              <a:spcBef>
                <a:spcPts val="900"/>
              </a:spcBef>
              <a:buFont typeface="Wingdings" panose="05000000000000000000" pitchFamily="2" charset="2"/>
              <a:buChar char="§"/>
            </a:pPr>
            <a:endParaRPr lang="en-US" sz="1500" dirty="0"/>
          </a:p>
          <a:p>
            <a:pPr marL="214313" indent="-214313" algn="just">
              <a:spcBef>
                <a:spcPts val="900"/>
              </a:spcBef>
              <a:buFont typeface="Wingdings" panose="05000000000000000000" pitchFamily="2" charset="2"/>
              <a:buChar char="§"/>
            </a:pPr>
            <a:endParaRPr lang="it-IT" sz="1500" dirty="0"/>
          </a:p>
          <a:p>
            <a:pPr marL="214313" indent="-214313" algn="just">
              <a:spcBef>
                <a:spcPts val="900"/>
              </a:spcBef>
              <a:buFont typeface="Wingdings" panose="05000000000000000000" pitchFamily="2" charset="2"/>
              <a:buChar char="§"/>
            </a:pPr>
            <a:r>
              <a:rPr lang="it-IT" sz="1500" dirty="0"/>
              <a:t>Devices inside the </a:t>
            </a:r>
            <a:r>
              <a:rPr lang="it-IT" sz="1500" dirty="0" err="1"/>
              <a:t>Elfopack</a:t>
            </a:r>
            <a:r>
              <a:rPr lang="it-IT" sz="1500" dirty="0"/>
              <a:t> </a:t>
            </a:r>
            <a:r>
              <a:rPr lang="en-US" sz="1500" dirty="0"/>
              <a:t>interconnected</a:t>
            </a:r>
            <a:r>
              <a:rPr lang="it-IT" sz="1500" dirty="0"/>
              <a:t> with </a:t>
            </a:r>
            <a:r>
              <a:rPr lang="it-IT" sz="1500" dirty="0" err="1"/>
              <a:t>Modbus</a:t>
            </a:r>
            <a:r>
              <a:rPr lang="it-IT" sz="1500" dirty="0"/>
              <a:t> RS485 </a:t>
            </a:r>
            <a:r>
              <a:rPr lang="it-IT" sz="1500" dirty="0" err="1"/>
              <a:t>protocol</a:t>
            </a:r>
            <a:r>
              <a:rPr lang="it-IT" sz="1500" dirty="0"/>
              <a:t>. </a:t>
            </a:r>
          </a:p>
          <a:p>
            <a:pPr marL="214313" indent="-214313" algn="just">
              <a:spcBef>
                <a:spcPts val="900"/>
              </a:spcBef>
              <a:buFont typeface="Wingdings" panose="05000000000000000000" pitchFamily="2" charset="2"/>
              <a:buChar char="§"/>
            </a:pPr>
            <a:r>
              <a:rPr lang="it-IT" sz="1500" dirty="0"/>
              <a:t>A gateway per machine </a:t>
            </a:r>
            <a:r>
              <a:rPr lang="it-IT" sz="1500" dirty="0" err="1"/>
              <a:t>collects</a:t>
            </a:r>
            <a:r>
              <a:rPr lang="it-IT" sz="1500" dirty="0"/>
              <a:t> data from </a:t>
            </a:r>
            <a:r>
              <a:rPr lang="it-IT" sz="1500" dirty="0" err="1"/>
              <a:t>field</a:t>
            </a:r>
            <a:r>
              <a:rPr lang="it-IT" sz="1500" dirty="0"/>
              <a:t> and </a:t>
            </a:r>
            <a:r>
              <a:rPr lang="it-IT" sz="1500" dirty="0" err="1"/>
              <a:t>transfers</a:t>
            </a:r>
            <a:r>
              <a:rPr lang="it-IT" sz="1500" dirty="0"/>
              <a:t> </a:t>
            </a:r>
            <a:r>
              <a:rPr lang="it-IT" sz="1500" dirty="0" err="1"/>
              <a:t>them</a:t>
            </a:r>
            <a:r>
              <a:rPr lang="it-IT" sz="1500" dirty="0"/>
              <a:t> to the cloud.</a:t>
            </a:r>
          </a:p>
        </p:txBody>
      </p:sp>
      <p:pic>
        <p:nvPicPr>
          <p:cNvPr id="1026" name="Picture 2" descr="TestElfopack">
            <a:extLst>
              <a:ext uri="{FF2B5EF4-FFF2-40B4-BE49-F238E27FC236}">
                <a16:creationId xmlns="" xmlns:a16="http://schemas.microsoft.com/office/drawing/2014/main" id="{239132E6-B931-4491-8FBE-4AF17E6EDA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594" y="3567887"/>
            <a:ext cx="2475664" cy="255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magine 20">
            <a:extLst>
              <a:ext uri="{FF2B5EF4-FFF2-40B4-BE49-F238E27FC236}">
                <a16:creationId xmlns="" xmlns:a16="http://schemas.microsoft.com/office/drawing/2014/main" id="{93E24A95-097D-46E6-91E9-07B1091A2B09}"/>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013812" y="4553492"/>
            <a:ext cx="236339" cy="585182"/>
          </a:xfrm>
          <a:prstGeom prst="rect">
            <a:avLst/>
          </a:prstGeom>
        </p:spPr>
      </p:pic>
      <p:pic>
        <p:nvPicPr>
          <p:cNvPr id="22" name="Immagine 21">
            <a:extLst>
              <a:ext uri="{FF2B5EF4-FFF2-40B4-BE49-F238E27FC236}">
                <a16:creationId xmlns="" xmlns:a16="http://schemas.microsoft.com/office/drawing/2014/main" id="{5D86A38F-7A0B-4F99-A581-E17B57E4FC9C}"/>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011352" y="5155719"/>
            <a:ext cx="236339" cy="585182"/>
          </a:xfrm>
          <a:prstGeom prst="rect">
            <a:avLst/>
          </a:prstGeom>
        </p:spPr>
      </p:pic>
      <p:pic>
        <p:nvPicPr>
          <p:cNvPr id="23" name="Immagine 22">
            <a:extLst>
              <a:ext uri="{FF2B5EF4-FFF2-40B4-BE49-F238E27FC236}">
                <a16:creationId xmlns="" xmlns:a16="http://schemas.microsoft.com/office/drawing/2014/main" id="{A41BABB5-6AB8-484C-821C-1EF04384E2D5}"/>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011353" y="3958368"/>
            <a:ext cx="236339" cy="585182"/>
          </a:xfrm>
          <a:prstGeom prst="rect">
            <a:avLst/>
          </a:prstGeom>
        </p:spPr>
      </p:pic>
      <p:pic>
        <p:nvPicPr>
          <p:cNvPr id="24" name="Immagine 23">
            <a:extLst>
              <a:ext uri="{FF2B5EF4-FFF2-40B4-BE49-F238E27FC236}">
                <a16:creationId xmlns="" xmlns:a16="http://schemas.microsoft.com/office/drawing/2014/main" id="{2B8A3672-1709-43E7-AC98-AF399A2C41C5}"/>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602451" y="4553492"/>
            <a:ext cx="236339" cy="585182"/>
          </a:xfrm>
          <a:prstGeom prst="rect">
            <a:avLst/>
          </a:prstGeom>
        </p:spPr>
      </p:pic>
      <p:pic>
        <p:nvPicPr>
          <p:cNvPr id="25" name="Immagine 24">
            <a:extLst>
              <a:ext uri="{FF2B5EF4-FFF2-40B4-BE49-F238E27FC236}">
                <a16:creationId xmlns="" xmlns:a16="http://schemas.microsoft.com/office/drawing/2014/main" id="{08125916-6566-4C17-B482-8317772EB77E}"/>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599991" y="5155719"/>
            <a:ext cx="236339" cy="585182"/>
          </a:xfrm>
          <a:prstGeom prst="rect">
            <a:avLst/>
          </a:prstGeom>
        </p:spPr>
      </p:pic>
      <p:pic>
        <p:nvPicPr>
          <p:cNvPr id="26" name="Immagine 25">
            <a:extLst>
              <a:ext uri="{FF2B5EF4-FFF2-40B4-BE49-F238E27FC236}">
                <a16:creationId xmlns="" xmlns:a16="http://schemas.microsoft.com/office/drawing/2014/main" id="{A7C099DE-6ACF-4412-9879-318CB7FB6D82}"/>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599992" y="3958368"/>
            <a:ext cx="236339" cy="585182"/>
          </a:xfrm>
          <a:prstGeom prst="rect">
            <a:avLst/>
          </a:prstGeom>
        </p:spPr>
      </p:pic>
      <p:pic>
        <p:nvPicPr>
          <p:cNvPr id="27" name="Immagine 26">
            <a:extLst>
              <a:ext uri="{FF2B5EF4-FFF2-40B4-BE49-F238E27FC236}">
                <a16:creationId xmlns="" xmlns:a16="http://schemas.microsoft.com/office/drawing/2014/main" id="{27097093-08D9-4514-995E-78EECA1A5AA4}"/>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188630" y="4553492"/>
            <a:ext cx="236339" cy="585182"/>
          </a:xfrm>
          <a:prstGeom prst="rect">
            <a:avLst/>
          </a:prstGeom>
        </p:spPr>
      </p:pic>
      <p:pic>
        <p:nvPicPr>
          <p:cNvPr id="28" name="Immagine 27">
            <a:extLst>
              <a:ext uri="{FF2B5EF4-FFF2-40B4-BE49-F238E27FC236}">
                <a16:creationId xmlns="" xmlns:a16="http://schemas.microsoft.com/office/drawing/2014/main" id="{EF9E2FF1-5859-47C3-B299-0AE349811EA9}"/>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186170" y="5155719"/>
            <a:ext cx="236339" cy="585182"/>
          </a:xfrm>
          <a:prstGeom prst="rect">
            <a:avLst/>
          </a:prstGeom>
        </p:spPr>
      </p:pic>
      <p:pic>
        <p:nvPicPr>
          <p:cNvPr id="29" name="Immagine 28">
            <a:extLst>
              <a:ext uri="{FF2B5EF4-FFF2-40B4-BE49-F238E27FC236}">
                <a16:creationId xmlns="" xmlns:a16="http://schemas.microsoft.com/office/drawing/2014/main" id="{CA2BFFBB-465D-4702-B70F-19532AF50ECC}"/>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186171" y="3958368"/>
            <a:ext cx="236339" cy="585182"/>
          </a:xfrm>
          <a:prstGeom prst="rect">
            <a:avLst/>
          </a:prstGeom>
        </p:spPr>
      </p:pic>
      <p:pic>
        <p:nvPicPr>
          <p:cNvPr id="30" name="Elemento grafico 29" descr="Router wireless">
            <a:extLst>
              <a:ext uri="{FF2B5EF4-FFF2-40B4-BE49-F238E27FC236}">
                <a16:creationId xmlns="" xmlns:a16="http://schemas.microsoft.com/office/drawing/2014/main" id="{4FAB198A-41BF-4E71-B053-FB4CC398F5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6172598" y="3999659"/>
            <a:ext cx="263482" cy="263482"/>
          </a:xfrm>
          <a:prstGeom prst="rect">
            <a:avLst/>
          </a:prstGeom>
        </p:spPr>
      </p:pic>
      <p:pic>
        <p:nvPicPr>
          <p:cNvPr id="32" name="Elemento grafico 31" descr="Router wireless">
            <a:extLst>
              <a:ext uri="{FF2B5EF4-FFF2-40B4-BE49-F238E27FC236}">
                <a16:creationId xmlns="" xmlns:a16="http://schemas.microsoft.com/office/drawing/2014/main" id="{A7C9D310-5A4E-4823-95DD-E4AAA33E05B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6594703" y="4000884"/>
            <a:ext cx="263482" cy="263482"/>
          </a:xfrm>
          <a:prstGeom prst="rect">
            <a:avLst/>
          </a:prstGeom>
        </p:spPr>
      </p:pic>
      <p:pic>
        <p:nvPicPr>
          <p:cNvPr id="33" name="Elemento grafico 32" descr="Router wireless">
            <a:extLst>
              <a:ext uri="{FF2B5EF4-FFF2-40B4-BE49-F238E27FC236}">
                <a16:creationId xmlns="" xmlns:a16="http://schemas.microsoft.com/office/drawing/2014/main" id="{E206FA63-BE40-4098-A076-A369C3A8353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7002316" y="4000884"/>
            <a:ext cx="263482" cy="263482"/>
          </a:xfrm>
          <a:prstGeom prst="rect">
            <a:avLst/>
          </a:prstGeom>
        </p:spPr>
      </p:pic>
      <p:pic>
        <p:nvPicPr>
          <p:cNvPr id="34" name="Elemento grafico 33" descr="Router wireless">
            <a:extLst>
              <a:ext uri="{FF2B5EF4-FFF2-40B4-BE49-F238E27FC236}">
                <a16:creationId xmlns="" xmlns:a16="http://schemas.microsoft.com/office/drawing/2014/main" id="{9D2E9A06-8103-4AF4-BA12-BCDCFCCD7C9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6169245" y="4594364"/>
            <a:ext cx="263482" cy="263482"/>
          </a:xfrm>
          <a:prstGeom prst="rect">
            <a:avLst/>
          </a:prstGeom>
        </p:spPr>
      </p:pic>
      <p:pic>
        <p:nvPicPr>
          <p:cNvPr id="35" name="Elemento grafico 34" descr="Router wireless">
            <a:extLst>
              <a:ext uri="{FF2B5EF4-FFF2-40B4-BE49-F238E27FC236}">
                <a16:creationId xmlns="" xmlns:a16="http://schemas.microsoft.com/office/drawing/2014/main" id="{750687AD-2FEC-4BC7-BFB6-C2BDE18894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6591349" y="4595589"/>
            <a:ext cx="263482" cy="263482"/>
          </a:xfrm>
          <a:prstGeom prst="rect">
            <a:avLst/>
          </a:prstGeom>
        </p:spPr>
      </p:pic>
      <p:pic>
        <p:nvPicPr>
          <p:cNvPr id="36" name="Elemento grafico 35" descr="Router wireless">
            <a:extLst>
              <a:ext uri="{FF2B5EF4-FFF2-40B4-BE49-F238E27FC236}">
                <a16:creationId xmlns="" xmlns:a16="http://schemas.microsoft.com/office/drawing/2014/main" id="{16B1CF58-DBBA-4575-832F-30507E22EE1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6998962" y="4595589"/>
            <a:ext cx="263482" cy="263482"/>
          </a:xfrm>
          <a:prstGeom prst="rect">
            <a:avLst/>
          </a:prstGeom>
        </p:spPr>
      </p:pic>
      <p:pic>
        <p:nvPicPr>
          <p:cNvPr id="37" name="Elemento grafico 36" descr="Router wireless">
            <a:extLst>
              <a:ext uri="{FF2B5EF4-FFF2-40B4-BE49-F238E27FC236}">
                <a16:creationId xmlns="" xmlns:a16="http://schemas.microsoft.com/office/drawing/2014/main" id="{2FEAD65F-58A5-4833-B43E-E18D6E08DAA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6161488" y="5202813"/>
            <a:ext cx="263482" cy="263482"/>
          </a:xfrm>
          <a:prstGeom prst="rect">
            <a:avLst/>
          </a:prstGeom>
        </p:spPr>
      </p:pic>
      <p:pic>
        <p:nvPicPr>
          <p:cNvPr id="38" name="Elemento grafico 37" descr="Router wireless">
            <a:extLst>
              <a:ext uri="{FF2B5EF4-FFF2-40B4-BE49-F238E27FC236}">
                <a16:creationId xmlns="" xmlns:a16="http://schemas.microsoft.com/office/drawing/2014/main" id="{263DA4B5-EB10-46CE-BB8B-CE52B304773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6583592" y="5204039"/>
            <a:ext cx="263482" cy="263482"/>
          </a:xfrm>
          <a:prstGeom prst="rect">
            <a:avLst/>
          </a:prstGeom>
        </p:spPr>
      </p:pic>
      <p:pic>
        <p:nvPicPr>
          <p:cNvPr id="39" name="Elemento grafico 38" descr="Router wireless">
            <a:extLst>
              <a:ext uri="{FF2B5EF4-FFF2-40B4-BE49-F238E27FC236}">
                <a16:creationId xmlns="" xmlns:a16="http://schemas.microsoft.com/office/drawing/2014/main" id="{7350BEC8-A4A0-4CBB-BEFC-12BEECE623B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6991205" y="5204039"/>
            <a:ext cx="263482" cy="263482"/>
          </a:xfrm>
          <a:prstGeom prst="rect">
            <a:avLst/>
          </a:prstGeom>
        </p:spPr>
      </p:pic>
      <p:pic>
        <p:nvPicPr>
          <p:cNvPr id="40" name="Immagine 39">
            <a:extLst>
              <a:ext uri="{FF2B5EF4-FFF2-40B4-BE49-F238E27FC236}">
                <a16:creationId xmlns="" xmlns:a16="http://schemas.microsoft.com/office/drawing/2014/main" id="{89523075-F47A-4DD9-8EC4-C87DAFB2D632}"/>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7633158" y="3682824"/>
            <a:ext cx="1053839" cy="636120"/>
          </a:xfrm>
          <a:prstGeom prst="rect">
            <a:avLst/>
          </a:prstGeom>
        </p:spPr>
      </p:pic>
      <p:pic>
        <p:nvPicPr>
          <p:cNvPr id="31" name="Picture 2" descr="Risultati immagini per wifi">
            <a:extLst>
              <a:ext uri="{FF2B5EF4-FFF2-40B4-BE49-F238E27FC236}">
                <a16:creationId xmlns="" xmlns:a16="http://schemas.microsoft.com/office/drawing/2014/main" id="{9553269B-ACEB-4789-BD07-6595BA424455}"/>
              </a:ext>
            </a:extLst>
          </p:cNvPr>
          <p:cNvPicPr>
            <a:picLocks noChangeAspect="1" noChangeArrowheads="1"/>
          </p:cNvPicPr>
          <p:nvPr/>
        </p:nvPicPr>
        <p:blipFill>
          <a:blip r:embed="rId10">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rot="2847518">
            <a:off x="7374833" y="4363619"/>
            <a:ext cx="689117" cy="689117"/>
          </a:xfrm>
          <a:prstGeom prst="rect">
            <a:avLst/>
          </a:prstGeom>
          <a:noFill/>
          <a:extLst>
            <a:ext uri="{909E8E84-426E-40dd-AFC4-6F175D3DCCD1}">
              <a14:hiddenFill xmlns:a14="http://schemas.microsoft.com/office/drawing/2010/main">
                <a:solidFill>
                  <a:srgbClr val="FFFFFF"/>
                </a:solidFill>
              </a14:hiddenFill>
            </a:ext>
          </a:extLst>
        </p:spPr>
      </p:pic>
      <p:sp>
        <p:nvSpPr>
          <p:cNvPr id="41" name="Rettangolo 40">
            <a:extLst>
              <a:ext uri="{FF2B5EF4-FFF2-40B4-BE49-F238E27FC236}">
                <a16:creationId xmlns="" xmlns:a16="http://schemas.microsoft.com/office/drawing/2014/main" id="{2D8D0270-12A4-4D62-9718-87DD335EDE36}"/>
              </a:ext>
            </a:extLst>
          </p:cNvPr>
          <p:cNvSpPr/>
          <p:nvPr/>
        </p:nvSpPr>
        <p:spPr>
          <a:xfrm>
            <a:off x="457200" y="1517928"/>
            <a:ext cx="8229600" cy="369332"/>
          </a:xfrm>
          <a:prstGeom prst="rect">
            <a:avLst/>
          </a:prstGeom>
        </p:spPr>
        <p:txBody>
          <a:bodyPr wrap="square">
            <a:spAutoFit/>
          </a:bodyPr>
          <a:lstStyle/>
          <a:p>
            <a:pPr algn="ctr"/>
            <a:r>
              <a:rPr lang="it-IT" b="1" dirty="0">
                <a:solidFill>
                  <a:schemeClr val="accent1"/>
                </a:solidFill>
              </a:rPr>
              <a:t>Monitoring and Control Solution for Distributed H/C </a:t>
            </a:r>
            <a:r>
              <a:rPr lang="it-IT" b="1" dirty="0" err="1">
                <a:solidFill>
                  <a:schemeClr val="accent1"/>
                </a:solidFill>
              </a:rPr>
              <a:t>Plants</a:t>
            </a:r>
            <a:endParaRPr lang="it-IT" b="1" dirty="0">
              <a:solidFill>
                <a:schemeClr val="accent1"/>
              </a:solidFill>
            </a:endParaRPr>
          </a:p>
        </p:txBody>
      </p:sp>
      <p:pic>
        <p:nvPicPr>
          <p:cNvPr id="43" name="Immagine 42">
            <a:extLst>
              <a:ext uri="{FF2B5EF4-FFF2-40B4-BE49-F238E27FC236}">
                <a16:creationId xmlns="" xmlns:a16="http://schemas.microsoft.com/office/drawing/2014/main" id="{8866F27D-A78F-48B5-8740-57A16E7407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4774" y="3788309"/>
            <a:ext cx="2158452" cy="2141523"/>
          </a:xfrm>
          <a:prstGeom prst="rect">
            <a:avLst/>
          </a:prstGeom>
        </p:spPr>
      </p:pic>
    </p:spTree>
    <p:extLst>
      <p:ext uri="{BB962C8B-B14F-4D97-AF65-F5344CB8AC3E}">
        <p14:creationId xmlns:p14="http://schemas.microsoft.com/office/powerpoint/2010/main" val="28422773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 calcmode="lin" valueType="num">
                                      <p:cBhvr additive="base">
                                        <p:cTn id="1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500" fill="hold"/>
                                        <p:tgtEl>
                                          <p:spTgt spid="43"/>
                                        </p:tgtEl>
                                        <p:attrNameLst>
                                          <p:attrName>ppt_x</p:attrName>
                                        </p:attrNameLst>
                                      </p:cBhvr>
                                      <p:tavLst>
                                        <p:tav tm="0">
                                          <p:val>
                                            <p:strVal val="#ppt_x"/>
                                          </p:val>
                                        </p:tav>
                                        <p:tav tm="100000">
                                          <p:val>
                                            <p:strVal val="#ppt_x"/>
                                          </p:val>
                                        </p:tav>
                                      </p:tavLst>
                                    </p:anim>
                                    <p:anim calcmode="lin" valueType="num">
                                      <p:cBhvr additive="base">
                                        <p:cTn id="2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xEl>
                                              <p:pRg st="6" end="6"/>
                                            </p:txEl>
                                          </p:spTgt>
                                        </p:tgtEl>
                                        <p:attrNameLst>
                                          <p:attrName>style.visibility</p:attrName>
                                        </p:attrNameLst>
                                      </p:cBhvr>
                                      <p:to>
                                        <p:strVal val="visible"/>
                                      </p:to>
                                    </p:set>
                                    <p:anim calcmode="lin" valueType="num">
                                      <p:cBhvr additive="base">
                                        <p:cTn id="29"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anim calcmode="lin" valueType="num">
                                      <p:cBhvr additive="base">
                                        <p:cTn id="33" dur="500" fill="hold"/>
                                        <p:tgtEl>
                                          <p:spTgt spid="1026"/>
                                        </p:tgtEl>
                                        <p:attrNameLst>
                                          <p:attrName>ppt_x</p:attrName>
                                        </p:attrNameLst>
                                      </p:cBhvr>
                                      <p:tavLst>
                                        <p:tav tm="0">
                                          <p:val>
                                            <p:strVal val="#ppt_x"/>
                                          </p:val>
                                        </p:tav>
                                        <p:tav tm="100000">
                                          <p:val>
                                            <p:strVal val="#ppt_x"/>
                                          </p:val>
                                        </p:tav>
                                      </p:tavLst>
                                    </p:anim>
                                    <p:anim calcmode="lin" valueType="num">
                                      <p:cBhvr additive="base">
                                        <p:cTn id="3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
                                            <p:txEl>
                                              <p:pRg st="7" end="7"/>
                                            </p:txEl>
                                          </p:spTgt>
                                        </p:tgtEl>
                                        <p:attrNameLst>
                                          <p:attrName>style.visibility</p:attrName>
                                        </p:attrNameLst>
                                      </p:cBhvr>
                                      <p:to>
                                        <p:strVal val="visible"/>
                                      </p:to>
                                    </p:set>
                                    <p:anim calcmode="lin" valueType="num">
                                      <p:cBhvr additive="base">
                                        <p:cTn id="39"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9">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fill="hold"/>
                                        <p:tgtEl>
                                          <p:spTgt spid="25"/>
                                        </p:tgtEl>
                                        <p:attrNameLst>
                                          <p:attrName>ppt_x</p:attrName>
                                        </p:attrNameLst>
                                      </p:cBhvr>
                                      <p:tavLst>
                                        <p:tav tm="0">
                                          <p:val>
                                            <p:strVal val="#ppt_x"/>
                                          </p:val>
                                        </p:tav>
                                        <p:tav tm="100000">
                                          <p:val>
                                            <p:strVal val="#ppt_x"/>
                                          </p:val>
                                        </p:tav>
                                      </p:tavLst>
                                    </p:anim>
                                    <p:anim calcmode="lin" valueType="num">
                                      <p:cBhvr additive="base">
                                        <p:cTn id="60" dur="500" fill="hold"/>
                                        <p:tgtEl>
                                          <p:spTgt spid="25"/>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fill="hold"/>
                                        <p:tgtEl>
                                          <p:spTgt spid="26"/>
                                        </p:tgtEl>
                                        <p:attrNameLst>
                                          <p:attrName>ppt_x</p:attrName>
                                        </p:attrNameLst>
                                      </p:cBhvr>
                                      <p:tavLst>
                                        <p:tav tm="0">
                                          <p:val>
                                            <p:strVal val="#ppt_x"/>
                                          </p:val>
                                        </p:tav>
                                        <p:tav tm="100000">
                                          <p:val>
                                            <p:strVal val="#ppt_x"/>
                                          </p:val>
                                        </p:tav>
                                      </p:tavLst>
                                    </p:anim>
                                    <p:anim calcmode="lin" valueType="num">
                                      <p:cBhvr additive="base">
                                        <p:cTn id="64" dur="500" fill="hold"/>
                                        <p:tgtEl>
                                          <p:spTgt spid="26"/>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ppt_x"/>
                                          </p:val>
                                        </p:tav>
                                        <p:tav tm="100000">
                                          <p:val>
                                            <p:strVal val="#ppt_x"/>
                                          </p:val>
                                        </p:tav>
                                      </p:tavLst>
                                    </p:anim>
                                    <p:anim calcmode="lin" valueType="num">
                                      <p:cBhvr additive="base">
                                        <p:cTn id="68" dur="500" fill="hold"/>
                                        <p:tgtEl>
                                          <p:spTgt spid="27"/>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additive="base">
                                        <p:cTn id="71" dur="500" fill="hold"/>
                                        <p:tgtEl>
                                          <p:spTgt spid="28"/>
                                        </p:tgtEl>
                                        <p:attrNameLst>
                                          <p:attrName>ppt_x</p:attrName>
                                        </p:attrNameLst>
                                      </p:cBhvr>
                                      <p:tavLst>
                                        <p:tav tm="0">
                                          <p:val>
                                            <p:strVal val="#ppt_x"/>
                                          </p:val>
                                        </p:tav>
                                        <p:tav tm="100000">
                                          <p:val>
                                            <p:strVal val="#ppt_x"/>
                                          </p:val>
                                        </p:tav>
                                      </p:tavLst>
                                    </p:anim>
                                    <p:anim calcmode="lin" valueType="num">
                                      <p:cBhvr additive="base">
                                        <p:cTn id="72" dur="500" fill="hold"/>
                                        <p:tgtEl>
                                          <p:spTgt spid="28"/>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9"/>
                                        </p:tgtEl>
                                        <p:attrNameLst>
                                          <p:attrName>style.visibility</p:attrName>
                                        </p:attrNameLst>
                                      </p:cBhvr>
                                      <p:to>
                                        <p:strVal val="visible"/>
                                      </p:to>
                                    </p:set>
                                    <p:anim calcmode="lin" valueType="num">
                                      <p:cBhvr additive="base">
                                        <p:cTn id="75" dur="500" fill="hold"/>
                                        <p:tgtEl>
                                          <p:spTgt spid="29"/>
                                        </p:tgtEl>
                                        <p:attrNameLst>
                                          <p:attrName>ppt_x</p:attrName>
                                        </p:attrNameLst>
                                      </p:cBhvr>
                                      <p:tavLst>
                                        <p:tav tm="0">
                                          <p:val>
                                            <p:strVal val="#ppt_x"/>
                                          </p:val>
                                        </p:tav>
                                        <p:tav tm="100000">
                                          <p:val>
                                            <p:strVal val="#ppt_x"/>
                                          </p:val>
                                        </p:tav>
                                      </p:tavLst>
                                    </p:anim>
                                    <p:anim calcmode="lin" valueType="num">
                                      <p:cBhvr additive="base">
                                        <p:cTn id="76" dur="500" fill="hold"/>
                                        <p:tgtEl>
                                          <p:spTgt spid="29"/>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additive="base">
                                        <p:cTn id="79" dur="500" fill="hold"/>
                                        <p:tgtEl>
                                          <p:spTgt spid="30"/>
                                        </p:tgtEl>
                                        <p:attrNameLst>
                                          <p:attrName>ppt_x</p:attrName>
                                        </p:attrNameLst>
                                      </p:cBhvr>
                                      <p:tavLst>
                                        <p:tav tm="0">
                                          <p:val>
                                            <p:strVal val="#ppt_x"/>
                                          </p:val>
                                        </p:tav>
                                        <p:tav tm="100000">
                                          <p:val>
                                            <p:strVal val="#ppt_x"/>
                                          </p:val>
                                        </p:tav>
                                      </p:tavLst>
                                    </p:anim>
                                    <p:anim calcmode="lin" valueType="num">
                                      <p:cBhvr additive="base">
                                        <p:cTn id="80" dur="500" fill="hold"/>
                                        <p:tgtEl>
                                          <p:spTgt spid="30"/>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32"/>
                                        </p:tgtEl>
                                        <p:attrNameLst>
                                          <p:attrName>style.visibility</p:attrName>
                                        </p:attrNameLst>
                                      </p:cBhvr>
                                      <p:to>
                                        <p:strVal val="visible"/>
                                      </p:to>
                                    </p:set>
                                    <p:anim calcmode="lin" valueType="num">
                                      <p:cBhvr additive="base">
                                        <p:cTn id="83" dur="500" fill="hold"/>
                                        <p:tgtEl>
                                          <p:spTgt spid="32"/>
                                        </p:tgtEl>
                                        <p:attrNameLst>
                                          <p:attrName>ppt_x</p:attrName>
                                        </p:attrNameLst>
                                      </p:cBhvr>
                                      <p:tavLst>
                                        <p:tav tm="0">
                                          <p:val>
                                            <p:strVal val="#ppt_x"/>
                                          </p:val>
                                        </p:tav>
                                        <p:tav tm="100000">
                                          <p:val>
                                            <p:strVal val="#ppt_x"/>
                                          </p:val>
                                        </p:tav>
                                      </p:tavLst>
                                    </p:anim>
                                    <p:anim calcmode="lin" valueType="num">
                                      <p:cBhvr additive="base">
                                        <p:cTn id="84" dur="500" fill="hold"/>
                                        <p:tgtEl>
                                          <p:spTgt spid="32"/>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33"/>
                                        </p:tgtEl>
                                        <p:attrNameLst>
                                          <p:attrName>style.visibility</p:attrName>
                                        </p:attrNameLst>
                                      </p:cBhvr>
                                      <p:to>
                                        <p:strVal val="visible"/>
                                      </p:to>
                                    </p:set>
                                    <p:anim calcmode="lin" valueType="num">
                                      <p:cBhvr additive="base">
                                        <p:cTn id="87" dur="500" fill="hold"/>
                                        <p:tgtEl>
                                          <p:spTgt spid="33"/>
                                        </p:tgtEl>
                                        <p:attrNameLst>
                                          <p:attrName>ppt_x</p:attrName>
                                        </p:attrNameLst>
                                      </p:cBhvr>
                                      <p:tavLst>
                                        <p:tav tm="0">
                                          <p:val>
                                            <p:strVal val="#ppt_x"/>
                                          </p:val>
                                        </p:tav>
                                        <p:tav tm="100000">
                                          <p:val>
                                            <p:strVal val="#ppt_x"/>
                                          </p:val>
                                        </p:tav>
                                      </p:tavLst>
                                    </p:anim>
                                    <p:anim calcmode="lin" valueType="num">
                                      <p:cBhvr additive="base">
                                        <p:cTn id="88" dur="500" fill="hold"/>
                                        <p:tgtEl>
                                          <p:spTgt spid="33"/>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34"/>
                                        </p:tgtEl>
                                        <p:attrNameLst>
                                          <p:attrName>style.visibility</p:attrName>
                                        </p:attrNameLst>
                                      </p:cBhvr>
                                      <p:to>
                                        <p:strVal val="visible"/>
                                      </p:to>
                                    </p:set>
                                    <p:anim calcmode="lin" valueType="num">
                                      <p:cBhvr additive="base">
                                        <p:cTn id="91" dur="500" fill="hold"/>
                                        <p:tgtEl>
                                          <p:spTgt spid="34"/>
                                        </p:tgtEl>
                                        <p:attrNameLst>
                                          <p:attrName>ppt_x</p:attrName>
                                        </p:attrNameLst>
                                      </p:cBhvr>
                                      <p:tavLst>
                                        <p:tav tm="0">
                                          <p:val>
                                            <p:strVal val="#ppt_x"/>
                                          </p:val>
                                        </p:tav>
                                        <p:tav tm="100000">
                                          <p:val>
                                            <p:strVal val="#ppt_x"/>
                                          </p:val>
                                        </p:tav>
                                      </p:tavLst>
                                    </p:anim>
                                    <p:anim calcmode="lin" valueType="num">
                                      <p:cBhvr additive="base">
                                        <p:cTn id="92" dur="500" fill="hold"/>
                                        <p:tgtEl>
                                          <p:spTgt spid="34"/>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35"/>
                                        </p:tgtEl>
                                        <p:attrNameLst>
                                          <p:attrName>style.visibility</p:attrName>
                                        </p:attrNameLst>
                                      </p:cBhvr>
                                      <p:to>
                                        <p:strVal val="visible"/>
                                      </p:to>
                                    </p:set>
                                    <p:anim calcmode="lin" valueType="num">
                                      <p:cBhvr additive="base">
                                        <p:cTn id="95" dur="500" fill="hold"/>
                                        <p:tgtEl>
                                          <p:spTgt spid="35"/>
                                        </p:tgtEl>
                                        <p:attrNameLst>
                                          <p:attrName>ppt_x</p:attrName>
                                        </p:attrNameLst>
                                      </p:cBhvr>
                                      <p:tavLst>
                                        <p:tav tm="0">
                                          <p:val>
                                            <p:strVal val="#ppt_x"/>
                                          </p:val>
                                        </p:tav>
                                        <p:tav tm="100000">
                                          <p:val>
                                            <p:strVal val="#ppt_x"/>
                                          </p:val>
                                        </p:tav>
                                      </p:tavLst>
                                    </p:anim>
                                    <p:anim calcmode="lin" valueType="num">
                                      <p:cBhvr additive="base">
                                        <p:cTn id="96" dur="500" fill="hold"/>
                                        <p:tgtEl>
                                          <p:spTgt spid="35"/>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36"/>
                                        </p:tgtEl>
                                        <p:attrNameLst>
                                          <p:attrName>style.visibility</p:attrName>
                                        </p:attrNameLst>
                                      </p:cBhvr>
                                      <p:to>
                                        <p:strVal val="visible"/>
                                      </p:to>
                                    </p:set>
                                    <p:anim calcmode="lin" valueType="num">
                                      <p:cBhvr additive="base">
                                        <p:cTn id="99" dur="500" fill="hold"/>
                                        <p:tgtEl>
                                          <p:spTgt spid="36"/>
                                        </p:tgtEl>
                                        <p:attrNameLst>
                                          <p:attrName>ppt_x</p:attrName>
                                        </p:attrNameLst>
                                      </p:cBhvr>
                                      <p:tavLst>
                                        <p:tav tm="0">
                                          <p:val>
                                            <p:strVal val="#ppt_x"/>
                                          </p:val>
                                        </p:tav>
                                        <p:tav tm="100000">
                                          <p:val>
                                            <p:strVal val="#ppt_x"/>
                                          </p:val>
                                        </p:tav>
                                      </p:tavLst>
                                    </p:anim>
                                    <p:anim calcmode="lin" valueType="num">
                                      <p:cBhvr additive="base">
                                        <p:cTn id="100" dur="500" fill="hold"/>
                                        <p:tgtEl>
                                          <p:spTgt spid="36"/>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37"/>
                                        </p:tgtEl>
                                        <p:attrNameLst>
                                          <p:attrName>style.visibility</p:attrName>
                                        </p:attrNameLst>
                                      </p:cBhvr>
                                      <p:to>
                                        <p:strVal val="visible"/>
                                      </p:to>
                                    </p:set>
                                    <p:anim calcmode="lin" valueType="num">
                                      <p:cBhvr additive="base">
                                        <p:cTn id="103" dur="500" fill="hold"/>
                                        <p:tgtEl>
                                          <p:spTgt spid="37"/>
                                        </p:tgtEl>
                                        <p:attrNameLst>
                                          <p:attrName>ppt_x</p:attrName>
                                        </p:attrNameLst>
                                      </p:cBhvr>
                                      <p:tavLst>
                                        <p:tav tm="0">
                                          <p:val>
                                            <p:strVal val="#ppt_x"/>
                                          </p:val>
                                        </p:tav>
                                        <p:tav tm="100000">
                                          <p:val>
                                            <p:strVal val="#ppt_x"/>
                                          </p:val>
                                        </p:tav>
                                      </p:tavLst>
                                    </p:anim>
                                    <p:anim calcmode="lin" valueType="num">
                                      <p:cBhvr additive="base">
                                        <p:cTn id="104" dur="500" fill="hold"/>
                                        <p:tgtEl>
                                          <p:spTgt spid="37"/>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38"/>
                                        </p:tgtEl>
                                        <p:attrNameLst>
                                          <p:attrName>style.visibility</p:attrName>
                                        </p:attrNameLst>
                                      </p:cBhvr>
                                      <p:to>
                                        <p:strVal val="visible"/>
                                      </p:to>
                                    </p:set>
                                    <p:anim calcmode="lin" valueType="num">
                                      <p:cBhvr additive="base">
                                        <p:cTn id="107" dur="500" fill="hold"/>
                                        <p:tgtEl>
                                          <p:spTgt spid="38"/>
                                        </p:tgtEl>
                                        <p:attrNameLst>
                                          <p:attrName>ppt_x</p:attrName>
                                        </p:attrNameLst>
                                      </p:cBhvr>
                                      <p:tavLst>
                                        <p:tav tm="0">
                                          <p:val>
                                            <p:strVal val="#ppt_x"/>
                                          </p:val>
                                        </p:tav>
                                        <p:tav tm="100000">
                                          <p:val>
                                            <p:strVal val="#ppt_x"/>
                                          </p:val>
                                        </p:tav>
                                      </p:tavLst>
                                    </p:anim>
                                    <p:anim calcmode="lin" valueType="num">
                                      <p:cBhvr additive="base">
                                        <p:cTn id="108" dur="500" fill="hold"/>
                                        <p:tgtEl>
                                          <p:spTgt spid="38"/>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39"/>
                                        </p:tgtEl>
                                        <p:attrNameLst>
                                          <p:attrName>style.visibility</p:attrName>
                                        </p:attrNameLst>
                                      </p:cBhvr>
                                      <p:to>
                                        <p:strVal val="visible"/>
                                      </p:to>
                                    </p:set>
                                    <p:anim calcmode="lin" valueType="num">
                                      <p:cBhvr additive="base">
                                        <p:cTn id="111" dur="500" fill="hold"/>
                                        <p:tgtEl>
                                          <p:spTgt spid="39"/>
                                        </p:tgtEl>
                                        <p:attrNameLst>
                                          <p:attrName>ppt_x</p:attrName>
                                        </p:attrNameLst>
                                      </p:cBhvr>
                                      <p:tavLst>
                                        <p:tav tm="0">
                                          <p:val>
                                            <p:strVal val="#ppt_x"/>
                                          </p:val>
                                        </p:tav>
                                        <p:tav tm="100000">
                                          <p:val>
                                            <p:strVal val="#ppt_x"/>
                                          </p:val>
                                        </p:tav>
                                      </p:tavLst>
                                    </p:anim>
                                    <p:anim calcmode="lin" valueType="num">
                                      <p:cBhvr additive="base">
                                        <p:cTn id="112" dur="500" fill="hold"/>
                                        <p:tgtEl>
                                          <p:spTgt spid="39"/>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40"/>
                                        </p:tgtEl>
                                        <p:attrNameLst>
                                          <p:attrName>style.visibility</p:attrName>
                                        </p:attrNameLst>
                                      </p:cBhvr>
                                      <p:to>
                                        <p:strVal val="visible"/>
                                      </p:to>
                                    </p:set>
                                    <p:anim calcmode="lin" valueType="num">
                                      <p:cBhvr additive="base">
                                        <p:cTn id="115" dur="500" fill="hold"/>
                                        <p:tgtEl>
                                          <p:spTgt spid="40"/>
                                        </p:tgtEl>
                                        <p:attrNameLst>
                                          <p:attrName>ppt_x</p:attrName>
                                        </p:attrNameLst>
                                      </p:cBhvr>
                                      <p:tavLst>
                                        <p:tav tm="0">
                                          <p:val>
                                            <p:strVal val="#ppt_x"/>
                                          </p:val>
                                        </p:tav>
                                        <p:tav tm="100000">
                                          <p:val>
                                            <p:strVal val="#ppt_x"/>
                                          </p:val>
                                        </p:tav>
                                      </p:tavLst>
                                    </p:anim>
                                    <p:anim calcmode="lin" valueType="num">
                                      <p:cBhvr additive="base">
                                        <p:cTn id="116" dur="500" fill="hold"/>
                                        <p:tgtEl>
                                          <p:spTgt spid="40"/>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31"/>
                                        </p:tgtEl>
                                        <p:attrNameLst>
                                          <p:attrName>style.visibility</p:attrName>
                                        </p:attrNameLst>
                                      </p:cBhvr>
                                      <p:to>
                                        <p:strVal val="visible"/>
                                      </p:to>
                                    </p:set>
                                    <p:anim calcmode="lin" valueType="num">
                                      <p:cBhvr additive="base">
                                        <p:cTn id="119" dur="500" fill="hold"/>
                                        <p:tgtEl>
                                          <p:spTgt spid="31"/>
                                        </p:tgtEl>
                                        <p:attrNameLst>
                                          <p:attrName>ppt_x</p:attrName>
                                        </p:attrNameLst>
                                      </p:cBhvr>
                                      <p:tavLst>
                                        <p:tav tm="0">
                                          <p:val>
                                            <p:strVal val="#ppt_x"/>
                                          </p:val>
                                        </p:tav>
                                        <p:tav tm="100000">
                                          <p:val>
                                            <p:strVal val="#ppt_x"/>
                                          </p:val>
                                        </p:tav>
                                      </p:tavLst>
                                    </p:anim>
                                    <p:anim calcmode="lin" valueType="num">
                                      <p:cBhvr additive="base">
                                        <p:cTn id="120" dur="500" fill="hold"/>
                                        <p:tgtEl>
                                          <p:spTgt spid="31"/>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13"/>
                                        </p:tgtEl>
                                        <p:attrNameLst>
                                          <p:attrName>style.visibility</p:attrName>
                                        </p:attrNameLst>
                                      </p:cBhvr>
                                      <p:to>
                                        <p:strVal val="visible"/>
                                      </p:to>
                                    </p:set>
                                    <p:anim calcmode="lin" valueType="num">
                                      <p:cBhvr additive="base">
                                        <p:cTn id="123" dur="500" fill="hold"/>
                                        <p:tgtEl>
                                          <p:spTgt spid="13"/>
                                        </p:tgtEl>
                                        <p:attrNameLst>
                                          <p:attrName>ppt_x</p:attrName>
                                        </p:attrNameLst>
                                      </p:cBhvr>
                                      <p:tavLst>
                                        <p:tav tm="0">
                                          <p:val>
                                            <p:strVal val="#ppt_x"/>
                                          </p:val>
                                        </p:tav>
                                        <p:tav tm="100000">
                                          <p:val>
                                            <p:strVal val="#ppt_x"/>
                                          </p:val>
                                        </p:tav>
                                      </p:tavLst>
                                    </p:anim>
                                    <p:anim calcmode="lin" valueType="num">
                                      <p:cBhvr additive="base">
                                        <p:cTn id="1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lemento grafico 10" descr="Edificio">
            <a:extLst>
              <a:ext uri="{FF2B5EF4-FFF2-40B4-BE49-F238E27FC236}">
                <a16:creationId xmlns="" xmlns:a16="http://schemas.microsoft.com/office/drawing/2014/main" id="{8D270525-9971-467F-BA16-FBABCE4568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661958" y="3363436"/>
            <a:ext cx="2740715" cy="2740715"/>
          </a:xfrm>
          <a:prstGeom prst="rect">
            <a:avLst/>
          </a:prstGeom>
        </p:spPr>
      </p:pic>
      <p:sp>
        <p:nvSpPr>
          <p:cNvPr id="3" name="Segnaposto data 2"/>
          <p:cNvSpPr>
            <a:spLocks noGrp="1"/>
          </p:cNvSpPr>
          <p:nvPr>
            <p:ph type="dt" sz="half" idx="10"/>
          </p:nvPr>
        </p:nvSpPr>
        <p:spPr/>
        <p:txBody>
          <a:bodyPr/>
          <a:lstStyle/>
          <a:p>
            <a:fld id="{89B12032-4A85-174A-839D-1AB87BD12D1A}" type="datetime1">
              <a:rPr lang="it-IT" smtClean="0"/>
              <a:pPr/>
              <a:t>06/02/20</a:t>
            </a:fld>
            <a:endParaRPr lang="en-GB" dirty="0"/>
          </a:p>
        </p:txBody>
      </p:sp>
      <p:sp>
        <p:nvSpPr>
          <p:cNvPr id="4" name="Segnaposto piè di pagina 3"/>
          <p:cNvSpPr>
            <a:spLocks noGrp="1"/>
          </p:cNvSpPr>
          <p:nvPr>
            <p:ph type="ftr" sz="quarter" idx="11"/>
          </p:nvPr>
        </p:nvSpPr>
        <p:spPr/>
        <p:txBody>
          <a:bodyPr/>
          <a:lstStyle/>
          <a:p>
            <a:r>
              <a:rPr lang="en-GB" dirty="0"/>
              <a:t>www.buildheat.eu</a:t>
            </a:r>
          </a:p>
        </p:txBody>
      </p:sp>
      <p:sp>
        <p:nvSpPr>
          <p:cNvPr id="5" name="Segnaposto numero diapositiva 4"/>
          <p:cNvSpPr>
            <a:spLocks noGrp="1"/>
          </p:cNvSpPr>
          <p:nvPr>
            <p:ph type="sldNum" sz="quarter" idx="12"/>
          </p:nvPr>
        </p:nvSpPr>
        <p:spPr/>
        <p:txBody>
          <a:bodyPr/>
          <a:lstStyle/>
          <a:p>
            <a:fld id="{28CBC7E4-D0A8-204B-9264-0AE59BFA6BBA}" type="slidenum">
              <a:rPr lang="en-GB" smtClean="0"/>
              <a:pPr/>
              <a:t>41</a:t>
            </a:fld>
            <a:endParaRPr lang="en-GB" dirty="0"/>
          </a:p>
        </p:txBody>
      </p:sp>
      <p:sp>
        <p:nvSpPr>
          <p:cNvPr id="6" name="Titolo 5"/>
          <p:cNvSpPr>
            <a:spLocks noGrp="1"/>
          </p:cNvSpPr>
          <p:nvPr>
            <p:ph type="title"/>
          </p:nvPr>
        </p:nvSpPr>
        <p:spPr/>
        <p:txBody>
          <a:bodyPr>
            <a:normAutofit fontScale="90000"/>
          </a:bodyPr>
          <a:lstStyle/>
          <a:p>
            <a:r>
              <a:rPr lang="it-IT" dirty="0"/>
              <a:t>SCHNEIDER ELECTRIC contribution on PINK solution</a:t>
            </a:r>
          </a:p>
        </p:txBody>
      </p:sp>
      <p:sp>
        <p:nvSpPr>
          <p:cNvPr id="9" name="CasellaDiTesto 8"/>
          <p:cNvSpPr txBox="1"/>
          <p:nvPr/>
        </p:nvSpPr>
        <p:spPr>
          <a:xfrm>
            <a:off x="457200" y="2129738"/>
            <a:ext cx="8229600" cy="1015663"/>
          </a:xfrm>
          <a:prstGeom prst="rect">
            <a:avLst/>
          </a:prstGeom>
          <a:noFill/>
        </p:spPr>
        <p:txBody>
          <a:bodyPr wrap="square" numCol="2" rtlCol="0">
            <a:spAutoFit/>
          </a:bodyPr>
          <a:lstStyle/>
          <a:p>
            <a:pPr marL="214313" indent="-214313" algn="just">
              <a:buFont typeface="Wingdings" panose="05000000000000000000" pitchFamily="2" charset="2"/>
              <a:buChar char="§"/>
            </a:pPr>
            <a:r>
              <a:rPr lang="it-IT" sz="1500" dirty="0"/>
              <a:t>Distributed tank + </a:t>
            </a:r>
            <a:r>
              <a:rPr lang="it-IT" sz="1500" dirty="0" err="1"/>
              <a:t>Hydronic</a:t>
            </a:r>
            <a:r>
              <a:rPr lang="it-IT" sz="1500" dirty="0"/>
              <a:t> Module for H/C and DHW </a:t>
            </a:r>
            <a:r>
              <a:rPr lang="it-IT" sz="1500" dirty="0" err="1"/>
              <a:t>preparation</a:t>
            </a:r>
            <a:r>
              <a:rPr lang="it-IT" sz="1500" dirty="0"/>
              <a:t>.</a:t>
            </a:r>
          </a:p>
          <a:p>
            <a:pPr marL="214313" indent="-214313" algn="just">
              <a:buFont typeface="Wingdings" panose="05000000000000000000" pitchFamily="2" charset="2"/>
              <a:buChar char="§"/>
            </a:pPr>
            <a:r>
              <a:rPr lang="it-IT" sz="1500" dirty="0"/>
              <a:t>Central Thermal </a:t>
            </a:r>
            <a:r>
              <a:rPr lang="it-IT" sz="1500" dirty="0" err="1"/>
              <a:t>plant</a:t>
            </a:r>
            <a:r>
              <a:rPr lang="it-IT" sz="1500" dirty="0"/>
              <a:t> to </a:t>
            </a:r>
            <a:r>
              <a:rPr lang="it-IT" sz="1500" dirty="0" err="1"/>
              <a:t>distribute</a:t>
            </a:r>
            <a:r>
              <a:rPr lang="it-IT" sz="1500" dirty="0"/>
              <a:t> Hot water for </a:t>
            </a:r>
            <a:r>
              <a:rPr lang="it-IT" sz="1500" dirty="0" err="1"/>
              <a:t>all</a:t>
            </a:r>
            <a:r>
              <a:rPr lang="it-IT" sz="1500" dirty="0"/>
              <a:t> the building</a:t>
            </a:r>
          </a:p>
          <a:p>
            <a:pPr marL="628650" indent="-214313" algn="just">
              <a:buFont typeface="Wingdings" panose="05000000000000000000" pitchFamily="2" charset="2"/>
              <a:buChar char="§"/>
            </a:pPr>
            <a:r>
              <a:rPr lang="it-IT" sz="1500" dirty="0"/>
              <a:t>Single </a:t>
            </a:r>
            <a:r>
              <a:rPr lang="it-IT" sz="1500" dirty="0" err="1"/>
              <a:t>Modbus</a:t>
            </a:r>
            <a:r>
              <a:rPr lang="it-IT" sz="1500" dirty="0"/>
              <a:t> RS485 line with one Gateway per Building for the cloud connection</a:t>
            </a:r>
            <a:r>
              <a:rPr lang="it-IT" sz="1350" dirty="0"/>
              <a:t>.  </a:t>
            </a:r>
          </a:p>
        </p:txBody>
      </p:sp>
      <p:pic>
        <p:nvPicPr>
          <p:cNvPr id="13" name="Grafik 11">
            <a:extLst>
              <a:ext uri="{FF2B5EF4-FFF2-40B4-BE49-F238E27FC236}">
                <a16:creationId xmlns="" xmlns:a16="http://schemas.microsoft.com/office/drawing/2014/main" id="{8194A849-4CA6-4905-A317-C1C9FB12AEBE}"/>
              </a:ext>
            </a:extLst>
          </p:cNvPr>
          <p:cNvPicPr>
            <a:picLocks noChangeAspect="1"/>
          </p:cNvPicPr>
          <p:nvPr/>
        </p:nvPicPr>
        <p:blipFill rotWithShape="1">
          <a:blip r:embed="rId4">
            <a:clrChange>
              <a:clrFrom>
                <a:srgbClr val="CCCCC9"/>
              </a:clrFrom>
              <a:clrTo>
                <a:srgbClr val="CCCCC9">
                  <a:alpha val="0"/>
                </a:srgbClr>
              </a:clrTo>
            </a:clrChange>
            <a:extLst>
              <a:ext uri="{28A0092B-C50C-407E-A947-70E740481C1C}">
                <a14:useLocalDpi xmlns:a14="http://schemas.microsoft.com/office/drawing/2010/main" val="0"/>
              </a:ext>
            </a:extLst>
          </a:blip>
          <a:srcRect/>
          <a:stretch/>
        </p:blipFill>
        <p:spPr>
          <a:xfrm>
            <a:off x="6429169" y="3721788"/>
            <a:ext cx="403823" cy="580358"/>
          </a:xfrm>
          <a:prstGeom prst="rect">
            <a:avLst/>
          </a:prstGeom>
        </p:spPr>
      </p:pic>
      <p:pic>
        <p:nvPicPr>
          <p:cNvPr id="14" name="Grafik 11">
            <a:extLst>
              <a:ext uri="{FF2B5EF4-FFF2-40B4-BE49-F238E27FC236}">
                <a16:creationId xmlns="" xmlns:a16="http://schemas.microsoft.com/office/drawing/2014/main" id="{600E91C3-D3D5-4B8E-B890-5BA76C37D487}"/>
              </a:ext>
            </a:extLst>
          </p:cNvPr>
          <p:cNvPicPr>
            <a:picLocks noChangeAspect="1"/>
          </p:cNvPicPr>
          <p:nvPr/>
        </p:nvPicPr>
        <p:blipFill rotWithShape="1">
          <a:blip r:embed="rId4">
            <a:clrChange>
              <a:clrFrom>
                <a:srgbClr val="CCCCC9"/>
              </a:clrFrom>
              <a:clrTo>
                <a:srgbClr val="CCCCC9">
                  <a:alpha val="0"/>
                </a:srgbClr>
              </a:clrTo>
            </a:clrChange>
            <a:extLst>
              <a:ext uri="{28A0092B-C50C-407E-A947-70E740481C1C}">
                <a14:useLocalDpi xmlns:a14="http://schemas.microsoft.com/office/drawing/2010/main" val="0"/>
              </a:ext>
            </a:extLst>
          </a:blip>
          <a:srcRect/>
          <a:stretch/>
        </p:blipFill>
        <p:spPr>
          <a:xfrm>
            <a:off x="6830404" y="3718320"/>
            <a:ext cx="403823" cy="580358"/>
          </a:xfrm>
          <a:prstGeom prst="rect">
            <a:avLst/>
          </a:prstGeom>
        </p:spPr>
      </p:pic>
      <p:pic>
        <p:nvPicPr>
          <p:cNvPr id="15" name="Grafik 11">
            <a:extLst>
              <a:ext uri="{FF2B5EF4-FFF2-40B4-BE49-F238E27FC236}">
                <a16:creationId xmlns="" xmlns:a16="http://schemas.microsoft.com/office/drawing/2014/main" id="{665E689A-1647-4AD7-A517-C338C41F3DD6}"/>
              </a:ext>
            </a:extLst>
          </p:cNvPr>
          <p:cNvPicPr>
            <a:picLocks noChangeAspect="1"/>
          </p:cNvPicPr>
          <p:nvPr/>
        </p:nvPicPr>
        <p:blipFill rotWithShape="1">
          <a:blip r:embed="rId4">
            <a:clrChange>
              <a:clrFrom>
                <a:srgbClr val="CCCCC9"/>
              </a:clrFrom>
              <a:clrTo>
                <a:srgbClr val="CCCCC9">
                  <a:alpha val="0"/>
                </a:srgbClr>
              </a:clrTo>
            </a:clrChange>
            <a:extLst>
              <a:ext uri="{28A0092B-C50C-407E-A947-70E740481C1C}">
                <a14:useLocalDpi xmlns:a14="http://schemas.microsoft.com/office/drawing/2010/main" val="0"/>
              </a:ext>
            </a:extLst>
          </a:blip>
          <a:srcRect/>
          <a:stretch/>
        </p:blipFill>
        <p:spPr>
          <a:xfrm>
            <a:off x="7245739" y="3718319"/>
            <a:ext cx="403823" cy="580358"/>
          </a:xfrm>
          <a:prstGeom prst="rect">
            <a:avLst/>
          </a:prstGeom>
        </p:spPr>
      </p:pic>
      <p:pic>
        <p:nvPicPr>
          <p:cNvPr id="16" name="Grafik 11">
            <a:extLst>
              <a:ext uri="{FF2B5EF4-FFF2-40B4-BE49-F238E27FC236}">
                <a16:creationId xmlns="" xmlns:a16="http://schemas.microsoft.com/office/drawing/2014/main" id="{E0CE9526-68F3-4068-9253-07ACE2C9974D}"/>
              </a:ext>
            </a:extLst>
          </p:cNvPr>
          <p:cNvPicPr>
            <a:picLocks noChangeAspect="1"/>
          </p:cNvPicPr>
          <p:nvPr/>
        </p:nvPicPr>
        <p:blipFill rotWithShape="1">
          <a:blip r:embed="rId4">
            <a:clrChange>
              <a:clrFrom>
                <a:srgbClr val="CCCCC9"/>
              </a:clrFrom>
              <a:clrTo>
                <a:srgbClr val="CCCCC9">
                  <a:alpha val="0"/>
                </a:srgbClr>
              </a:clrTo>
            </a:clrChange>
            <a:extLst>
              <a:ext uri="{28A0092B-C50C-407E-A947-70E740481C1C}">
                <a14:useLocalDpi xmlns:a14="http://schemas.microsoft.com/office/drawing/2010/main" val="0"/>
              </a:ext>
            </a:extLst>
          </a:blip>
          <a:srcRect/>
          <a:stretch/>
        </p:blipFill>
        <p:spPr>
          <a:xfrm>
            <a:off x="6426580" y="4305614"/>
            <a:ext cx="403823" cy="580358"/>
          </a:xfrm>
          <a:prstGeom prst="rect">
            <a:avLst/>
          </a:prstGeom>
        </p:spPr>
      </p:pic>
      <p:pic>
        <p:nvPicPr>
          <p:cNvPr id="17" name="Grafik 11">
            <a:extLst>
              <a:ext uri="{FF2B5EF4-FFF2-40B4-BE49-F238E27FC236}">
                <a16:creationId xmlns="" xmlns:a16="http://schemas.microsoft.com/office/drawing/2014/main" id="{A7EBAA91-6653-4CC2-8B9F-6DE0CE8119B2}"/>
              </a:ext>
            </a:extLst>
          </p:cNvPr>
          <p:cNvPicPr>
            <a:picLocks noChangeAspect="1"/>
          </p:cNvPicPr>
          <p:nvPr/>
        </p:nvPicPr>
        <p:blipFill rotWithShape="1">
          <a:blip r:embed="rId4">
            <a:clrChange>
              <a:clrFrom>
                <a:srgbClr val="CCCCC9"/>
              </a:clrFrom>
              <a:clrTo>
                <a:srgbClr val="CCCCC9">
                  <a:alpha val="0"/>
                </a:srgbClr>
              </a:clrTo>
            </a:clrChange>
            <a:extLst>
              <a:ext uri="{28A0092B-C50C-407E-A947-70E740481C1C}">
                <a14:useLocalDpi xmlns:a14="http://schemas.microsoft.com/office/drawing/2010/main" val="0"/>
              </a:ext>
            </a:extLst>
          </a:blip>
          <a:srcRect/>
          <a:stretch/>
        </p:blipFill>
        <p:spPr>
          <a:xfrm>
            <a:off x="6827815" y="4302146"/>
            <a:ext cx="403823" cy="580358"/>
          </a:xfrm>
          <a:prstGeom prst="rect">
            <a:avLst/>
          </a:prstGeom>
        </p:spPr>
      </p:pic>
      <p:pic>
        <p:nvPicPr>
          <p:cNvPr id="18" name="Grafik 11">
            <a:extLst>
              <a:ext uri="{FF2B5EF4-FFF2-40B4-BE49-F238E27FC236}">
                <a16:creationId xmlns="" xmlns:a16="http://schemas.microsoft.com/office/drawing/2014/main" id="{91891CB4-7100-423F-AE56-1759D31F47C0}"/>
              </a:ext>
            </a:extLst>
          </p:cNvPr>
          <p:cNvPicPr>
            <a:picLocks noChangeAspect="1"/>
          </p:cNvPicPr>
          <p:nvPr/>
        </p:nvPicPr>
        <p:blipFill rotWithShape="1">
          <a:blip r:embed="rId4">
            <a:clrChange>
              <a:clrFrom>
                <a:srgbClr val="CCCCC9"/>
              </a:clrFrom>
              <a:clrTo>
                <a:srgbClr val="CCCCC9">
                  <a:alpha val="0"/>
                </a:srgbClr>
              </a:clrTo>
            </a:clrChange>
            <a:extLst>
              <a:ext uri="{28A0092B-C50C-407E-A947-70E740481C1C}">
                <a14:useLocalDpi xmlns:a14="http://schemas.microsoft.com/office/drawing/2010/main" val="0"/>
              </a:ext>
            </a:extLst>
          </a:blip>
          <a:srcRect/>
          <a:stretch/>
        </p:blipFill>
        <p:spPr>
          <a:xfrm>
            <a:off x="7243150" y="4302145"/>
            <a:ext cx="403823" cy="580358"/>
          </a:xfrm>
          <a:prstGeom prst="rect">
            <a:avLst/>
          </a:prstGeom>
        </p:spPr>
      </p:pic>
      <p:pic>
        <p:nvPicPr>
          <p:cNvPr id="19" name="Grafik 11">
            <a:extLst>
              <a:ext uri="{FF2B5EF4-FFF2-40B4-BE49-F238E27FC236}">
                <a16:creationId xmlns="" xmlns:a16="http://schemas.microsoft.com/office/drawing/2014/main" id="{15EB60C3-03EC-431D-8E54-947AA15F4B5B}"/>
              </a:ext>
            </a:extLst>
          </p:cNvPr>
          <p:cNvPicPr>
            <a:picLocks noChangeAspect="1"/>
          </p:cNvPicPr>
          <p:nvPr/>
        </p:nvPicPr>
        <p:blipFill rotWithShape="1">
          <a:blip r:embed="rId4">
            <a:clrChange>
              <a:clrFrom>
                <a:srgbClr val="CCCCC9"/>
              </a:clrFrom>
              <a:clrTo>
                <a:srgbClr val="CCCCC9">
                  <a:alpha val="0"/>
                </a:srgbClr>
              </a:clrTo>
            </a:clrChange>
            <a:extLst>
              <a:ext uri="{28A0092B-C50C-407E-A947-70E740481C1C}">
                <a14:useLocalDpi xmlns:a14="http://schemas.microsoft.com/office/drawing/2010/main" val="0"/>
              </a:ext>
            </a:extLst>
          </a:blip>
          <a:srcRect/>
          <a:stretch/>
        </p:blipFill>
        <p:spPr>
          <a:xfrm>
            <a:off x="6417370" y="4879036"/>
            <a:ext cx="403823" cy="580358"/>
          </a:xfrm>
          <a:prstGeom prst="rect">
            <a:avLst/>
          </a:prstGeom>
        </p:spPr>
      </p:pic>
      <p:pic>
        <p:nvPicPr>
          <p:cNvPr id="20" name="Grafik 11">
            <a:extLst>
              <a:ext uri="{FF2B5EF4-FFF2-40B4-BE49-F238E27FC236}">
                <a16:creationId xmlns="" xmlns:a16="http://schemas.microsoft.com/office/drawing/2014/main" id="{F37767DF-E4A4-4B52-A454-BB388AB6E241}"/>
              </a:ext>
            </a:extLst>
          </p:cNvPr>
          <p:cNvPicPr>
            <a:picLocks noChangeAspect="1"/>
          </p:cNvPicPr>
          <p:nvPr/>
        </p:nvPicPr>
        <p:blipFill rotWithShape="1">
          <a:blip r:embed="rId4">
            <a:clrChange>
              <a:clrFrom>
                <a:srgbClr val="CCCCC9"/>
              </a:clrFrom>
              <a:clrTo>
                <a:srgbClr val="CCCCC9">
                  <a:alpha val="0"/>
                </a:srgbClr>
              </a:clrTo>
            </a:clrChange>
            <a:extLst>
              <a:ext uri="{28A0092B-C50C-407E-A947-70E740481C1C}">
                <a14:useLocalDpi xmlns:a14="http://schemas.microsoft.com/office/drawing/2010/main" val="0"/>
              </a:ext>
            </a:extLst>
          </a:blip>
          <a:srcRect/>
          <a:stretch/>
        </p:blipFill>
        <p:spPr>
          <a:xfrm>
            <a:off x="6818604" y="4875568"/>
            <a:ext cx="403823" cy="580358"/>
          </a:xfrm>
          <a:prstGeom prst="rect">
            <a:avLst/>
          </a:prstGeom>
        </p:spPr>
      </p:pic>
      <p:pic>
        <p:nvPicPr>
          <p:cNvPr id="21" name="Grafik 11">
            <a:extLst>
              <a:ext uri="{FF2B5EF4-FFF2-40B4-BE49-F238E27FC236}">
                <a16:creationId xmlns="" xmlns:a16="http://schemas.microsoft.com/office/drawing/2014/main" id="{2B7C2CC4-4B94-46A7-9CC0-B472EFD0C2D8}"/>
              </a:ext>
            </a:extLst>
          </p:cNvPr>
          <p:cNvPicPr>
            <a:picLocks noChangeAspect="1"/>
          </p:cNvPicPr>
          <p:nvPr/>
        </p:nvPicPr>
        <p:blipFill rotWithShape="1">
          <a:blip r:embed="rId4">
            <a:clrChange>
              <a:clrFrom>
                <a:srgbClr val="CCCCC9"/>
              </a:clrFrom>
              <a:clrTo>
                <a:srgbClr val="CCCCC9">
                  <a:alpha val="0"/>
                </a:srgbClr>
              </a:clrTo>
            </a:clrChange>
            <a:extLst>
              <a:ext uri="{28A0092B-C50C-407E-A947-70E740481C1C}">
                <a14:useLocalDpi xmlns:a14="http://schemas.microsoft.com/office/drawing/2010/main" val="0"/>
              </a:ext>
            </a:extLst>
          </a:blip>
          <a:srcRect/>
          <a:stretch/>
        </p:blipFill>
        <p:spPr>
          <a:xfrm>
            <a:off x="7233940" y="4875567"/>
            <a:ext cx="403823" cy="580358"/>
          </a:xfrm>
          <a:prstGeom prst="rect">
            <a:avLst/>
          </a:prstGeom>
        </p:spPr>
      </p:pic>
      <p:pic>
        <p:nvPicPr>
          <p:cNvPr id="22" name="Elemento grafico 21" descr="Router wireless">
            <a:extLst>
              <a:ext uri="{FF2B5EF4-FFF2-40B4-BE49-F238E27FC236}">
                <a16:creationId xmlns="" xmlns:a16="http://schemas.microsoft.com/office/drawing/2014/main" id="{C228014E-F280-4337-96AF-41A4D80500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7430639" y="5528265"/>
            <a:ext cx="443134" cy="443134"/>
          </a:xfrm>
          <a:prstGeom prst="rect">
            <a:avLst/>
          </a:prstGeom>
        </p:spPr>
      </p:pic>
      <p:cxnSp>
        <p:nvCxnSpPr>
          <p:cNvPr id="8" name="Connettore diritto 7">
            <a:extLst>
              <a:ext uri="{FF2B5EF4-FFF2-40B4-BE49-F238E27FC236}">
                <a16:creationId xmlns="" xmlns:a16="http://schemas.microsoft.com/office/drawing/2014/main" id="{53DFF3BE-EBA8-46B2-BB56-057CC5D640D8}"/>
              </a:ext>
            </a:extLst>
          </p:cNvPr>
          <p:cNvCxnSpPr>
            <a:cxnSpLocks/>
          </p:cNvCxnSpPr>
          <p:nvPr/>
        </p:nvCxnSpPr>
        <p:spPr>
          <a:xfrm flipH="1">
            <a:off x="6579342" y="4187082"/>
            <a:ext cx="355402"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7" name="Connettore diritto 26">
            <a:extLst>
              <a:ext uri="{FF2B5EF4-FFF2-40B4-BE49-F238E27FC236}">
                <a16:creationId xmlns="" xmlns:a16="http://schemas.microsoft.com/office/drawing/2014/main" id="{0410CDA2-54CE-450F-A7FA-35C3BA283FEB}"/>
              </a:ext>
            </a:extLst>
          </p:cNvPr>
          <p:cNvCxnSpPr>
            <a:cxnSpLocks/>
          </p:cNvCxnSpPr>
          <p:nvPr/>
        </p:nvCxnSpPr>
        <p:spPr>
          <a:xfrm flipH="1">
            <a:off x="6988322" y="4187082"/>
            <a:ext cx="355401"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9" name="Connettore diritto 28">
            <a:extLst>
              <a:ext uri="{FF2B5EF4-FFF2-40B4-BE49-F238E27FC236}">
                <a16:creationId xmlns="" xmlns:a16="http://schemas.microsoft.com/office/drawing/2014/main" id="{190CC1BF-61C4-4D8F-8ED9-9D766C02EFB7}"/>
              </a:ext>
            </a:extLst>
          </p:cNvPr>
          <p:cNvCxnSpPr>
            <a:cxnSpLocks/>
          </p:cNvCxnSpPr>
          <p:nvPr/>
        </p:nvCxnSpPr>
        <p:spPr>
          <a:xfrm flipV="1">
            <a:off x="7402660" y="4187082"/>
            <a:ext cx="0" cy="587574"/>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1" name="Connettore diritto 30">
            <a:extLst>
              <a:ext uri="{FF2B5EF4-FFF2-40B4-BE49-F238E27FC236}">
                <a16:creationId xmlns="" xmlns:a16="http://schemas.microsoft.com/office/drawing/2014/main" id="{EF394CB2-D7BC-4984-A9AD-18DB6032BCE7}"/>
              </a:ext>
            </a:extLst>
          </p:cNvPr>
          <p:cNvCxnSpPr>
            <a:cxnSpLocks/>
          </p:cNvCxnSpPr>
          <p:nvPr/>
        </p:nvCxnSpPr>
        <p:spPr>
          <a:xfrm flipH="1">
            <a:off x="6579342" y="4762154"/>
            <a:ext cx="355402"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2" name="Connettore diritto 31">
            <a:extLst>
              <a:ext uri="{FF2B5EF4-FFF2-40B4-BE49-F238E27FC236}">
                <a16:creationId xmlns="" xmlns:a16="http://schemas.microsoft.com/office/drawing/2014/main" id="{E91AABAC-3822-49C8-9812-97602DF3FD7A}"/>
              </a:ext>
            </a:extLst>
          </p:cNvPr>
          <p:cNvCxnSpPr>
            <a:cxnSpLocks/>
          </p:cNvCxnSpPr>
          <p:nvPr/>
        </p:nvCxnSpPr>
        <p:spPr>
          <a:xfrm flipH="1">
            <a:off x="6988322" y="4762154"/>
            <a:ext cx="355401"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3" name="Connettore diritto 32">
            <a:extLst>
              <a:ext uri="{FF2B5EF4-FFF2-40B4-BE49-F238E27FC236}">
                <a16:creationId xmlns="" xmlns:a16="http://schemas.microsoft.com/office/drawing/2014/main" id="{50E8786A-3A98-4647-B490-11F128A6121F}"/>
              </a:ext>
            </a:extLst>
          </p:cNvPr>
          <p:cNvCxnSpPr>
            <a:cxnSpLocks/>
          </p:cNvCxnSpPr>
          <p:nvPr/>
        </p:nvCxnSpPr>
        <p:spPr>
          <a:xfrm flipH="1">
            <a:off x="6566841" y="5340798"/>
            <a:ext cx="355402"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4" name="Connettore diritto 33">
            <a:extLst>
              <a:ext uri="{FF2B5EF4-FFF2-40B4-BE49-F238E27FC236}">
                <a16:creationId xmlns="" xmlns:a16="http://schemas.microsoft.com/office/drawing/2014/main" id="{0E94C36F-0DBD-4CDE-AB9C-05EF887D418B}"/>
              </a:ext>
            </a:extLst>
          </p:cNvPr>
          <p:cNvCxnSpPr>
            <a:cxnSpLocks/>
          </p:cNvCxnSpPr>
          <p:nvPr/>
        </p:nvCxnSpPr>
        <p:spPr>
          <a:xfrm flipH="1">
            <a:off x="6975821" y="5340798"/>
            <a:ext cx="355401"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5" name="Connettore diritto 34">
            <a:extLst>
              <a:ext uri="{FF2B5EF4-FFF2-40B4-BE49-F238E27FC236}">
                <a16:creationId xmlns="" xmlns:a16="http://schemas.microsoft.com/office/drawing/2014/main" id="{ECFC8C3B-57B6-4CE1-99E2-C516BF9AA242}"/>
              </a:ext>
            </a:extLst>
          </p:cNvPr>
          <p:cNvCxnSpPr>
            <a:cxnSpLocks/>
          </p:cNvCxnSpPr>
          <p:nvPr/>
        </p:nvCxnSpPr>
        <p:spPr>
          <a:xfrm flipV="1">
            <a:off x="6543028" y="4774657"/>
            <a:ext cx="0" cy="541139"/>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7" name="Connettore diritto 36">
            <a:extLst>
              <a:ext uri="{FF2B5EF4-FFF2-40B4-BE49-F238E27FC236}">
                <a16:creationId xmlns="" xmlns:a16="http://schemas.microsoft.com/office/drawing/2014/main" id="{B6CA0710-8401-4284-BB13-5604C2BB46E1}"/>
              </a:ext>
            </a:extLst>
          </p:cNvPr>
          <p:cNvCxnSpPr>
            <a:cxnSpLocks/>
          </p:cNvCxnSpPr>
          <p:nvPr/>
        </p:nvCxnSpPr>
        <p:spPr>
          <a:xfrm flipV="1">
            <a:off x="7357415" y="5356258"/>
            <a:ext cx="0" cy="500676"/>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8" name="Connettore diritto 37">
            <a:extLst>
              <a:ext uri="{FF2B5EF4-FFF2-40B4-BE49-F238E27FC236}">
                <a16:creationId xmlns="" xmlns:a16="http://schemas.microsoft.com/office/drawing/2014/main" id="{11D0C0A0-7E6D-4B75-96CC-9A3F01215BCB}"/>
              </a:ext>
            </a:extLst>
          </p:cNvPr>
          <p:cNvCxnSpPr>
            <a:cxnSpLocks/>
          </p:cNvCxnSpPr>
          <p:nvPr/>
        </p:nvCxnSpPr>
        <p:spPr>
          <a:xfrm flipH="1">
            <a:off x="7354885" y="5848005"/>
            <a:ext cx="151507"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42" name="Immagine 41">
            <a:extLst>
              <a:ext uri="{FF2B5EF4-FFF2-40B4-BE49-F238E27FC236}">
                <a16:creationId xmlns="" xmlns:a16="http://schemas.microsoft.com/office/drawing/2014/main" id="{EDB1AA07-D4F3-484D-A587-E65CA54AF646}"/>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7884964" y="4409093"/>
            <a:ext cx="1053839" cy="636120"/>
          </a:xfrm>
          <a:prstGeom prst="rect">
            <a:avLst/>
          </a:prstGeom>
        </p:spPr>
      </p:pic>
      <p:pic>
        <p:nvPicPr>
          <p:cNvPr id="43" name="Picture 2" descr="Risultati immagini per wifi">
            <a:extLst>
              <a:ext uri="{FF2B5EF4-FFF2-40B4-BE49-F238E27FC236}">
                <a16:creationId xmlns="" xmlns:a16="http://schemas.microsoft.com/office/drawing/2014/main" id="{15160604-99A5-4D39-B1FA-FC9AFE1789DF}"/>
              </a:ext>
            </a:extLst>
          </p:cNvPr>
          <p:cNvPicPr>
            <a:picLocks noChangeAspect="1" noChangeArrowheads="1"/>
          </p:cNvPicPr>
          <p:nvPr/>
        </p:nvPicPr>
        <p:blipFill>
          <a:blip r:embed="rId9">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rot="2961843">
            <a:off x="7737114" y="5085524"/>
            <a:ext cx="566206" cy="566206"/>
          </a:xfrm>
          <a:prstGeom prst="rect">
            <a:avLst/>
          </a:prstGeom>
          <a:noFill/>
          <a:extLst>
            <a:ext uri="{909E8E84-426E-40dd-AFC4-6F175D3DCCD1}">
              <a14:hiddenFill xmlns:a14="http://schemas.microsoft.com/office/drawing/2010/main">
                <a:solidFill>
                  <a:srgbClr val="FFFFFF"/>
                </a:solidFill>
              </a14:hiddenFill>
            </a:ext>
          </a:extLst>
        </p:spPr>
      </p:pic>
      <p:pic>
        <p:nvPicPr>
          <p:cNvPr id="44" name="Immagine 43">
            <a:extLst>
              <a:ext uri="{FF2B5EF4-FFF2-40B4-BE49-F238E27FC236}">
                <a16:creationId xmlns="" xmlns:a16="http://schemas.microsoft.com/office/drawing/2014/main" id="{240F43E6-111A-4720-9C34-5F47EE536449}"/>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2688513" y="3685676"/>
            <a:ext cx="2386489" cy="1308735"/>
          </a:xfrm>
          <a:prstGeom prst="rect">
            <a:avLst/>
          </a:prstGeom>
          <a:solidFill>
            <a:schemeClr val="bg2"/>
          </a:solidFill>
        </p:spPr>
      </p:pic>
      <p:pic>
        <p:nvPicPr>
          <p:cNvPr id="46" name="Immagine 45">
            <a:extLst>
              <a:ext uri="{FF2B5EF4-FFF2-40B4-BE49-F238E27FC236}">
                <a16:creationId xmlns="" xmlns:a16="http://schemas.microsoft.com/office/drawing/2014/main" id="{1AABFF92-4239-4CBD-BE4F-756390D277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16130" y="4963078"/>
            <a:ext cx="2043134" cy="1127165"/>
          </a:xfrm>
          <a:prstGeom prst="rect">
            <a:avLst/>
          </a:prstGeom>
        </p:spPr>
      </p:pic>
      <p:pic>
        <p:nvPicPr>
          <p:cNvPr id="40" name="Grafik 11">
            <a:extLst>
              <a:ext uri="{FF2B5EF4-FFF2-40B4-BE49-F238E27FC236}">
                <a16:creationId xmlns="" xmlns:a16="http://schemas.microsoft.com/office/drawing/2014/main" id="{9D74CE13-9D91-4DFB-8562-A27BB63138B6}"/>
              </a:ext>
            </a:extLst>
          </p:cNvPr>
          <p:cNvPicPr>
            <a:picLocks noChangeAspect="1"/>
          </p:cNvPicPr>
          <p:nvPr/>
        </p:nvPicPr>
        <p:blipFill rotWithShape="1">
          <a:blip r:embed="rId12">
            <a:clrChange>
              <a:clrFrom>
                <a:srgbClr val="CCCCC9"/>
              </a:clrFrom>
              <a:clrTo>
                <a:srgbClr val="CCCCC9">
                  <a:alpha val="0"/>
                </a:srgbClr>
              </a:clrTo>
            </a:clrChange>
            <a:extLst>
              <a:ext uri="{28A0092B-C50C-407E-A947-70E740481C1C}">
                <a14:useLocalDpi xmlns:a14="http://schemas.microsoft.com/office/drawing/2010/main" val="0"/>
              </a:ext>
            </a:extLst>
          </a:blip>
          <a:srcRect/>
          <a:stretch/>
        </p:blipFill>
        <p:spPr>
          <a:xfrm>
            <a:off x="624307" y="3385811"/>
            <a:ext cx="1907037" cy="2740715"/>
          </a:xfrm>
          <a:prstGeom prst="rect">
            <a:avLst/>
          </a:prstGeom>
        </p:spPr>
      </p:pic>
      <p:sp>
        <p:nvSpPr>
          <p:cNvPr id="51" name="Rettangolo 50">
            <a:extLst>
              <a:ext uri="{FF2B5EF4-FFF2-40B4-BE49-F238E27FC236}">
                <a16:creationId xmlns="" xmlns:a16="http://schemas.microsoft.com/office/drawing/2014/main" id="{0C79CF77-398D-4B93-8053-0005EA33901A}"/>
              </a:ext>
            </a:extLst>
          </p:cNvPr>
          <p:cNvSpPr/>
          <p:nvPr/>
        </p:nvSpPr>
        <p:spPr>
          <a:xfrm>
            <a:off x="457200" y="1517928"/>
            <a:ext cx="8229600" cy="369332"/>
          </a:xfrm>
          <a:prstGeom prst="rect">
            <a:avLst/>
          </a:prstGeom>
        </p:spPr>
        <p:txBody>
          <a:bodyPr wrap="square">
            <a:spAutoFit/>
          </a:bodyPr>
          <a:lstStyle/>
          <a:p>
            <a:pPr algn="ctr"/>
            <a:r>
              <a:rPr lang="it-IT" b="1" dirty="0">
                <a:solidFill>
                  <a:schemeClr val="accent1"/>
                </a:solidFill>
              </a:rPr>
              <a:t>Monitoring and Control Solution for </a:t>
            </a:r>
            <a:r>
              <a:rPr lang="it-IT" b="1" dirty="0" err="1">
                <a:solidFill>
                  <a:schemeClr val="accent1"/>
                </a:solidFill>
              </a:rPr>
              <a:t>Centralized</a:t>
            </a:r>
            <a:r>
              <a:rPr lang="it-IT" b="1" dirty="0">
                <a:solidFill>
                  <a:schemeClr val="accent1"/>
                </a:solidFill>
              </a:rPr>
              <a:t> H/C </a:t>
            </a:r>
            <a:r>
              <a:rPr lang="it-IT" b="1" dirty="0" err="1">
                <a:solidFill>
                  <a:schemeClr val="accent1"/>
                </a:solidFill>
              </a:rPr>
              <a:t>Plants</a:t>
            </a:r>
            <a:endParaRPr lang="it-IT" b="1" dirty="0">
              <a:solidFill>
                <a:schemeClr val="accent1"/>
              </a:solidFill>
            </a:endParaRPr>
          </a:p>
        </p:txBody>
      </p:sp>
    </p:spTree>
    <p:extLst>
      <p:ext uri="{BB962C8B-B14F-4D97-AF65-F5344CB8AC3E}">
        <p14:creationId xmlns:p14="http://schemas.microsoft.com/office/powerpoint/2010/main" val="31780242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500" fill="hold"/>
                                        <p:tgtEl>
                                          <p:spTgt spid="44"/>
                                        </p:tgtEl>
                                        <p:attrNameLst>
                                          <p:attrName>ppt_x</p:attrName>
                                        </p:attrNameLst>
                                      </p:cBhvr>
                                      <p:tavLst>
                                        <p:tav tm="0">
                                          <p:val>
                                            <p:strVal val="#ppt_x"/>
                                          </p:val>
                                        </p:tav>
                                        <p:tav tm="100000">
                                          <p:val>
                                            <p:strVal val="#ppt_x"/>
                                          </p:val>
                                        </p:tav>
                                      </p:tavLst>
                                    </p:anim>
                                    <p:anim calcmode="lin" valueType="num">
                                      <p:cBhvr additive="base">
                                        <p:cTn id="12" dur="500" fill="hold"/>
                                        <p:tgtEl>
                                          <p:spTgt spid="4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additive="base">
                                        <p:cTn id="1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500" fill="hold"/>
                                        <p:tgtEl>
                                          <p:spTgt spid="46"/>
                                        </p:tgtEl>
                                        <p:attrNameLst>
                                          <p:attrName>ppt_x</p:attrName>
                                        </p:attrNameLst>
                                      </p:cBhvr>
                                      <p:tavLst>
                                        <p:tav tm="0">
                                          <p:val>
                                            <p:strVal val="#ppt_x"/>
                                          </p:val>
                                        </p:tav>
                                        <p:tav tm="100000">
                                          <p:val>
                                            <p:strVal val="#ppt_x"/>
                                          </p:val>
                                        </p:tav>
                                      </p:tavLst>
                                    </p:anim>
                                    <p:anim calcmode="lin" valueType="num">
                                      <p:cBhvr additive="base">
                                        <p:cTn id="22" dur="500" fill="hold"/>
                                        <p:tgtEl>
                                          <p:spTgt spid="4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 calcmode="lin" valueType="num">
                                      <p:cBhvr additive="base">
                                        <p:cTn id="2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ppt_x"/>
                                          </p:val>
                                        </p:tav>
                                        <p:tav tm="100000">
                                          <p:val>
                                            <p:strVal val="#ppt_x"/>
                                          </p:val>
                                        </p:tav>
                                      </p:tavLst>
                                    </p:anim>
                                    <p:anim calcmode="lin" valueType="num">
                                      <p:cBhvr additive="base">
                                        <p:cTn id="68" dur="500" fill="hold"/>
                                        <p:tgtEl>
                                          <p:spTgt spid="21"/>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additive="base">
                                        <p:cTn id="71" dur="500" fill="hold"/>
                                        <p:tgtEl>
                                          <p:spTgt spid="22"/>
                                        </p:tgtEl>
                                        <p:attrNameLst>
                                          <p:attrName>ppt_x</p:attrName>
                                        </p:attrNameLst>
                                      </p:cBhvr>
                                      <p:tavLst>
                                        <p:tav tm="0">
                                          <p:val>
                                            <p:strVal val="#ppt_x"/>
                                          </p:val>
                                        </p:tav>
                                        <p:tav tm="100000">
                                          <p:val>
                                            <p:strVal val="#ppt_x"/>
                                          </p:val>
                                        </p:tav>
                                      </p:tavLst>
                                    </p:anim>
                                    <p:anim calcmode="lin" valueType="num">
                                      <p:cBhvr additive="base">
                                        <p:cTn id="72" dur="500" fill="hold"/>
                                        <p:tgtEl>
                                          <p:spTgt spid="22"/>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8"/>
                                        </p:tgtEl>
                                        <p:attrNameLst>
                                          <p:attrName>style.visibility</p:attrName>
                                        </p:attrNameLst>
                                      </p:cBhvr>
                                      <p:to>
                                        <p:strVal val="visible"/>
                                      </p:to>
                                    </p:set>
                                    <p:anim calcmode="lin" valueType="num">
                                      <p:cBhvr additive="base">
                                        <p:cTn id="75" dur="500" fill="hold"/>
                                        <p:tgtEl>
                                          <p:spTgt spid="8"/>
                                        </p:tgtEl>
                                        <p:attrNameLst>
                                          <p:attrName>ppt_x</p:attrName>
                                        </p:attrNameLst>
                                      </p:cBhvr>
                                      <p:tavLst>
                                        <p:tav tm="0">
                                          <p:val>
                                            <p:strVal val="#ppt_x"/>
                                          </p:val>
                                        </p:tav>
                                        <p:tav tm="100000">
                                          <p:val>
                                            <p:strVal val="#ppt_x"/>
                                          </p:val>
                                        </p:tav>
                                      </p:tavLst>
                                    </p:anim>
                                    <p:anim calcmode="lin" valueType="num">
                                      <p:cBhvr additive="base">
                                        <p:cTn id="76" dur="500" fill="hold"/>
                                        <p:tgtEl>
                                          <p:spTgt spid="8"/>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fill="hold"/>
                                        <p:tgtEl>
                                          <p:spTgt spid="27"/>
                                        </p:tgtEl>
                                        <p:attrNameLst>
                                          <p:attrName>ppt_x</p:attrName>
                                        </p:attrNameLst>
                                      </p:cBhvr>
                                      <p:tavLst>
                                        <p:tav tm="0">
                                          <p:val>
                                            <p:strVal val="#ppt_x"/>
                                          </p:val>
                                        </p:tav>
                                        <p:tav tm="100000">
                                          <p:val>
                                            <p:strVal val="#ppt_x"/>
                                          </p:val>
                                        </p:tav>
                                      </p:tavLst>
                                    </p:anim>
                                    <p:anim calcmode="lin" valueType="num">
                                      <p:cBhvr additive="base">
                                        <p:cTn id="80" dur="500" fill="hold"/>
                                        <p:tgtEl>
                                          <p:spTgt spid="27"/>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29"/>
                                        </p:tgtEl>
                                        <p:attrNameLst>
                                          <p:attrName>style.visibility</p:attrName>
                                        </p:attrNameLst>
                                      </p:cBhvr>
                                      <p:to>
                                        <p:strVal val="visible"/>
                                      </p:to>
                                    </p:set>
                                    <p:anim calcmode="lin" valueType="num">
                                      <p:cBhvr additive="base">
                                        <p:cTn id="83" dur="500" fill="hold"/>
                                        <p:tgtEl>
                                          <p:spTgt spid="29"/>
                                        </p:tgtEl>
                                        <p:attrNameLst>
                                          <p:attrName>ppt_x</p:attrName>
                                        </p:attrNameLst>
                                      </p:cBhvr>
                                      <p:tavLst>
                                        <p:tav tm="0">
                                          <p:val>
                                            <p:strVal val="#ppt_x"/>
                                          </p:val>
                                        </p:tav>
                                        <p:tav tm="100000">
                                          <p:val>
                                            <p:strVal val="#ppt_x"/>
                                          </p:val>
                                        </p:tav>
                                      </p:tavLst>
                                    </p:anim>
                                    <p:anim calcmode="lin" valueType="num">
                                      <p:cBhvr additive="base">
                                        <p:cTn id="84" dur="500" fill="hold"/>
                                        <p:tgtEl>
                                          <p:spTgt spid="29"/>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31"/>
                                        </p:tgtEl>
                                        <p:attrNameLst>
                                          <p:attrName>style.visibility</p:attrName>
                                        </p:attrNameLst>
                                      </p:cBhvr>
                                      <p:to>
                                        <p:strVal val="visible"/>
                                      </p:to>
                                    </p:set>
                                    <p:anim calcmode="lin" valueType="num">
                                      <p:cBhvr additive="base">
                                        <p:cTn id="87" dur="500" fill="hold"/>
                                        <p:tgtEl>
                                          <p:spTgt spid="31"/>
                                        </p:tgtEl>
                                        <p:attrNameLst>
                                          <p:attrName>ppt_x</p:attrName>
                                        </p:attrNameLst>
                                      </p:cBhvr>
                                      <p:tavLst>
                                        <p:tav tm="0">
                                          <p:val>
                                            <p:strVal val="#ppt_x"/>
                                          </p:val>
                                        </p:tav>
                                        <p:tav tm="100000">
                                          <p:val>
                                            <p:strVal val="#ppt_x"/>
                                          </p:val>
                                        </p:tav>
                                      </p:tavLst>
                                    </p:anim>
                                    <p:anim calcmode="lin" valueType="num">
                                      <p:cBhvr additive="base">
                                        <p:cTn id="88" dur="500" fill="hold"/>
                                        <p:tgtEl>
                                          <p:spTgt spid="31"/>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additive="base">
                                        <p:cTn id="91" dur="500" fill="hold"/>
                                        <p:tgtEl>
                                          <p:spTgt spid="32"/>
                                        </p:tgtEl>
                                        <p:attrNameLst>
                                          <p:attrName>ppt_x</p:attrName>
                                        </p:attrNameLst>
                                      </p:cBhvr>
                                      <p:tavLst>
                                        <p:tav tm="0">
                                          <p:val>
                                            <p:strVal val="#ppt_x"/>
                                          </p:val>
                                        </p:tav>
                                        <p:tav tm="100000">
                                          <p:val>
                                            <p:strVal val="#ppt_x"/>
                                          </p:val>
                                        </p:tav>
                                      </p:tavLst>
                                    </p:anim>
                                    <p:anim calcmode="lin" valueType="num">
                                      <p:cBhvr additive="base">
                                        <p:cTn id="92" dur="500" fill="hold"/>
                                        <p:tgtEl>
                                          <p:spTgt spid="32"/>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33"/>
                                        </p:tgtEl>
                                        <p:attrNameLst>
                                          <p:attrName>style.visibility</p:attrName>
                                        </p:attrNameLst>
                                      </p:cBhvr>
                                      <p:to>
                                        <p:strVal val="visible"/>
                                      </p:to>
                                    </p:set>
                                    <p:anim calcmode="lin" valueType="num">
                                      <p:cBhvr additive="base">
                                        <p:cTn id="95" dur="500" fill="hold"/>
                                        <p:tgtEl>
                                          <p:spTgt spid="33"/>
                                        </p:tgtEl>
                                        <p:attrNameLst>
                                          <p:attrName>ppt_x</p:attrName>
                                        </p:attrNameLst>
                                      </p:cBhvr>
                                      <p:tavLst>
                                        <p:tav tm="0">
                                          <p:val>
                                            <p:strVal val="#ppt_x"/>
                                          </p:val>
                                        </p:tav>
                                        <p:tav tm="100000">
                                          <p:val>
                                            <p:strVal val="#ppt_x"/>
                                          </p:val>
                                        </p:tav>
                                      </p:tavLst>
                                    </p:anim>
                                    <p:anim calcmode="lin" valueType="num">
                                      <p:cBhvr additive="base">
                                        <p:cTn id="96" dur="500" fill="hold"/>
                                        <p:tgtEl>
                                          <p:spTgt spid="33"/>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34"/>
                                        </p:tgtEl>
                                        <p:attrNameLst>
                                          <p:attrName>style.visibility</p:attrName>
                                        </p:attrNameLst>
                                      </p:cBhvr>
                                      <p:to>
                                        <p:strVal val="visible"/>
                                      </p:to>
                                    </p:set>
                                    <p:anim calcmode="lin" valueType="num">
                                      <p:cBhvr additive="base">
                                        <p:cTn id="99" dur="500" fill="hold"/>
                                        <p:tgtEl>
                                          <p:spTgt spid="34"/>
                                        </p:tgtEl>
                                        <p:attrNameLst>
                                          <p:attrName>ppt_x</p:attrName>
                                        </p:attrNameLst>
                                      </p:cBhvr>
                                      <p:tavLst>
                                        <p:tav tm="0">
                                          <p:val>
                                            <p:strVal val="#ppt_x"/>
                                          </p:val>
                                        </p:tav>
                                        <p:tav tm="100000">
                                          <p:val>
                                            <p:strVal val="#ppt_x"/>
                                          </p:val>
                                        </p:tav>
                                      </p:tavLst>
                                    </p:anim>
                                    <p:anim calcmode="lin" valueType="num">
                                      <p:cBhvr additive="base">
                                        <p:cTn id="100" dur="500" fill="hold"/>
                                        <p:tgtEl>
                                          <p:spTgt spid="34"/>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35"/>
                                        </p:tgtEl>
                                        <p:attrNameLst>
                                          <p:attrName>style.visibility</p:attrName>
                                        </p:attrNameLst>
                                      </p:cBhvr>
                                      <p:to>
                                        <p:strVal val="visible"/>
                                      </p:to>
                                    </p:set>
                                    <p:anim calcmode="lin" valueType="num">
                                      <p:cBhvr additive="base">
                                        <p:cTn id="103" dur="500" fill="hold"/>
                                        <p:tgtEl>
                                          <p:spTgt spid="35"/>
                                        </p:tgtEl>
                                        <p:attrNameLst>
                                          <p:attrName>ppt_x</p:attrName>
                                        </p:attrNameLst>
                                      </p:cBhvr>
                                      <p:tavLst>
                                        <p:tav tm="0">
                                          <p:val>
                                            <p:strVal val="#ppt_x"/>
                                          </p:val>
                                        </p:tav>
                                        <p:tav tm="100000">
                                          <p:val>
                                            <p:strVal val="#ppt_x"/>
                                          </p:val>
                                        </p:tav>
                                      </p:tavLst>
                                    </p:anim>
                                    <p:anim calcmode="lin" valueType="num">
                                      <p:cBhvr additive="base">
                                        <p:cTn id="104" dur="500" fill="hold"/>
                                        <p:tgtEl>
                                          <p:spTgt spid="35"/>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additive="base">
                                        <p:cTn id="107" dur="500" fill="hold"/>
                                        <p:tgtEl>
                                          <p:spTgt spid="37"/>
                                        </p:tgtEl>
                                        <p:attrNameLst>
                                          <p:attrName>ppt_x</p:attrName>
                                        </p:attrNameLst>
                                      </p:cBhvr>
                                      <p:tavLst>
                                        <p:tav tm="0">
                                          <p:val>
                                            <p:strVal val="#ppt_x"/>
                                          </p:val>
                                        </p:tav>
                                        <p:tav tm="100000">
                                          <p:val>
                                            <p:strVal val="#ppt_x"/>
                                          </p:val>
                                        </p:tav>
                                      </p:tavLst>
                                    </p:anim>
                                    <p:anim calcmode="lin" valueType="num">
                                      <p:cBhvr additive="base">
                                        <p:cTn id="108" dur="500" fill="hold"/>
                                        <p:tgtEl>
                                          <p:spTgt spid="37"/>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38"/>
                                        </p:tgtEl>
                                        <p:attrNameLst>
                                          <p:attrName>style.visibility</p:attrName>
                                        </p:attrNameLst>
                                      </p:cBhvr>
                                      <p:to>
                                        <p:strVal val="visible"/>
                                      </p:to>
                                    </p:set>
                                    <p:anim calcmode="lin" valueType="num">
                                      <p:cBhvr additive="base">
                                        <p:cTn id="111" dur="500" fill="hold"/>
                                        <p:tgtEl>
                                          <p:spTgt spid="38"/>
                                        </p:tgtEl>
                                        <p:attrNameLst>
                                          <p:attrName>ppt_x</p:attrName>
                                        </p:attrNameLst>
                                      </p:cBhvr>
                                      <p:tavLst>
                                        <p:tav tm="0">
                                          <p:val>
                                            <p:strVal val="#ppt_x"/>
                                          </p:val>
                                        </p:tav>
                                        <p:tav tm="100000">
                                          <p:val>
                                            <p:strVal val="#ppt_x"/>
                                          </p:val>
                                        </p:tav>
                                      </p:tavLst>
                                    </p:anim>
                                    <p:anim calcmode="lin" valueType="num">
                                      <p:cBhvr additive="base">
                                        <p:cTn id="112" dur="500" fill="hold"/>
                                        <p:tgtEl>
                                          <p:spTgt spid="38"/>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42"/>
                                        </p:tgtEl>
                                        <p:attrNameLst>
                                          <p:attrName>style.visibility</p:attrName>
                                        </p:attrNameLst>
                                      </p:cBhvr>
                                      <p:to>
                                        <p:strVal val="visible"/>
                                      </p:to>
                                    </p:set>
                                    <p:anim calcmode="lin" valueType="num">
                                      <p:cBhvr additive="base">
                                        <p:cTn id="115" dur="500" fill="hold"/>
                                        <p:tgtEl>
                                          <p:spTgt spid="42"/>
                                        </p:tgtEl>
                                        <p:attrNameLst>
                                          <p:attrName>ppt_x</p:attrName>
                                        </p:attrNameLst>
                                      </p:cBhvr>
                                      <p:tavLst>
                                        <p:tav tm="0">
                                          <p:val>
                                            <p:strVal val="#ppt_x"/>
                                          </p:val>
                                        </p:tav>
                                        <p:tav tm="100000">
                                          <p:val>
                                            <p:strVal val="#ppt_x"/>
                                          </p:val>
                                        </p:tav>
                                      </p:tavLst>
                                    </p:anim>
                                    <p:anim calcmode="lin" valueType="num">
                                      <p:cBhvr additive="base">
                                        <p:cTn id="116" dur="500" fill="hold"/>
                                        <p:tgtEl>
                                          <p:spTgt spid="42"/>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43"/>
                                        </p:tgtEl>
                                        <p:attrNameLst>
                                          <p:attrName>style.visibility</p:attrName>
                                        </p:attrNameLst>
                                      </p:cBhvr>
                                      <p:to>
                                        <p:strVal val="visible"/>
                                      </p:to>
                                    </p:set>
                                    <p:anim calcmode="lin" valueType="num">
                                      <p:cBhvr additive="base">
                                        <p:cTn id="119" dur="500" fill="hold"/>
                                        <p:tgtEl>
                                          <p:spTgt spid="43"/>
                                        </p:tgtEl>
                                        <p:attrNameLst>
                                          <p:attrName>ppt_x</p:attrName>
                                        </p:attrNameLst>
                                      </p:cBhvr>
                                      <p:tavLst>
                                        <p:tav tm="0">
                                          <p:val>
                                            <p:strVal val="#ppt_x"/>
                                          </p:val>
                                        </p:tav>
                                        <p:tav tm="100000">
                                          <p:val>
                                            <p:strVal val="#ppt_x"/>
                                          </p:val>
                                        </p:tav>
                                      </p:tavLst>
                                    </p:anim>
                                    <p:anim calcmode="lin" valueType="num">
                                      <p:cBhvr additive="base">
                                        <p:cTn id="120" dur="500" fill="hold"/>
                                        <p:tgtEl>
                                          <p:spTgt spid="43"/>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9">
                                            <p:txEl>
                                              <p:pRg st="2" end="2"/>
                                            </p:txEl>
                                          </p:spTgt>
                                        </p:tgtEl>
                                        <p:attrNameLst>
                                          <p:attrName>style.visibility</p:attrName>
                                        </p:attrNameLst>
                                      </p:cBhvr>
                                      <p:to>
                                        <p:strVal val="visible"/>
                                      </p:to>
                                    </p:set>
                                    <p:anim calcmode="lin" valueType="num">
                                      <p:cBhvr additive="base">
                                        <p:cTn id="12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2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fld id="{89B12032-4A85-174A-839D-1AB87BD12D1A}" type="datetime1">
              <a:rPr lang="it-IT" smtClean="0"/>
              <a:pPr/>
              <a:t>06/02/20</a:t>
            </a:fld>
            <a:endParaRPr lang="en-GB" dirty="0"/>
          </a:p>
        </p:txBody>
      </p:sp>
      <p:sp>
        <p:nvSpPr>
          <p:cNvPr id="4" name="Segnaposto piè di pagina 3"/>
          <p:cNvSpPr>
            <a:spLocks noGrp="1"/>
          </p:cNvSpPr>
          <p:nvPr>
            <p:ph type="ftr" sz="quarter" idx="11"/>
          </p:nvPr>
        </p:nvSpPr>
        <p:spPr/>
        <p:txBody>
          <a:bodyPr/>
          <a:lstStyle/>
          <a:p>
            <a:r>
              <a:rPr lang="en-GB"/>
              <a:t>www.buildheat.eu</a:t>
            </a:r>
            <a:endParaRPr lang="en-GB" dirty="0"/>
          </a:p>
        </p:txBody>
      </p:sp>
      <p:sp>
        <p:nvSpPr>
          <p:cNvPr id="5" name="Segnaposto numero diapositiva 4"/>
          <p:cNvSpPr>
            <a:spLocks noGrp="1"/>
          </p:cNvSpPr>
          <p:nvPr>
            <p:ph type="sldNum" sz="quarter" idx="12"/>
          </p:nvPr>
        </p:nvSpPr>
        <p:spPr/>
        <p:txBody>
          <a:bodyPr/>
          <a:lstStyle/>
          <a:p>
            <a:fld id="{28CBC7E4-D0A8-204B-9264-0AE59BFA6BBA}" type="slidenum">
              <a:rPr lang="en-GB" smtClean="0"/>
              <a:pPr/>
              <a:t>42</a:t>
            </a:fld>
            <a:endParaRPr lang="en-GB" dirty="0"/>
          </a:p>
        </p:txBody>
      </p:sp>
      <p:sp>
        <p:nvSpPr>
          <p:cNvPr id="6" name="Titolo 5"/>
          <p:cNvSpPr>
            <a:spLocks noGrp="1"/>
          </p:cNvSpPr>
          <p:nvPr>
            <p:ph type="title"/>
          </p:nvPr>
        </p:nvSpPr>
        <p:spPr/>
        <p:txBody>
          <a:bodyPr>
            <a:normAutofit/>
          </a:bodyPr>
          <a:lstStyle/>
          <a:p>
            <a:r>
              <a:rPr lang="en-GB" dirty="0"/>
              <a:t>Technical aspects</a:t>
            </a:r>
            <a:endParaRPr lang="it-IT" dirty="0"/>
          </a:p>
        </p:txBody>
      </p:sp>
      <p:cxnSp>
        <p:nvCxnSpPr>
          <p:cNvPr id="12" name="Connettore 2 11"/>
          <p:cNvCxnSpPr>
            <a:cxnSpLocks/>
          </p:cNvCxnSpPr>
          <p:nvPr/>
        </p:nvCxnSpPr>
        <p:spPr>
          <a:xfrm flipH="1">
            <a:off x="3068200" y="2007453"/>
            <a:ext cx="941093" cy="10456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Connettore 2 14"/>
          <p:cNvCxnSpPr>
            <a:cxnSpLocks/>
          </p:cNvCxnSpPr>
          <p:nvPr/>
        </p:nvCxnSpPr>
        <p:spPr>
          <a:xfrm>
            <a:off x="5310909" y="2007453"/>
            <a:ext cx="679757" cy="10456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CasellaDiTesto 16"/>
          <p:cNvSpPr txBox="1"/>
          <p:nvPr/>
        </p:nvSpPr>
        <p:spPr>
          <a:xfrm>
            <a:off x="1485901" y="2662417"/>
            <a:ext cx="1795620" cy="323165"/>
          </a:xfrm>
          <a:prstGeom prst="rect">
            <a:avLst/>
          </a:prstGeom>
          <a:noFill/>
        </p:spPr>
        <p:txBody>
          <a:bodyPr wrap="none" rtlCol="0">
            <a:spAutoFit/>
          </a:bodyPr>
          <a:lstStyle/>
          <a:p>
            <a:r>
              <a:rPr lang="it-IT" sz="1500" b="1" dirty="0">
                <a:solidFill>
                  <a:schemeClr val="tx2"/>
                </a:solidFill>
              </a:rPr>
              <a:t>Distributed Solution</a:t>
            </a:r>
          </a:p>
        </p:txBody>
      </p:sp>
      <p:sp>
        <p:nvSpPr>
          <p:cNvPr id="18" name="CasellaDiTesto 17"/>
          <p:cNvSpPr txBox="1"/>
          <p:nvPr/>
        </p:nvSpPr>
        <p:spPr>
          <a:xfrm>
            <a:off x="5916308" y="2658976"/>
            <a:ext cx="1818126" cy="323165"/>
          </a:xfrm>
          <a:prstGeom prst="rect">
            <a:avLst/>
          </a:prstGeom>
          <a:noFill/>
        </p:spPr>
        <p:txBody>
          <a:bodyPr wrap="none" rtlCol="0">
            <a:spAutoFit/>
          </a:bodyPr>
          <a:lstStyle/>
          <a:p>
            <a:r>
              <a:rPr lang="it-IT" sz="1500" b="1" dirty="0" err="1">
                <a:solidFill>
                  <a:schemeClr val="tx2"/>
                </a:solidFill>
              </a:rPr>
              <a:t>Centralized</a:t>
            </a:r>
            <a:r>
              <a:rPr lang="it-IT" sz="1500" b="1" dirty="0">
                <a:solidFill>
                  <a:schemeClr val="tx2"/>
                </a:solidFill>
              </a:rPr>
              <a:t> Solution</a:t>
            </a:r>
          </a:p>
        </p:txBody>
      </p:sp>
      <p:pic>
        <p:nvPicPr>
          <p:cNvPr id="2" name="Immagine 1">
            <a:extLst>
              <a:ext uri="{FF2B5EF4-FFF2-40B4-BE49-F238E27FC236}">
                <a16:creationId xmlns="" xmlns:a16="http://schemas.microsoft.com/office/drawing/2014/main" id="{FA46E7DF-CA25-451F-8181-28EE16C33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0345" y="3016425"/>
            <a:ext cx="3273836" cy="2738866"/>
          </a:xfrm>
          <a:prstGeom prst="rect">
            <a:avLst/>
          </a:prstGeom>
        </p:spPr>
      </p:pic>
      <p:pic>
        <p:nvPicPr>
          <p:cNvPr id="9" name="Immagine 8">
            <a:extLst>
              <a:ext uri="{FF2B5EF4-FFF2-40B4-BE49-F238E27FC236}">
                <a16:creationId xmlns="" xmlns:a16="http://schemas.microsoft.com/office/drawing/2014/main" id="{27CE0DBF-780A-4D0B-9EC4-6BA54E319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162" y="3021226"/>
            <a:ext cx="3333277" cy="2738866"/>
          </a:xfrm>
          <a:prstGeom prst="rect">
            <a:avLst/>
          </a:prstGeom>
        </p:spPr>
      </p:pic>
      <p:sp>
        <p:nvSpPr>
          <p:cNvPr id="14" name="Rettangolo 13">
            <a:extLst>
              <a:ext uri="{FF2B5EF4-FFF2-40B4-BE49-F238E27FC236}">
                <a16:creationId xmlns="" xmlns:a16="http://schemas.microsoft.com/office/drawing/2014/main" id="{07B8C343-414D-44D4-B411-72044AB7D92C}"/>
              </a:ext>
            </a:extLst>
          </p:cNvPr>
          <p:cNvSpPr/>
          <p:nvPr/>
        </p:nvSpPr>
        <p:spPr>
          <a:xfrm>
            <a:off x="457200" y="1517928"/>
            <a:ext cx="8229600" cy="369332"/>
          </a:xfrm>
          <a:prstGeom prst="rect">
            <a:avLst/>
          </a:prstGeom>
        </p:spPr>
        <p:txBody>
          <a:bodyPr wrap="square">
            <a:spAutoFit/>
          </a:bodyPr>
          <a:lstStyle/>
          <a:p>
            <a:pPr algn="ctr"/>
            <a:r>
              <a:rPr lang="it-IT" b="1" dirty="0">
                <a:solidFill>
                  <a:schemeClr val="accent1"/>
                </a:solidFill>
              </a:rPr>
              <a:t>Monitoring and Control Architecture (</a:t>
            </a:r>
            <a:r>
              <a:rPr lang="it-IT" b="1" dirty="0" err="1">
                <a:solidFill>
                  <a:schemeClr val="accent1"/>
                </a:solidFill>
              </a:rPr>
              <a:t>Adaptable</a:t>
            </a:r>
            <a:r>
              <a:rPr lang="it-IT" b="1" dirty="0">
                <a:solidFill>
                  <a:schemeClr val="accent1"/>
                </a:solidFill>
              </a:rPr>
              <a:t> and Scalable)</a:t>
            </a:r>
          </a:p>
        </p:txBody>
      </p:sp>
    </p:spTree>
    <p:extLst>
      <p:ext uri="{BB962C8B-B14F-4D97-AF65-F5344CB8AC3E}">
        <p14:creationId xmlns:p14="http://schemas.microsoft.com/office/powerpoint/2010/main" val="36242671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 xmlns:a16="http://schemas.microsoft.com/office/drawing/2014/main" id="{C5220048-5BDE-4F78-9B22-BB61E46895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5160" y="1955946"/>
            <a:ext cx="3396113" cy="2337650"/>
          </a:xfrm>
          <a:prstGeom prst="rect">
            <a:avLst/>
          </a:prstGeom>
        </p:spPr>
      </p:pic>
      <p:sp>
        <p:nvSpPr>
          <p:cNvPr id="3" name="Segnaposto data 2"/>
          <p:cNvSpPr>
            <a:spLocks noGrp="1"/>
          </p:cNvSpPr>
          <p:nvPr>
            <p:ph type="dt" sz="half" idx="10"/>
          </p:nvPr>
        </p:nvSpPr>
        <p:spPr/>
        <p:txBody>
          <a:bodyPr/>
          <a:lstStyle/>
          <a:p>
            <a:fld id="{89B12032-4A85-174A-839D-1AB87BD12D1A}" type="datetime1">
              <a:rPr lang="it-IT" smtClean="0"/>
              <a:pPr/>
              <a:t>06/02/20</a:t>
            </a:fld>
            <a:endParaRPr lang="en-GB" dirty="0"/>
          </a:p>
        </p:txBody>
      </p:sp>
      <p:sp>
        <p:nvSpPr>
          <p:cNvPr id="4" name="Segnaposto piè di pagina 3"/>
          <p:cNvSpPr>
            <a:spLocks noGrp="1"/>
          </p:cNvSpPr>
          <p:nvPr>
            <p:ph type="ftr" sz="quarter" idx="11"/>
          </p:nvPr>
        </p:nvSpPr>
        <p:spPr/>
        <p:txBody>
          <a:bodyPr/>
          <a:lstStyle/>
          <a:p>
            <a:r>
              <a:rPr lang="en-GB"/>
              <a:t>www.buildheat.eu</a:t>
            </a:r>
            <a:endParaRPr lang="en-GB" dirty="0"/>
          </a:p>
        </p:txBody>
      </p:sp>
      <p:sp>
        <p:nvSpPr>
          <p:cNvPr id="5" name="Segnaposto numero diapositiva 4"/>
          <p:cNvSpPr>
            <a:spLocks noGrp="1"/>
          </p:cNvSpPr>
          <p:nvPr>
            <p:ph type="sldNum" sz="quarter" idx="12"/>
          </p:nvPr>
        </p:nvSpPr>
        <p:spPr/>
        <p:txBody>
          <a:bodyPr/>
          <a:lstStyle/>
          <a:p>
            <a:fld id="{28CBC7E4-D0A8-204B-9264-0AE59BFA6BBA}" type="slidenum">
              <a:rPr lang="en-GB" smtClean="0"/>
              <a:pPr/>
              <a:t>43</a:t>
            </a:fld>
            <a:endParaRPr lang="en-GB" dirty="0"/>
          </a:p>
        </p:txBody>
      </p:sp>
      <p:sp>
        <p:nvSpPr>
          <p:cNvPr id="6" name="Titolo 5"/>
          <p:cNvSpPr>
            <a:spLocks noGrp="1"/>
          </p:cNvSpPr>
          <p:nvPr>
            <p:ph type="title"/>
          </p:nvPr>
        </p:nvSpPr>
        <p:spPr/>
        <p:txBody>
          <a:bodyPr>
            <a:normAutofit/>
          </a:bodyPr>
          <a:lstStyle/>
          <a:p>
            <a:r>
              <a:rPr lang="en-GB" dirty="0"/>
              <a:t>Technical aspects</a:t>
            </a:r>
            <a:endParaRPr lang="it-IT" dirty="0"/>
          </a:p>
        </p:txBody>
      </p:sp>
      <p:sp>
        <p:nvSpPr>
          <p:cNvPr id="10" name="CasellaDiTesto 9">
            <a:extLst>
              <a:ext uri="{FF2B5EF4-FFF2-40B4-BE49-F238E27FC236}">
                <a16:creationId xmlns="" xmlns:a16="http://schemas.microsoft.com/office/drawing/2014/main" id="{75452B9B-1136-4AA5-AE7C-6E8F098FCB1F}"/>
              </a:ext>
            </a:extLst>
          </p:cNvPr>
          <p:cNvSpPr txBox="1"/>
          <p:nvPr/>
        </p:nvSpPr>
        <p:spPr>
          <a:xfrm>
            <a:off x="457200" y="2027176"/>
            <a:ext cx="4237892" cy="2169825"/>
          </a:xfrm>
          <a:prstGeom prst="rect">
            <a:avLst/>
          </a:prstGeom>
          <a:noFill/>
        </p:spPr>
        <p:txBody>
          <a:bodyPr wrap="square" rtlCol="0">
            <a:spAutoFit/>
          </a:bodyPr>
          <a:lstStyle/>
          <a:p>
            <a:pPr marL="257175" indent="-257175" algn="just">
              <a:buFont typeface="Wingdings" panose="05000000000000000000" pitchFamily="2" charset="2"/>
              <a:buChar char="§"/>
            </a:pPr>
            <a:r>
              <a:rPr lang="en-US" sz="1500" dirty="0"/>
              <a:t>High level control/optimization algorithms running in the cloud and exchanging data with the field</a:t>
            </a:r>
          </a:p>
          <a:p>
            <a:pPr marL="257175" indent="-257175" algn="just">
              <a:buFont typeface="Wingdings" panose="05000000000000000000" pitchFamily="2" charset="2"/>
              <a:buChar char="§"/>
            </a:pPr>
            <a:endParaRPr lang="en-US" sz="1500" dirty="0"/>
          </a:p>
          <a:p>
            <a:pPr marL="257175" indent="-257175" algn="just">
              <a:buFont typeface="Wingdings" panose="05000000000000000000" pitchFamily="2" charset="2"/>
              <a:buChar char="§"/>
            </a:pPr>
            <a:r>
              <a:rPr lang="en-US" sz="1500" dirty="0"/>
              <a:t>Data recorded on </a:t>
            </a:r>
            <a:r>
              <a:rPr lang="en-US" sz="1500" dirty="0" err="1"/>
              <a:t>BuildHeat</a:t>
            </a:r>
            <a:r>
              <a:rPr lang="en-US" sz="1500" dirty="0"/>
              <a:t> database and accessible by:</a:t>
            </a:r>
          </a:p>
          <a:p>
            <a:pPr marL="600075" lvl="1" indent="-257175" algn="just">
              <a:buFont typeface="Arial" panose="020B0604020202020204" pitchFamily="34" charset="0"/>
              <a:buChar char="•"/>
            </a:pPr>
            <a:r>
              <a:rPr lang="en-US" sz="1500" dirty="0"/>
              <a:t>Mobile App (developed for </a:t>
            </a:r>
            <a:r>
              <a:rPr lang="en-US" sz="1500" dirty="0" err="1"/>
              <a:t>BuildHEAT</a:t>
            </a:r>
            <a:r>
              <a:rPr lang="en-US" sz="1500" dirty="0"/>
              <a:t>)</a:t>
            </a:r>
          </a:p>
          <a:p>
            <a:pPr marL="600075" lvl="1" indent="-257175" algn="just">
              <a:buFont typeface="Arial" panose="020B0604020202020204" pitchFamily="34" charset="0"/>
              <a:buChar char="•"/>
            </a:pPr>
            <a:r>
              <a:rPr lang="en-US" sz="1500" dirty="0"/>
              <a:t>BIM software with its own graphic environment</a:t>
            </a:r>
          </a:p>
        </p:txBody>
      </p:sp>
      <p:sp>
        <p:nvSpPr>
          <p:cNvPr id="9" name="Rettangolo 8">
            <a:extLst>
              <a:ext uri="{FF2B5EF4-FFF2-40B4-BE49-F238E27FC236}">
                <a16:creationId xmlns="" xmlns:a16="http://schemas.microsoft.com/office/drawing/2014/main" id="{9F6FB1EF-DB8D-4AB5-AA46-15FCB700A33C}"/>
              </a:ext>
            </a:extLst>
          </p:cNvPr>
          <p:cNvSpPr/>
          <p:nvPr/>
        </p:nvSpPr>
        <p:spPr>
          <a:xfrm>
            <a:off x="457200" y="1517928"/>
            <a:ext cx="8229600" cy="369332"/>
          </a:xfrm>
          <a:prstGeom prst="rect">
            <a:avLst/>
          </a:prstGeom>
        </p:spPr>
        <p:txBody>
          <a:bodyPr wrap="square">
            <a:spAutoFit/>
          </a:bodyPr>
          <a:lstStyle/>
          <a:p>
            <a:pPr algn="ctr"/>
            <a:r>
              <a:rPr lang="it-IT" b="1" dirty="0">
                <a:solidFill>
                  <a:schemeClr val="accent1"/>
                </a:solidFill>
              </a:rPr>
              <a:t>Level 1 and Level 2 Architecture and App Development</a:t>
            </a:r>
          </a:p>
        </p:txBody>
      </p:sp>
      <p:pic>
        <p:nvPicPr>
          <p:cNvPr id="11" name="Immagine 10">
            <a:extLst>
              <a:ext uri="{FF2B5EF4-FFF2-40B4-BE49-F238E27FC236}">
                <a16:creationId xmlns="" xmlns:a16="http://schemas.microsoft.com/office/drawing/2014/main" id="{8C6C0D85-8537-4B0E-A10B-8A7D357D24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2190" y="4692073"/>
            <a:ext cx="787405" cy="1625673"/>
          </a:xfrm>
          <a:prstGeom prst="rect">
            <a:avLst/>
          </a:prstGeom>
        </p:spPr>
      </p:pic>
      <p:pic>
        <p:nvPicPr>
          <p:cNvPr id="12" name="Immagine 11">
            <a:extLst>
              <a:ext uri="{FF2B5EF4-FFF2-40B4-BE49-F238E27FC236}">
                <a16:creationId xmlns="" xmlns:a16="http://schemas.microsoft.com/office/drawing/2014/main" id="{2377B65D-FF0A-47A8-942A-1E8F28600E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200" y="4692073"/>
            <a:ext cx="782489" cy="1620688"/>
          </a:xfrm>
          <a:prstGeom prst="rect">
            <a:avLst/>
          </a:prstGeom>
        </p:spPr>
      </p:pic>
      <p:pic>
        <p:nvPicPr>
          <p:cNvPr id="13" name="Immagine 12">
            <a:extLst>
              <a:ext uri="{FF2B5EF4-FFF2-40B4-BE49-F238E27FC236}">
                <a16:creationId xmlns="" xmlns:a16="http://schemas.microsoft.com/office/drawing/2014/main" id="{4922B1EA-5F83-467F-A22C-BDC741D7E0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9734" y="4692073"/>
            <a:ext cx="792452" cy="1625673"/>
          </a:xfrm>
          <a:prstGeom prst="rect">
            <a:avLst/>
          </a:prstGeom>
        </p:spPr>
      </p:pic>
      <p:pic>
        <p:nvPicPr>
          <p:cNvPr id="14" name="Immagine 13">
            <a:extLst>
              <a:ext uri="{FF2B5EF4-FFF2-40B4-BE49-F238E27FC236}">
                <a16:creationId xmlns="" xmlns:a16="http://schemas.microsoft.com/office/drawing/2014/main" id="{0837F792-FD12-4DD2-A3CA-D7428FA291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40522" y="4684677"/>
            <a:ext cx="792452" cy="1628083"/>
          </a:xfrm>
          <a:prstGeom prst="rect">
            <a:avLst/>
          </a:prstGeom>
        </p:spPr>
      </p:pic>
      <p:sp>
        <p:nvSpPr>
          <p:cNvPr id="2" name="Rettangolo 1">
            <a:extLst>
              <a:ext uri="{FF2B5EF4-FFF2-40B4-BE49-F238E27FC236}">
                <a16:creationId xmlns="" xmlns:a16="http://schemas.microsoft.com/office/drawing/2014/main" id="{9F907EB1-7761-4202-A291-CD3D440625B4}"/>
              </a:ext>
            </a:extLst>
          </p:cNvPr>
          <p:cNvSpPr/>
          <p:nvPr/>
        </p:nvSpPr>
        <p:spPr>
          <a:xfrm>
            <a:off x="4672008" y="4621232"/>
            <a:ext cx="4162416" cy="1708160"/>
          </a:xfrm>
          <a:prstGeom prst="rect">
            <a:avLst/>
          </a:prstGeom>
        </p:spPr>
        <p:txBody>
          <a:bodyPr wrap="square">
            <a:spAutoFit/>
          </a:bodyPr>
          <a:lstStyle/>
          <a:p>
            <a:pPr marL="257175" indent="-257175" algn="just">
              <a:spcBef>
                <a:spcPts val="900"/>
              </a:spcBef>
              <a:buFont typeface="Wingdings" panose="05000000000000000000" pitchFamily="2" charset="2"/>
              <a:buChar char="§"/>
            </a:pPr>
            <a:r>
              <a:rPr lang="en-US" sz="1500" dirty="0"/>
              <a:t>Minimal and user friendly design/environment.</a:t>
            </a:r>
          </a:p>
          <a:p>
            <a:pPr marL="257175" indent="-257175" algn="just">
              <a:spcBef>
                <a:spcPts val="900"/>
              </a:spcBef>
              <a:buFont typeface="Wingdings" panose="05000000000000000000" pitchFamily="2" charset="2"/>
              <a:buChar char="§"/>
            </a:pPr>
            <a:r>
              <a:rPr lang="en-US" sz="1500" dirty="0"/>
              <a:t>End User environment independent form the technological application installed</a:t>
            </a:r>
          </a:p>
          <a:p>
            <a:pPr marL="257175" indent="-257175" algn="just">
              <a:spcBef>
                <a:spcPts val="900"/>
              </a:spcBef>
              <a:buFont typeface="Wingdings" panose="05000000000000000000" pitchFamily="2" charset="2"/>
              <a:buChar char="§"/>
            </a:pPr>
            <a:r>
              <a:rPr lang="it-IT" sz="1500" dirty="0"/>
              <a:t>The «status» of the </a:t>
            </a:r>
            <a:r>
              <a:rPr lang="it-IT" sz="1500" dirty="0" err="1"/>
              <a:t>leaf</a:t>
            </a:r>
            <a:r>
              <a:rPr lang="it-IT" sz="1500" dirty="0"/>
              <a:t> </a:t>
            </a:r>
            <a:r>
              <a:rPr lang="it-IT" sz="1500" dirty="0" err="1"/>
              <a:t>will</a:t>
            </a:r>
            <a:r>
              <a:rPr lang="it-IT" sz="1500" dirty="0"/>
              <a:t> </a:t>
            </a:r>
            <a:r>
              <a:rPr lang="it-IT" sz="1500" dirty="0" err="1"/>
              <a:t>represent</a:t>
            </a:r>
            <a:r>
              <a:rPr lang="it-IT" sz="1500" dirty="0"/>
              <a:t> </a:t>
            </a:r>
            <a:r>
              <a:rPr lang="it-IT" sz="1500" dirty="0" err="1"/>
              <a:t>how</a:t>
            </a:r>
            <a:r>
              <a:rPr lang="it-IT" sz="1500" dirty="0"/>
              <a:t> </a:t>
            </a:r>
            <a:r>
              <a:rPr lang="it-IT" sz="1500" dirty="0" err="1"/>
              <a:t>tenants</a:t>
            </a:r>
            <a:r>
              <a:rPr lang="it-IT" sz="1500" dirty="0"/>
              <a:t> are </a:t>
            </a:r>
            <a:r>
              <a:rPr lang="it-IT" sz="1500" dirty="0" err="1"/>
              <a:t>using</a:t>
            </a:r>
            <a:r>
              <a:rPr lang="it-IT" sz="1500" dirty="0"/>
              <a:t> energy.</a:t>
            </a:r>
            <a:endParaRPr lang="en-US" sz="1500" dirty="0"/>
          </a:p>
        </p:txBody>
      </p:sp>
    </p:spTree>
    <p:extLst>
      <p:ext uri="{BB962C8B-B14F-4D97-AF65-F5344CB8AC3E}">
        <p14:creationId xmlns:p14="http://schemas.microsoft.com/office/powerpoint/2010/main" val="37750732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997337" y="523076"/>
            <a:ext cx="5740263" cy="2800767"/>
          </a:xfrm>
        </p:spPr>
        <p:txBody>
          <a:bodyPr/>
          <a:lstStyle/>
          <a:p>
            <a:r>
              <a:rPr lang="en-GB" dirty="0"/>
              <a:t>Industrialised multifunctional ventilated façade </a:t>
            </a:r>
            <a:br>
              <a:rPr lang="en-GB" dirty="0"/>
            </a:br>
            <a:endParaRPr lang="en-GB" dirty="0"/>
          </a:p>
        </p:txBody>
      </p:sp>
    </p:spTree>
    <p:extLst>
      <p:ext uri="{BB962C8B-B14F-4D97-AF65-F5344CB8AC3E}">
        <p14:creationId xmlns:p14="http://schemas.microsoft.com/office/powerpoint/2010/main" val="27802394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01197" y="1556543"/>
            <a:ext cx="8589203" cy="1872457"/>
          </a:xfrm>
        </p:spPr>
        <p:txBody>
          <a:bodyPr>
            <a:normAutofit fontScale="55000" lnSpcReduction="20000"/>
          </a:bodyPr>
          <a:lstStyle/>
          <a:p>
            <a:pPr algn="just"/>
            <a:r>
              <a:rPr lang="en-US" dirty="0"/>
              <a:t>The façade system core is the </a:t>
            </a:r>
            <a:r>
              <a:rPr lang="en-US" b="1" dirty="0" err="1"/>
              <a:t>aluminium</a:t>
            </a:r>
            <a:r>
              <a:rPr lang="en-US" b="1" dirty="0"/>
              <a:t> frame pre-assembled in macro panels </a:t>
            </a:r>
            <a:r>
              <a:rPr lang="en-US" dirty="0"/>
              <a:t>developed by HALFEN. Two transoms and two mullions of identical section compose each macro-panel. The assembling is done with a 45° connection welded or fixed mechanically with an internal angular plate. </a:t>
            </a:r>
          </a:p>
          <a:p>
            <a:pPr algn="just"/>
            <a:endParaRPr lang="en-US" sz="1700" dirty="0"/>
          </a:p>
          <a:p>
            <a:pPr algn="just"/>
            <a:r>
              <a:rPr lang="en-US" dirty="0"/>
              <a:t>The </a:t>
            </a:r>
            <a:r>
              <a:rPr lang="en-US" b="1" dirty="0"/>
              <a:t>soft insulation layer </a:t>
            </a:r>
            <a:r>
              <a:rPr lang="en-US" dirty="0"/>
              <a:t>has a minimum thickness of around 80 mm in order to cover the metal brackets (macro-panel anchors) and the eventual building services (pipes for hot water, ducts for air supply and removal) fixed at the wall surface. </a:t>
            </a:r>
          </a:p>
          <a:p>
            <a:pPr algn="just"/>
            <a:endParaRPr lang="en-GB" dirty="0"/>
          </a:p>
        </p:txBody>
      </p:sp>
      <p:sp>
        <p:nvSpPr>
          <p:cNvPr id="7" name="Titolo 6"/>
          <p:cNvSpPr>
            <a:spLocks noGrp="1"/>
          </p:cNvSpPr>
          <p:nvPr>
            <p:ph type="title"/>
          </p:nvPr>
        </p:nvSpPr>
        <p:spPr/>
        <p:txBody>
          <a:bodyPr/>
          <a:lstStyle/>
          <a:p>
            <a:r>
              <a:rPr lang="en-GB" dirty="0"/>
              <a:t>Anchoring system</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45</a:t>
            </a:fld>
            <a:endParaRPr lang="en-GB" dirty="0"/>
          </a:p>
        </p:txBody>
      </p:sp>
      <p:sp>
        <p:nvSpPr>
          <p:cNvPr id="13" name="Segnaposto contenuto 2">
            <a:extLst>
              <a:ext uri="{FF2B5EF4-FFF2-40B4-BE49-F238E27FC236}">
                <a16:creationId xmlns="" xmlns:a16="http://schemas.microsoft.com/office/drawing/2014/main" id="{D9AF2A25-0CCA-459D-A48D-06234296F09F}"/>
              </a:ext>
            </a:extLst>
          </p:cNvPr>
          <p:cNvSpPr txBox="1">
            <a:spLocks/>
          </p:cNvSpPr>
          <p:nvPr/>
        </p:nvSpPr>
        <p:spPr>
          <a:xfrm>
            <a:off x="162787" y="3429000"/>
            <a:ext cx="4218401" cy="280585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n-US" sz="1800" dirty="0"/>
              <a:t>A </a:t>
            </a:r>
            <a:r>
              <a:rPr lang="en-US" sz="1800" b="1" dirty="0"/>
              <a:t>continuous layer of gaskets </a:t>
            </a:r>
            <a:r>
              <a:rPr lang="en-US" sz="1800" dirty="0"/>
              <a:t>is installed at each macro-panel edges, guaranteeing the rainwater tightness to protect the soft insulation layer.</a:t>
            </a:r>
          </a:p>
          <a:p>
            <a:pPr lvl="1" algn="just"/>
            <a:r>
              <a:rPr lang="en-US" sz="1800" dirty="0"/>
              <a:t>vertical gaskets are inserted in each macro-panel before installation, </a:t>
            </a:r>
          </a:p>
          <a:p>
            <a:pPr lvl="1" algn="just"/>
            <a:r>
              <a:rPr lang="en-US" sz="1800" dirty="0"/>
              <a:t>continuous horizontal gasket is installed after one macro-panels’ row installation is </a:t>
            </a:r>
            <a:r>
              <a:rPr lang="en-US" sz="1800" dirty="0" err="1"/>
              <a:t>finalised</a:t>
            </a:r>
            <a:r>
              <a:rPr lang="en-US" sz="1800" dirty="0"/>
              <a:t>. </a:t>
            </a:r>
          </a:p>
          <a:p>
            <a:pPr algn="just"/>
            <a:endParaRPr lang="en-GB" sz="1800" dirty="0"/>
          </a:p>
        </p:txBody>
      </p:sp>
      <p:pic>
        <p:nvPicPr>
          <p:cNvPr id="14" name="Picture 49">
            <a:extLst>
              <a:ext uri="{FF2B5EF4-FFF2-40B4-BE49-F238E27FC236}">
                <a16:creationId xmlns="" xmlns:a16="http://schemas.microsoft.com/office/drawing/2014/main" id="{28CA4C82-5582-4F42-A353-2A8D03F6DA4E}"/>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381188" y="3495949"/>
            <a:ext cx="4037191" cy="2671953"/>
          </a:xfrm>
          <a:prstGeom prst="rect">
            <a:avLst/>
          </a:prstGeom>
          <a:noFill/>
        </p:spPr>
      </p:pic>
    </p:spTree>
    <p:extLst>
      <p:ext uri="{BB962C8B-B14F-4D97-AF65-F5344CB8AC3E}">
        <p14:creationId xmlns:p14="http://schemas.microsoft.com/office/powerpoint/2010/main" val="36511313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31814" y="2051392"/>
            <a:ext cx="8229600" cy="1304241"/>
          </a:xfrm>
        </p:spPr>
        <p:txBody>
          <a:bodyPr>
            <a:normAutofit fontScale="62500" lnSpcReduction="20000"/>
          </a:bodyPr>
          <a:lstStyle/>
          <a:p>
            <a:pPr algn="just"/>
            <a:r>
              <a:rPr lang="en-US" dirty="0"/>
              <a:t>The frame shape has been verified to allow a maximum flection of 0.5 mm for a macro-panel height (slab-to-slab distance) of 3 m.</a:t>
            </a:r>
          </a:p>
          <a:p>
            <a:pPr algn="just"/>
            <a:r>
              <a:rPr lang="en-US" dirty="0"/>
              <a:t>Each macro-panel is hanged on a curtain wall standard bracket, which allows tri-dimensional adjustments.</a:t>
            </a:r>
          </a:p>
        </p:txBody>
      </p:sp>
      <p:sp>
        <p:nvSpPr>
          <p:cNvPr id="7" name="Titolo 6"/>
          <p:cNvSpPr>
            <a:spLocks noGrp="1"/>
          </p:cNvSpPr>
          <p:nvPr>
            <p:ph type="title"/>
          </p:nvPr>
        </p:nvSpPr>
        <p:spPr/>
        <p:txBody>
          <a:bodyPr/>
          <a:lstStyle/>
          <a:p>
            <a:r>
              <a:rPr lang="en-GB" dirty="0"/>
              <a:t>Anchoring system technical aspects</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46</a:t>
            </a:fld>
            <a:endParaRPr lang="en-GB" dirty="0"/>
          </a:p>
        </p:txBody>
      </p:sp>
      <p:sp>
        <p:nvSpPr>
          <p:cNvPr id="11" name="Segnaposto testo 4">
            <a:extLst>
              <a:ext uri="{FF2B5EF4-FFF2-40B4-BE49-F238E27FC236}">
                <a16:creationId xmlns="" xmlns:a16="http://schemas.microsoft.com/office/drawing/2014/main" id="{F5976428-D0EB-4634-B845-00680D6D21F7}"/>
              </a:ext>
            </a:extLst>
          </p:cNvPr>
          <p:cNvSpPr txBox="1">
            <a:spLocks/>
          </p:cNvSpPr>
          <p:nvPr/>
        </p:nvSpPr>
        <p:spPr>
          <a:xfrm>
            <a:off x="531814" y="1511397"/>
            <a:ext cx="4040188" cy="63976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2800" dirty="0">
                <a:solidFill>
                  <a:schemeClr val="tx2"/>
                </a:solidFill>
              </a:rPr>
              <a:t>Mechanical behaviour</a:t>
            </a:r>
          </a:p>
        </p:txBody>
      </p:sp>
      <p:pic>
        <p:nvPicPr>
          <p:cNvPr id="12" name="Picture 53">
            <a:extLst>
              <a:ext uri="{FF2B5EF4-FFF2-40B4-BE49-F238E27FC236}">
                <a16:creationId xmlns="" xmlns:a16="http://schemas.microsoft.com/office/drawing/2014/main" id="{6873A9F8-D5B3-4B26-8E1E-17BDA5D61B1D}"/>
              </a:ext>
            </a:extLst>
          </p:cNvPr>
          <p:cNvPicPr/>
          <p:nvPr/>
        </p:nvPicPr>
        <p:blipFill>
          <a:blip r:embed="rId2" cstate="screen">
            <a:extLst>
              <a:ext uri="{28A0092B-C50C-407E-A947-70E740481C1C}">
                <a14:useLocalDpi xmlns:a14="http://schemas.microsoft.com/office/drawing/2010/main" val="0"/>
              </a:ext>
            </a:extLst>
          </a:blip>
          <a:srcRect/>
          <a:stretch>
            <a:fillRect/>
          </a:stretch>
        </p:blipFill>
        <p:spPr bwMode="auto">
          <a:xfrm rot="-5400000">
            <a:off x="1334771" y="2545619"/>
            <a:ext cx="3061335" cy="4322445"/>
          </a:xfrm>
          <a:prstGeom prst="rect">
            <a:avLst/>
          </a:prstGeom>
          <a:noFill/>
          <a:ln>
            <a:noFill/>
          </a:ln>
        </p:spPr>
      </p:pic>
      <p:pic>
        <p:nvPicPr>
          <p:cNvPr id="13" name="Picture 51">
            <a:extLst>
              <a:ext uri="{FF2B5EF4-FFF2-40B4-BE49-F238E27FC236}">
                <a16:creationId xmlns="" xmlns:a16="http://schemas.microsoft.com/office/drawing/2014/main" id="{2161CBF2-96E4-44AD-A78E-1DAEB630E9AC}"/>
              </a:ext>
            </a:extLst>
          </p:cNvPr>
          <p:cNvPicPr/>
          <p:nvPr/>
        </p:nvPicPr>
        <p:blipFill rotWithShape="1">
          <a:blip r:embed="rId3" cstate="screen">
            <a:extLst>
              <a:ext uri="{28A0092B-C50C-407E-A947-70E740481C1C}">
                <a14:useLocalDpi xmlns:a14="http://schemas.microsoft.com/office/drawing/2010/main" val="0"/>
              </a:ext>
            </a:extLst>
          </a:blip>
          <a:srcRect r="11669"/>
          <a:stretch/>
        </p:blipFill>
        <p:spPr bwMode="auto">
          <a:xfrm rot="5400000">
            <a:off x="5427821" y="3556857"/>
            <a:ext cx="2932430" cy="2171065"/>
          </a:xfrm>
          <a:prstGeom prst="rect">
            <a:avLst/>
          </a:prstGeom>
          <a:noFill/>
          <a:ln>
            <a:noFill/>
          </a:ln>
          <a:extLst>
            <a:ext uri="{53640926-AAD7-44d8-BBD7-CCE9431645EC}">
              <a14:shadowObscured xmlns:a14="http://schemas.microsoft.com/office/drawing/2010/main"/>
            </a:ext>
          </a:extLst>
        </p:spPr>
      </p:pic>
      <p:sp>
        <p:nvSpPr>
          <p:cNvPr id="14" name="Segnaposto contenuto 2">
            <a:extLst>
              <a:ext uri="{FF2B5EF4-FFF2-40B4-BE49-F238E27FC236}">
                <a16:creationId xmlns="" xmlns:a16="http://schemas.microsoft.com/office/drawing/2014/main" id="{3711C09C-3BF9-48DC-8FE8-3E8BD8F58DA6}"/>
              </a:ext>
            </a:extLst>
          </p:cNvPr>
          <p:cNvSpPr txBox="1">
            <a:spLocks/>
          </p:cNvSpPr>
          <p:nvPr/>
        </p:nvSpPr>
        <p:spPr>
          <a:xfrm>
            <a:off x="1853406" y="6140754"/>
            <a:ext cx="2024063" cy="7172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t>Vertical section</a:t>
            </a:r>
          </a:p>
        </p:txBody>
      </p:sp>
      <p:sp>
        <p:nvSpPr>
          <p:cNvPr id="15" name="Segnaposto contenuto 2">
            <a:extLst>
              <a:ext uri="{FF2B5EF4-FFF2-40B4-BE49-F238E27FC236}">
                <a16:creationId xmlns="" xmlns:a16="http://schemas.microsoft.com/office/drawing/2014/main" id="{DC9F3AF7-2D1E-4C4D-BDE0-FB9CB7041F60}"/>
              </a:ext>
            </a:extLst>
          </p:cNvPr>
          <p:cNvSpPr txBox="1">
            <a:spLocks/>
          </p:cNvSpPr>
          <p:nvPr/>
        </p:nvSpPr>
        <p:spPr>
          <a:xfrm>
            <a:off x="5882004" y="6133042"/>
            <a:ext cx="2024063" cy="365125"/>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t>Horizontal section</a:t>
            </a:r>
          </a:p>
        </p:txBody>
      </p:sp>
    </p:spTree>
    <p:extLst>
      <p:ext uri="{BB962C8B-B14F-4D97-AF65-F5344CB8AC3E}">
        <p14:creationId xmlns:p14="http://schemas.microsoft.com/office/powerpoint/2010/main" val="7757476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98356" y="1701398"/>
            <a:ext cx="8589203" cy="4291995"/>
          </a:xfrm>
        </p:spPr>
        <p:txBody>
          <a:bodyPr>
            <a:normAutofit fontScale="62500" lnSpcReduction="20000"/>
          </a:bodyPr>
          <a:lstStyle/>
          <a:p>
            <a:pPr algn="just">
              <a:spcAft>
                <a:spcPts val="1200"/>
              </a:spcAft>
            </a:pPr>
            <a:r>
              <a:rPr lang="en-US" sz="2900" dirty="0"/>
              <a:t>Polymer concretes are a type of concrete that use </a:t>
            </a:r>
            <a:r>
              <a:rPr lang="en-US" sz="2900" b="1" dirty="0"/>
              <a:t>polymeric resins </a:t>
            </a:r>
            <a:r>
              <a:rPr lang="en-US" sz="2900" dirty="0"/>
              <a:t>to replace cements as a binder, to reduce density and weight.</a:t>
            </a:r>
          </a:p>
          <a:p>
            <a:pPr algn="just">
              <a:spcAft>
                <a:spcPts val="1200"/>
              </a:spcAft>
            </a:pPr>
            <a:r>
              <a:rPr lang="en-US" sz="2900" dirty="0"/>
              <a:t>Commercial Polymer Concretes are usually compound of two different materials; crushed minerals (like marble, calcium carbonate, dolomite, others) and polyester resin. Its density varies from 2.100 kg/m</a:t>
            </a:r>
            <a:r>
              <a:rPr lang="en-US" sz="2900" baseline="30000" dirty="0"/>
              <a:t>3</a:t>
            </a:r>
            <a:r>
              <a:rPr lang="en-US" sz="2900" dirty="0"/>
              <a:t> to 2.350 kg/m</a:t>
            </a:r>
            <a:r>
              <a:rPr lang="en-US" sz="2900" baseline="30000" dirty="0"/>
              <a:t>3</a:t>
            </a:r>
            <a:r>
              <a:rPr lang="en-US" sz="2900" dirty="0"/>
              <a:t>, and the bending strength  from 10 to 40 MPa. </a:t>
            </a:r>
          </a:p>
          <a:p>
            <a:pPr algn="just">
              <a:spcAft>
                <a:spcPts val="1200"/>
              </a:spcAft>
            </a:pPr>
            <a:r>
              <a:rPr lang="en-US" sz="2900" dirty="0"/>
              <a:t>A </a:t>
            </a:r>
            <a:r>
              <a:rPr lang="en-US" sz="2900" b="1" dirty="0"/>
              <a:t>new solution </a:t>
            </a:r>
            <a:r>
              <a:rPr lang="en-US" sz="2900" dirty="0"/>
              <a:t>has been developed by ACCIONA in order to:</a:t>
            </a:r>
          </a:p>
          <a:p>
            <a:pPr lvl="1" algn="just">
              <a:spcAft>
                <a:spcPts val="600"/>
              </a:spcAft>
            </a:pPr>
            <a:r>
              <a:rPr lang="en-US" dirty="0"/>
              <a:t>Reduce material density.</a:t>
            </a:r>
          </a:p>
          <a:p>
            <a:pPr lvl="1" algn="just">
              <a:spcAft>
                <a:spcPts val="600"/>
              </a:spcAft>
            </a:pPr>
            <a:r>
              <a:rPr lang="en-US" dirty="0"/>
              <a:t>Keep the same panel´s thickness (17mm), which means lower panel´s basic weight (kg/m2) due to the lower density.</a:t>
            </a:r>
          </a:p>
          <a:p>
            <a:pPr lvl="1" algn="just">
              <a:spcAft>
                <a:spcPts val="600"/>
              </a:spcAft>
            </a:pPr>
            <a:r>
              <a:rPr lang="en-US" dirty="0"/>
              <a:t>Use of recycled materials including expanded recycled glass spheres</a:t>
            </a:r>
          </a:p>
          <a:p>
            <a:pPr lvl="1" algn="just">
              <a:spcAft>
                <a:spcPts val="600"/>
              </a:spcAft>
            </a:pPr>
            <a:r>
              <a:rPr lang="en-US" dirty="0"/>
              <a:t>Improvement of fire reaction, until achieve the required classification to be installed in Italian and Spanish demo case (</a:t>
            </a:r>
            <a:r>
              <a:rPr lang="en-GB" dirty="0"/>
              <a:t>B- s2- d0)</a:t>
            </a:r>
            <a:r>
              <a:rPr lang="en-US" dirty="0"/>
              <a:t>, according to EN 13501-1</a:t>
            </a:r>
            <a:endParaRPr lang="es-ES" dirty="0"/>
          </a:p>
        </p:txBody>
      </p:sp>
      <p:sp>
        <p:nvSpPr>
          <p:cNvPr id="7" name="Titolo 6"/>
          <p:cNvSpPr>
            <a:spLocks noGrp="1"/>
          </p:cNvSpPr>
          <p:nvPr>
            <p:ph type="title"/>
          </p:nvPr>
        </p:nvSpPr>
        <p:spPr/>
        <p:txBody>
          <a:bodyPr/>
          <a:lstStyle/>
          <a:p>
            <a:r>
              <a:rPr lang="en-GB" dirty="0"/>
              <a:t>Cladding Polymer Concrete (PC)</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47</a:t>
            </a:fld>
            <a:endParaRPr lang="en-GB" dirty="0"/>
          </a:p>
        </p:txBody>
      </p:sp>
    </p:spTree>
    <p:extLst>
      <p:ext uri="{BB962C8B-B14F-4D97-AF65-F5344CB8AC3E}">
        <p14:creationId xmlns:p14="http://schemas.microsoft.com/office/powerpoint/2010/main" val="29774086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31814" y="1932642"/>
            <a:ext cx="5108965" cy="1304241"/>
          </a:xfrm>
        </p:spPr>
        <p:txBody>
          <a:bodyPr>
            <a:noAutofit/>
          </a:bodyPr>
          <a:lstStyle/>
          <a:p>
            <a:pPr lvl="0"/>
            <a:r>
              <a:rPr lang="en-GB" sz="2200" dirty="0"/>
              <a:t>Unsaturated polyester resin</a:t>
            </a:r>
            <a:endParaRPr lang="es-ES" sz="2200" dirty="0"/>
          </a:p>
          <a:p>
            <a:pPr lvl="0"/>
            <a:r>
              <a:rPr lang="en-GB" sz="2200" dirty="0"/>
              <a:t>Aluminium Tri Hydroxide (ATH)</a:t>
            </a:r>
            <a:endParaRPr lang="es-ES" sz="2200" dirty="0"/>
          </a:p>
          <a:p>
            <a:pPr lvl="0"/>
            <a:r>
              <a:rPr lang="en-GB" sz="2200" dirty="0"/>
              <a:t>Calcium carbonate (CaCO3)</a:t>
            </a:r>
            <a:endParaRPr lang="es-ES" sz="2200" dirty="0"/>
          </a:p>
          <a:p>
            <a:pPr lvl="0"/>
            <a:r>
              <a:rPr lang="en-GB" sz="2200" dirty="0"/>
              <a:t>Expanded recycled glass spheres</a:t>
            </a:r>
            <a:endParaRPr lang="es-ES" sz="2200" dirty="0"/>
          </a:p>
        </p:txBody>
      </p:sp>
      <p:sp>
        <p:nvSpPr>
          <p:cNvPr id="7" name="Titolo 6"/>
          <p:cNvSpPr>
            <a:spLocks noGrp="1"/>
          </p:cNvSpPr>
          <p:nvPr>
            <p:ph type="title"/>
          </p:nvPr>
        </p:nvSpPr>
        <p:spPr/>
        <p:txBody>
          <a:bodyPr/>
          <a:lstStyle/>
          <a:p>
            <a:r>
              <a:rPr lang="en-GB" dirty="0"/>
              <a:t>PC technical aspects</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48</a:t>
            </a:fld>
            <a:endParaRPr lang="en-GB" dirty="0"/>
          </a:p>
        </p:txBody>
      </p:sp>
      <p:sp>
        <p:nvSpPr>
          <p:cNvPr id="11" name="Segnaposto testo 4">
            <a:extLst>
              <a:ext uri="{FF2B5EF4-FFF2-40B4-BE49-F238E27FC236}">
                <a16:creationId xmlns="" xmlns:a16="http://schemas.microsoft.com/office/drawing/2014/main" id="{F5976428-D0EB-4634-B845-00680D6D21F7}"/>
              </a:ext>
            </a:extLst>
          </p:cNvPr>
          <p:cNvSpPr txBox="1">
            <a:spLocks/>
          </p:cNvSpPr>
          <p:nvPr/>
        </p:nvSpPr>
        <p:spPr>
          <a:xfrm>
            <a:off x="106879" y="1448360"/>
            <a:ext cx="4040188" cy="63976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2800" dirty="0">
                <a:solidFill>
                  <a:schemeClr val="tx2"/>
                </a:solidFill>
              </a:rPr>
              <a:t>Composition</a:t>
            </a:r>
          </a:p>
        </p:txBody>
      </p:sp>
      <p:sp>
        <p:nvSpPr>
          <p:cNvPr id="16" name="Segnaposto testo 4">
            <a:extLst>
              <a:ext uri="{FF2B5EF4-FFF2-40B4-BE49-F238E27FC236}">
                <a16:creationId xmlns="" xmlns:a16="http://schemas.microsoft.com/office/drawing/2014/main" id="{BCDF4B74-644B-4B9B-AC90-96B29AB9CFB1}"/>
              </a:ext>
            </a:extLst>
          </p:cNvPr>
          <p:cNvSpPr txBox="1">
            <a:spLocks/>
          </p:cNvSpPr>
          <p:nvPr/>
        </p:nvSpPr>
        <p:spPr>
          <a:xfrm>
            <a:off x="106879" y="4078955"/>
            <a:ext cx="5533900" cy="63976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solidFill>
                  <a:schemeClr val="tx2"/>
                </a:solidFill>
              </a:rPr>
              <a:t>Physical and mechanical properties</a:t>
            </a:r>
            <a:endParaRPr lang="en-GB" sz="2800" dirty="0">
              <a:solidFill>
                <a:schemeClr val="tx2"/>
              </a:solidFill>
            </a:endParaRPr>
          </a:p>
        </p:txBody>
      </p:sp>
      <p:sp>
        <p:nvSpPr>
          <p:cNvPr id="17" name="Segnaposto contenuto 2">
            <a:extLst>
              <a:ext uri="{FF2B5EF4-FFF2-40B4-BE49-F238E27FC236}">
                <a16:creationId xmlns="" xmlns:a16="http://schemas.microsoft.com/office/drawing/2014/main" id="{8614E67C-DFE8-4370-A10E-186F43C791D1}"/>
              </a:ext>
            </a:extLst>
          </p:cNvPr>
          <p:cNvSpPr txBox="1">
            <a:spLocks/>
          </p:cNvSpPr>
          <p:nvPr/>
        </p:nvSpPr>
        <p:spPr>
          <a:xfrm>
            <a:off x="531814" y="4564496"/>
            <a:ext cx="8229600" cy="208568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200" dirty="0"/>
              <a:t>Density: 1050 – 1100 hg/m3</a:t>
            </a:r>
          </a:p>
          <a:p>
            <a:r>
              <a:rPr lang="en-GB" sz="2200" dirty="0"/>
              <a:t>Bending strength: 15,14 </a:t>
            </a:r>
            <a:r>
              <a:rPr lang="en-GB" sz="2200" dirty="0" err="1"/>
              <a:t>Mpa</a:t>
            </a:r>
            <a:endParaRPr lang="en-GB" sz="2200" dirty="0"/>
          </a:p>
          <a:p>
            <a:r>
              <a:rPr lang="en-GB" sz="2200" dirty="0"/>
              <a:t>Thickness: 17 mm</a:t>
            </a:r>
          </a:p>
          <a:p>
            <a:r>
              <a:rPr lang="en-GB" sz="2200" dirty="0"/>
              <a:t>Width: 850 mm</a:t>
            </a:r>
          </a:p>
          <a:p>
            <a:r>
              <a:rPr lang="en-GB" sz="2200" dirty="0"/>
              <a:t>Length: 1650 mm</a:t>
            </a:r>
          </a:p>
          <a:p>
            <a:endParaRPr lang="es-ES" sz="2200" dirty="0"/>
          </a:p>
        </p:txBody>
      </p:sp>
      <p:pic>
        <p:nvPicPr>
          <p:cNvPr id="18" name="0 Imagen">
            <a:extLst>
              <a:ext uri="{FF2B5EF4-FFF2-40B4-BE49-F238E27FC236}">
                <a16:creationId xmlns="" xmlns:a16="http://schemas.microsoft.com/office/drawing/2014/main" id="{E4716C3C-FAF8-4258-A168-85519977732A}"/>
              </a:ext>
            </a:extLst>
          </p:cNvPr>
          <p:cNvPicPr/>
          <p:nvPr/>
        </p:nvPicPr>
        <p:blipFill>
          <a:blip r:embed="rId2">
            <a:extLst>
              <a:ext uri="{28A0092B-C50C-407E-A947-70E740481C1C}">
                <a14:useLocalDpi xmlns:a14="http://schemas.microsoft.com/office/drawing/2010/main" val="0"/>
              </a:ext>
            </a:extLst>
          </a:blip>
          <a:stretch>
            <a:fillRect/>
          </a:stretch>
        </p:blipFill>
        <p:spPr>
          <a:xfrm>
            <a:off x="5659436" y="1812059"/>
            <a:ext cx="2952750" cy="2200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0 Imagen">
            <a:extLst>
              <a:ext uri="{FF2B5EF4-FFF2-40B4-BE49-F238E27FC236}">
                <a16:creationId xmlns="" xmlns:a16="http://schemas.microsoft.com/office/drawing/2014/main" id="{729702AA-4777-4113-8629-61876A982984}"/>
              </a:ext>
            </a:extLst>
          </p:cNvPr>
          <p:cNvPicPr/>
          <p:nvPr/>
        </p:nvPicPr>
        <p:blipFill>
          <a:blip r:embed="rId3">
            <a:extLst>
              <a:ext uri="{28A0092B-C50C-407E-A947-70E740481C1C}">
                <a14:useLocalDpi xmlns:a14="http://schemas.microsoft.com/office/drawing/2010/main" val="0"/>
              </a:ext>
            </a:extLst>
          </a:blip>
          <a:stretch>
            <a:fillRect/>
          </a:stretch>
        </p:blipFill>
        <p:spPr>
          <a:xfrm>
            <a:off x="5659436" y="4103170"/>
            <a:ext cx="2943225" cy="2190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908666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31814" y="2051393"/>
            <a:ext cx="8154986" cy="1143070"/>
          </a:xfrm>
        </p:spPr>
        <p:txBody>
          <a:bodyPr>
            <a:normAutofit/>
          </a:bodyPr>
          <a:lstStyle/>
          <a:p>
            <a:pPr marL="0" indent="0" algn="just">
              <a:buNone/>
            </a:pPr>
            <a:r>
              <a:rPr lang="en-US" sz="1600" dirty="0"/>
              <a:t>The </a:t>
            </a:r>
            <a:r>
              <a:rPr lang="en-US" sz="1600" b="1" dirty="0"/>
              <a:t>passive cladding (Polymer Concrete) </a:t>
            </a:r>
            <a:r>
              <a:rPr lang="en-US" sz="1600" dirty="0"/>
              <a:t>is fixed using a special screw (MDE8) that is mechanically inserted into the panel along the factory production line implementing the fixing point of each cladding panel. This screw is then fixed to a stainless-steel plate system, which allows to regulate the position of each panel and to anchor it to the macro-panel frame.</a:t>
            </a:r>
          </a:p>
        </p:txBody>
      </p:sp>
      <p:sp>
        <p:nvSpPr>
          <p:cNvPr id="7" name="Titolo 6"/>
          <p:cNvSpPr>
            <a:spLocks noGrp="1"/>
          </p:cNvSpPr>
          <p:nvPr>
            <p:ph type="title"/>
          </p:nvPr>
        </p:nvSpPr>
        <p:spPr/>
        <p:txBody>
          <a:bodyPr/>
          <a:lstStyle/>
          <a:p>
            <a:r>
              <a:rPr lang="en-GB" dirty="0"/>
              <a:t>Cladding technical aspects</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49</a:t>
            </a:fld>
            <a:endParaRPr lang="en-GB" dirty="0"/>
          </a:p>
        </p:txBody>
      </p:sp>
      <p:sp>
        <p:nvSpPr>
          <p:cNvPr id="11" name="Segnaposto testo 4">
            <a:extLst>
              <a:ext uri="{FF2B5EF4-FFF2-40B4-BE49-F238E27FC236}">
                <a16:creationId xmlns="" xmlns:a16="http://schemas.microsoft.com/office/drawing/2014/main" id="{F5976428-D0EB-4634-B845-00680D6D21F7}"/>
              </a:ext>
            </a:extLst>
          </p:cNvPr>
          <p:cNvSpPr txBox="1">
            <a:spLocks/>
          </p:cNvSpPr>
          <p:nvPr/>
        </p:nvSpPr>
        <p:spPr>
          <a:xfrm>
            <a:off x="531814" y="1511397"/>
            <a:ext cx="4040188" cy="639762"/>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2800" dirty="0">
                <a:solidFill>
                  <a:schemeClr val="tx2"/>
                </a:solidFill>
              </a:rPr>
              <a:t>Macro panel: Passive cladding</a:t>
            </a:r>
          </a:p>
        </p:txBody>
      </p:sp>
      <p:sp>
        <p:nvSpPr>
          <p:cNvPr id="15" name="Segnaposto contenuto 2">
            <a:extLst>
              <a:ext uri="{FF2B5EF4-FFF2-40B4-BE49-F238E27FC236}">
                <a16:creationId xmlns="" xmlns:a16="http://schemas.microsoft.com/office/drawing/2014/main" id="{DC9F3AF7-2D1E-4C4D-BDE0-FB9CB7041F60}"/>
              </a:ext>
            </a:extLst>
          </p:cNvPr>
          <p:cNvSpPr txBox="1">
            <a:spLocks/>
          </p:cNvSpPr>
          <p:nvPr/>
        </p:nvSpPr>
        <p:spPr>
          <a:xfrm>
            <a:off x="826287" y="6531661"/>
            <a:ext cx="3835729" cy="36512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t>Vertical section of the PC panel fixing system</a:t>
            </a:r>
          </a:p>
        </p:txBody>
      </p:sp>
      <p:pic>
        <p:nvPicPr>
          <p:cNvPr id="12" name="Picture 71">
            <a:extLst>
              <a:ext uri="{FF2B5EF4-FFF2-40B4-BE49-F238E27FC236}">
                <a16:creationId xmlns="" xmlns:a16="http://schemas.microsoft.com/office/drawing/2014/main" id="{9C97C76F-B5F7-47C8-9569-8425DCCCA056}"/>
              </a:ext>
            </a:extLst>
          </p:cNvPr>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57200" y="3361922"/>
            <a:ext cx="4573905" cy="3002280"/>
          </a:xfrm>
          <a:prstGeom prst="rect">
            <a:avLst/>
          </a:prstGeom>
          <a:noFill/>
        </p:spPr>
      </p:pic>
      <p:pic>
        <p:nvPicPr>
          <p:cNvPr id="14" name="Picture 72">
            <a:extLst>
              <a:ext uri="{FF2B5EF4-FFF2-40B4-BE49-F238E27FC236}">
                <a16:creationId xmlns="" xmlns:a16="http://schemas.microsoft.com/office/drawing/2014/main" id="{2615AD5C-1296-4943-9917-0BC46018AC43}"/>
              </a:ext>
            </a:extLst>
          </p:cNvPr>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388429" y="3657387"/>
            <a:ext cx="3053245" cy="2317847"/>
          </a:xfrm>
          <a:prstGeom prst="rect">
            <a:avLst/>
          </a:prstGeom>
          <a:noFill/>
          <a:ln>
            <a:noFill/>
          </a:ln>
        </p:spPr>
      </p:pic>
      <p:sp>
        <p:nvSpPr>
          <p:cNvPr id="17" name="Segnaposto contenuto 2">
            <a:extLst>
              <a:ext uri="{FF2B5EF4-FFF2-40B4-BE49-F238E27FC236}">
                <a16:creationId xmlns="" xmlns:a16="http://schemas.microsoft.com/office/drawing/2014/main" id="{A6709BCC-3DC8-4A09-976B-CEE18D7276E7}"/>
              </a:ext>
            </a:extLst>
          </p:cNvPr>
          <p:cNvSpPr txBox="1">
            <a:spLocks/>
          </p:cNvSpPr>
          <p:nvPr/>
        </p:nvSpPr>
        <p:spPr>
          <a:xfrm>
            <a:off x="4797322" y="6349098"/>
            <a:ext cx="4235458" cy="36512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t>Horizontal section of the PC panel fixing system anchored to the macro-panel frame</a:t>
            </a:r>
          </a:p>
        </p:txBody>
      </p:sp>
    </p:spTree>
    <p:extLst>
      <p:ext uri="{BB962C8B-B14F-4D97-AF65-F5344CB8AC3E}">
        <p14:creationId xmlns:p14="http://schemas.microsoft.com/office/powerpoint/2010/main" val="2699575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fontScale="90000"/>
          </a:bodyPr>
          <a:lstStyle/>
          <a:p>
            <a:r>
              <a:rPr lang="en-GB" dirty="0"/>
              <a:t>The problem of energy consumption in residential buildings over Europe</a:t>
            </a:r>
            <a:endParaRPr lang="en-GB" sz="2700" dirty="0"/>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5</a:t>
            </a:fld>
            <a:endParaRPr lang="en-GB" dirty="0"/>
          </a:p>
        </p:txBody>
      </p:sp>
      <p:sp>
        <p:nvSpPr>
          <p:cNvPr id="8" name="CuadroTexto 7">
            <a:extLst>
              <a:ext uri="{FF2B5EF4-FFF2-40B4-BE49-F238E27FC236}">
                <a16:creationId xmlns="" xmlns:a16="http://schemas.microsoft.com/office/drawing/2014/main" id="{C53341EC-57A2-4872-9A95-A7A8DBC3D7BD}"/>
              </a:ext>
            </a:extLst>
          </p:cNvPr>
          <p:cNvSpPr txBox="1"/>
          <p:nvPr/>
        </p:nvSpPr>
        <p:spPr>
          <a:xfrm>
            <a:off x="361950" y="1465751"/>
            <a:ext cx="8420100" cy="3539430"/>
          </a:xfrm>
          <a:prstGeom prst="rect">
            <a:avLst/>
          </a:prstGeom>
          <a:noFill/>
        </p:spPr>
        <p:txBody>
          <a:bodyPr wrap="square" rtlCol="0">
            <a:spAutoFit/>
          </a:bodyPr>
          <a:lstStyle/>
          <a:p>
            <a:pPr algn="just"/>
            <a:r>
              <a:rPr lang="en-US" dirty="0"/>
              <a:t>There are other factors that also affect the energy consumption in the building sector:</a:t>
            </a:r>
          </a:p>
          <a:p>
            <a:pPr algn="just"/>
            <a:endParaRPr lang="en-US" sz="1200" dirty="0"/>
          </a:p>
          <a:p>
            <a:pPr marL="342900" indent="-342900" algn="just">
              <a:buFont typeface="+mj-lt"/>
              <a:buAutoNum type="arabicPeriod"/>
            </a:pPr>
            <a:r>
              <a:rPr lang="en-US" b="1" dirty="0"/>
              <a:t>Climate change: </a:t>
            </a:r>
            <a:r>
              <a:rPr lang="en-US" dirty="0"/>
              <a:t>cooling is increasing rapidly and may be the major consumption component in the future. Very high increasing rates in most of the southern European Countries (from 2005 to 2009):</a:t>
            </a:r>
          </a:p>
          <a:p>
            <a:pPr algn="just"/>
            <a:r>
              <a:rPr lang="en-US" dirty="0"/>
              <a:t>		Bulgaria: 100%</a:t>
            </a:r>
          </a:p>
          <a:p>
            <a:pPr algn="just"/>
            <a:r>
              <a:rPr lang="en-US" dirty="0"/>
              <a:t>		Spain: 30%</a:t>
            </a:r>
          </a:p>
          <a:p>
            <a:pPr algn="just"/>
            <a:r>
              <a:rPr lang="en-US" dirty="0"/>
              <a:t>		Italy: 30%</a:t>
            </a:r>
          </a:p>
          <a:p>
            <a:pPr algn="just"/>
            <a:endParaRPr lang="en-US" sz="1200" dirty="0"/>
          </a:p>
          <a:p>
            <a:pPr marL="342900" indent="-342900">
              <a:buFont typeface="+mj-lt"/>
              <a:buAutoNum type="arabicPeriod" startAt="2"/>
            </a:pPr>
            <a:r>
              <a:rPr lang="en-US" b="1" dirty="0"/>
              <a:t>Energy poverty: </a:t>
            </a:r>
            <a:r>
              <a:rPr lang="en-US" dirty="0"/>
              <a:t>financial problems oblige part of the population to consume less energy and satisfy partly their needs. </a:t>
            </a:r>
          </a:p>
          <a:p>
            <a:pPr lvl="1"/>
            <a:endParaRPr lang="en-US" dirty="0"/>
          </a:p>
          <a:p>
            <a:endParaRPr lang="en-US" dirty="0"/>
          </a:p>
        </p:txBody>
      </p:sp>
      <p:pic>
        <p:nvPicPr>
          <p:cNvPr id="2050" name="Picture 2">
            <a:extLst>
              <a:ext uri="{FF2B5EF4-FFF2-40B4-BE49-F238E27FC236}">
                <a16:creationId xmlns="" xmlns:a16="http://schemas.microsoft.com/office/drawing/2014/main" id="{CBF6F4DF-C921-479B-96AE-511819A3AB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7734" y="4557189"/>
            <a:ext cx="3148532" cy="17991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1303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fontScale="90000"/>
          </a:bodyPr>
          <a:lstStyle/>
          <a:p>
            <a:r>
              <a:rPr lang="en-GB" dirty="0"/>
              <a:t>Industrialised multifunctional façade: technical aspects</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50</a:t>
            </a:fld>
            <a:endParaRPr lang="en-GB" dirty="0"/>
          </a:p>
        </p:txBody>
      </p:sp>
      <p:pic>
        <p:nvPicPr>
          <p:cNvPr id="13" name="Picture 76">
            <a:extLst>
              <a:ext uri="{FF2B5EF4-FFF2-40B4-BE49-F238E27FC236}">
                <a16:creationId xmlns="" xmlns:a16="http://schemas.microsoft.com/office/drawing/2014/main" id="{90357273-8968-4D79-AEB2-77F3E245A652}"/>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bwMode="auto">
          <a:xfrm rot="5400000">
            <a:off x="-416821" y="3360423"/>
            <a:ext cx="3187513" cy="23063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6" name="Picture 78">
            <a:extLst>
              <a:ext uri="{FF2B5EF4-FFF2-40B4-BE49-F238E27FC236}">
                <a16:creationId xmlns="" xmlns:a16="http://schemas.microsoft.com/office/drawing/2014/main" id="{96451F7F-D0A8-44FD-A921-2A12A1AB0BBF}"/>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5400000">
            <a:off x="1880470" y="3358968"/>
            <a:ext cx="3198047" cy="22987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81">
            <a:extLst>
              <a:ext uri="{FF2B5EF4-FFF2-40B4-BE49-F238E27FC236}">
                <a16:creationId xmlns="" xmlns:a16="http://schemas.microsoft.com/office/drawing/2014/main" id="{3FFEA200-0B18-44C6-A22A-4B189B5F7DA3}"/>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a:off x="4241487" y="3319106"/>
            <a:ext cx="3198048" cy="23995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82">
            <a:extLst>
              <a:ext uri="{FF2B5EF4-FFF2-40B4-BE49-F238E27FC236}">
                <a16:creationId xmlns="" xmlns:a16="http://schemas.microsoft.com/office/drawing/2014/main" id="{59B21D8F-E9BC-4954-B667-7649FB96112A}"/>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l="-329"/>
          <a:stretch/>
        </p:blipFill>
        <p:spPr bwMode="auto">
          <a:xfrm rot="5400000">
            <a:off x="6448241" y="3500016"/>
            <a:ext cx="3219315" cy="20589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Segnaposto testo 4">
            <a:extLst>
              <a:ext uri="{FF2B5EF4-FFF2-40B4-BE49-F238E27FC236}">
                <a16:creationId xmlns="" xmlns:a16="http://schemas.microsoft.com/office/drawing/2014/main" id="{F3329329-DD0D-4B6F-AC59-AD2EBCD9EA40}"/>
              </a:ext>
            </a:extLst>
          </p:cNvPr>
          <p:cNvSpPr txBox="1">
            <a:spLocks/>
          </p:cNvSpPr>
          <p:nvPr/>
        </p:nvSpPr>
        <p:spPr>
          <a:xfrm>
            <a:off x="531813" y="2062905"/>
            <a:ext cx="7745287" cy="639762"/>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2800" dirty="0">
                <a:solidFill>
                  <a:schemeClr val="tx2"/>
                </a:solidFill>
              </a:rPr>
              <a:t>Anchoring system + insulation panels + Polymer Concrete (PC) </a:t>
            </a:r>
          </a:p>
        </p:txBody>
      </p:sp>
    </p:spTree>
    <p:extLst>
      <p:ext uri="{BB962C8B-B14F-4D97-AF65-F5344CB8AC3E}">
        <p14:creationId xmlns:p14="http://schemas.microsoft.com/office/powerpoint/2010/main" val="5837308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fontScale="90000"/>
          </a:bodyPr>
          <a:lstStyle/>
          <a:p>
            <a:r>
              <a:rPr lang="en-GB" dirty="0"/>
              <a:t>Industrialised multifunctional façade: technical aspects</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51</a:t>
            </a:fld>
            <a:endParaRPr lang="en-GB" dirty="0"/>
          </a:p>
        </p:txBody>
      </p:sp>
      <p:sp>
        <p:nvSpPr>
          <p:cNvPr id="15" name="Segnaposto contenuto 2">
            <a:extLst>
              <a:ext uri="{FF2B5EF4-FFF2-40B4-BE49-F238E27FC236}">
                <a16:creationId xmlns="" xmlns:a16="http://schemas.microsoft.com/office/drawing/2014/main" id="{DC9F3AF7-2D1E-4C4D-BDE0-FB9CB7041F60}"/>
              </a:ext>
            </a:extLst>
          </p:cNvPr>
          <p:cNvSpPr txBox="1">
            <a:spLocks/>
          </p:cNvSpPr>
          <p:nvPr/>
        </p:nvSpPr>
        <p:spPr>
          <a:xfrm>
            <a:off x="428636" y="5672323"/>
            <a:ext cx="3468053" cy="36512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t>Top view of the HALFEN channel with steel plate and fixing for the PC panel</a:t>
            </a:r>
          </a:p>
        </p:txBody>
      </p:sp>
      <p:sp>
        <p:nvSpPr>
          <p:cNvPr id="17" name="Segnaposto contenuto 2">
            <a:extLst>
              <a:ext uri="{FF2B5EF4-FFF2-40B4-BE49-F238E27FC236}">
                <a16:creationId xmlns="" xmlns:a16="http://schemas.microsoft.com/office/drawing/2014/main" id="{A6709BCC-3DC8-4A09-976B-CEE18D7276E7}"/>
              </a:ext>
            </a:extLst>
          </p:cNvPr>
          <p:cNvSpPr txBox="1">
            <a:spLocks/>
          </p:cNvSpPr>
          <p:nvPr/>
        </p:nvSpPr>
        <p:spPr>
          <a:xfrm>
            <a:off x="5760719" y="5740460"/>
            <a:ext cx="2598421" cy="36512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t>Side view of two macro-panels: bracket, vertical and horizontal gaskets are in evidence</a:t>
            </a:r>
          </a:p>
        </p:txBody>
      </p:sp>
      <p:pic>
        <p:nvPicPr>
          <p:cNvPr id="14" name="Picture 84">
            <a:extLst>
              <a:ext uri="{FF2B5EF4-FFF2-40B4-BE49-F238E27FC236}">
                <a16:creationId xmlns="" xmlns:a16="http://schemas.microsoft.com/office/drawing/2014/main" id="{36C8EEDA-0FD5-4288-AB4D-814FF76CCA4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428636" y="2898705"/>
            <a:ext cx="3407093" cy="2551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9" name="Picture 83">
            <a:extLst>
              <a:ext uri="{FF2B5EF4-FFF2-40B4-BE49-F238E27FC236}">
                <a16:creationId xmlns="" xmlns:a16="http://schemas.microsoft.com/office/drawing/2014/main" id="{8461077C-ACA1-4F5F-9CBA-7F11BDD467A5}"/>
              </a:ext>
            </a:extLst>
          </p:cNvPr>
          <p:cNvPicPr/>
          <p:nvPr/>
        </p:nvPicPr>
        <p:blipFill rotWithShape="1">
          <a:blip r:embed="rId4" cstate="screen">
            <a:extLst>
              <a:ext uri="{28A0092B-C50C-407E-A947-70E740481C1C}">
                <a14:useLocalDpi xmlns:a14="http://schemas.microsoft.com/office/drawing/2010/main" val="0"/>
              </a:ext>
            </a:extLst>
          </a:blip>
          <a:srcRect/>
          <a:stretch/>
        </p:blipFill>
        <p:spPr bwMode="auto">
          <a:xfrm>
            <a:off x="5928847" y="2047996"/>
            <a:ext cx="2155190" cy="35712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20" name="Segnaposto testo 4">
            <a:extLst>
              <a:ext uri="{FF2B5EF4-FFF2-40B4-BE49-F238E27FC236}">
                <a16:creationId xmlns="" xmlns:a16="http://schemas.microsoft.com/office/drawing/2014/main" id="{CC2E63B7-9E41-47D2-AE34-764C287446E2}"/>
              </a:ext>
            </a:extLst>
          </p:cNvPr>
          <p:cNvSpPr txBox="1">
            <a:spLocks/>
          </p:cNvSpPr>
          <p:nvPr/>
        </p:nvSpPr>
        <p:spPr>
          <a:xfrm>
            <a:off x="531814" y="1511397"/>
            <a:ext cx="4040188" cy="639762"/>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2800" dirty="0">
                <a:solidFill>
                  <a:schemeClr val="tx2"/>
                </a:solidFill>
              </a:rPr>
              <a:t>Macro panel: Passive cladding</a:t>
            </a:r>
          </a:p>
        </p:txBody>
      </p:sp>
    </p:spTree>
    <p:extLst>
      <p:ext uri="{BB962C8B-B14F-4D97-AF65-F5344CB8AC3E}">
        <p14:creationId xmlns:p14="http://schemas.microsoft.com/office/powerpoint/2010/main" val="34518464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997337" y="1200185"/>
            <a:ext cx="5740263" cy="2123658"/>
          </a:xfrm>
        </p:spPr>
        <p:txBody>
          <a:bodyPr/>
          <a:lstStyle/>
          <a:p>
            <a:r>
              <a:rPr lang="en-GB" dirty="0"/>
              <a:t>Demonstration buildings : </a:t>
            </a:r>
            <a:br>
              <a:rPr lang="en-GB" dirty="0"/>
            </a:br>
            <a:r>
              <a:rPr lang="en-GB" dirty="0"/>
              <a:t>Zaragoza (Spain)</a:t>
            </a:r>
          </a:p>
        </p:txBody>
      </p:sp>
      <p:sp>
        <p:nvSpPr>
          <p:cNvPr id="3" name="Sottotitolo 2"/>
          <p:cNvSpPr>
            <a:spLocks noGrp="1"/>
          </p:cNvSpPr>
          <p:nvPr>
            <p:ph type="subTitle" idx="1"/>
          </p:nvPr>
        </p:nvSpPr>
        <p:spPr>
          <a:xfrm>
            <a:off x="3112747" y="3510322"/>
            <a:ext cx="5740262" cy="461665"/>
          </a:xfrm>
        </p:spPr>
        <p:txBody>
          <a:bodyPr/>
          <a:lstStyle/>
          <a:p>
            <a:r>
              <a:rPr lang="en-GB" dirty="0"/>
              <a:t>ZAVI</a:t>
            </a:r>
          </a:p>
        </p:txBody>
      </p:sp>
    </p:spTree>
    <p:extLst>
      <p:ext uri="{BB962C8B-B14F-4D97-AF65-F5344CB8AC3E}">
        <p14:creationId xmlns:p14="http://schemas.microsoft.com/office/powerpoint/2010/main" val="37292974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fontScale="90000"/>
          </a:bodyPr>
          <a:lstStyle/>
          <a:p>
            <a:r>
              <a:rPr lang="en-GB" dirty="0"/>
              <a:t>Demonstration buildings: Zaragoza (Spain)</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53</a:t>
            </a:fld>
            <a:endParaRPr lang="en-GB" dirty="0"/>
          </a:p>
        </p:txBody>
      </p:sp>
      <p:pic>
        <p:nvPicPr>
          <p:cNvPr id="8" name="Picture 11">
            <a:extLst>
              <a:ext uri="{FF2B5EF4-FFF2-40B4-BE49-F238E27FC236}">
                <a16:creationId xmlns="" xmlns:a16="http://schemas.microsoft.com/office/drawing/2014/main" id="{BB1118FB-6EBC-44BC-ADEE-1813CA062852}"/>
              </a:ext>
            </a:extLst>
          </p:cNvPr>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79264" y="1490176"/>
            <a:ext cx="3554095" cy="26663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4">
            <a:extLst>
              <a:ext uri="{FF2B5EF4-FFF2-40B4-BE49-F238E27FC236}">
                <a16:creationId xmlns="" xmlns:a16="http://schemas.microsoft.com/office/drawing/2014/main" id="{3AF5A678-4125-42E2-9684-0D77530CE228}"/>
              </a:ext>
            </a:extLst>
          </p:cNvPr>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72000" y="1491446"/>
            <a:ext cx="3554095" cy="26650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ángulo 4">
            <a:extLst>
              <a:ext uri="{FF2B5EF4-FFF2-40B4-BE49-F238E27FC236}">
                <a16:creationId xmlns="" xmlns:a16="http://schemas.microsoft.com/office/drawing/2014/main" id="{74440697-9041-47BF-A3A8-32F9DFD025FC}"/>
              </a:ext>
            </a:extLst>
          </p:cNvPr>
          <p:cNvSpPr/>
          <p:nvPr/>
        </p:nvSpPr>
        <p:spPr>
          <a:xfrm>
            <a:off x="607218" y="4364017"/>
            <a:ext cx="7966765" cy="1698927"/>
          </a:xfrm>
          <a:prstGeom prst="rect">
            <a:avLst/>
          </a:prstGeom>
        </p:spPr>
        <p:txBody>
          <a:bodyPr wrap="square">
            <a:spAutoFit/>
          </a:bodyPr>
          <a:lstStyle/>
          <a:p>
            <a:pPr marL="342900" indent="-342900">
              <a:spcBef>
                <a:spcPct val="20000"/>
              </a:spcBef>
              <a:buFont typeface="Arial"/>
              <a:buChar char="•"/>
            </a:pPr>
            <a:r>
              <a:rPr lang="en-GB" dirty="0"/>
              <a:t>3 stories building with a ground floor and an underground car park level.</a:t>
            </a:r>
          </a:p>
          <a:p>
            <a:pPr marL="342900" indent="-342900">
              <a:spcBef>
                <a:spcPct val="20000"/>
              </a:spcBef>
              <a:buFont typeface="Arial"/>
              <a:buChar char="•"/>
            </a:pPr>
            <a:r>
              <a:rPr lang="en-GB" dirty="0"/>
              <a:t>53 dwellings distributed in 5 staircases.</a:t>
            </a:r>
          </a:p>
          <a:p>
            <a:pPr marL="342900" indent="-342900">
              <a:spcBef>
                <a:spcPct val="20000"/>
              </a:spcBef>
              <a:buFont typeface="Arial"/>
              <a:buChar char="•"/>
            </a:pPr>
            <a:r>
              <a:rPr lang="en-GB" dirty="0"/>
              <a:t>The building is a linear block with the main façades facing North and South.</a:t>
            </a:r>
          </a:p>
          <a:p>
            <a:pPr marL="342900" indent="-342900">
              <a:spcBef>
                <a:spcPct val="20000"/>
              </a:spcBef>
              <a:buFont typeface="Arial"/>
              <a:buChar char="•"/>
            </a:pPr>
            <a:r>
              <a:rPr lang="en-GB" dirty="0"/>
              <a:t>Kitchen and living rooms are mainly South facing, with balconies at all floors.</a:t>
            </a:r>
          </a:p>
          <a:p>
            <a:pPr marL="342900" indent="-342900">
              <a:spcBef>
                <a:spcPct val="20000"/>
              </a:spcBef>
              <a:buFont typeface="Arial"/>
              <a:buChar char="•"/>
            </a:pPr>
            <a:r>
              <a:rPr lang="en-GB" dirty="0"/>
              <a:t>Bedrooms are located on the north side of the building with smaller windows.</a:t>
            </a:r>
            <a:endParaRPr lang="es-ES" dirty="0"/>
          </a:p>
        </p:txBody>
      </p:sp>
    </p:spTree>
    <p:extLst>
      <p:ext uri="{BB962C8B-B14F-4D97-AF65-F5344CB8AC3E}">
        <p14:creationId xmlns:p14="http://schemas.microsoft.com/office/powerpoint/2010/main" val="36798769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a:bodyPr>
          <a:lstStyle/>
          <a:p>
            <a:r>
              <a:rPr lang="en-GB" dirty="0"/>
              <a:t>Zaragoza demo building construction</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54</a:t>
            </a:fld>
            <a:endParaRPr lang="en-GB" dirty="0"/>
          </a:p>
        </p:txBody>
      </p:sp>
      <p:sp>
        <p:nvSpPr>
          <p:cNvPr id="2" name="Rectángulo 1">
            <a:extLst>
              <a:ext uri="{FF2B5EF4-FFF2-40B4-BE49-F238E27FC236}">
                <a16:creationId xmlns="" xmlns:a16="http://schemas.microsoft.com/office/drawing/2014/main" id="{2E48B9C3-C8A3-41B0-826F-33C1C1E10D1D}"/>
              </a:ext>
            </a:extLst>
          </p:cNvPr>
          <p:cNvSpPr/>
          <p:nvPr/>
        </p:nvSpPr>
        <p:spPr>
          <a:xfrm>
            <a:off x="498764" y="1666979"/>
            <a:ext cx="7908966" cy="4764381"/>
          </a:xfrm>
          <a:prstGeom prst="rect">
            <a:avLst/>
          </a:prstGeom>
        </p:spPr>
        <p:txBody>
          <a:bodyPr wrap="square">
            <a:spAutoFit/>
          </a:bodyPr>
          <a:lstStyle/>
          <a:p>
            <a:pPr marL="342900" lvl="0" indent="-342900" algn="just">
              <a:spcBef>
                <a:spcPct val="20000"/>
              </a:spcBef>
              <a:spcAft>
                <a:spcPts val="600"/>
              </a:spcAft>
              <a:buFont typeface="Arial"/>
              <a:buChar char="•"/>
            </a:pPr>
            <a:r>
              <a:rPr lang="en-GB" dirty="0"/>
              <a:t>Foundation and main structure in reinforced concrete.</a:t>
            </a:r>
            <a:endParaRPr lang="es-ES" dirty="0"/>
          </a:p>
          <a:p>
            <a:pPr marL="342900" lvl="0" indent="-342900" algn="just">
              <a:spcBef>
                <a:spcPct val="20000"/>
              </a:spcBef>
              <a:spcAft>
                <a:spcPts val="600"/>
              </a:spcAft>
              <a:buFont typeface="Arial"/>
              <a:buChar char="•"/>
            </a:pPr>
            <a:r>
              <a:rPr lang="en-GB" dirty="0"/>
              <a:t>Masonry facade is composed by the following layers, outside to inside: 12 cm outer bricks layer, 4 cm glass fibre panels, 5 cm inner brick layer covered with plaster. Exterior framework edges (painted concrete).</a:t>
            </a:r>
            <a:endParaRPr lang="es-ES" dirty="0"/>
          </a:p>
          <a:p>
            <a:pPr marL="342900" lvl="0" indent="-342900" algn="just">
              <a:spcBef>
                <a:spcPct val="20000"/>
              </a:spcBef>
              <a:spcAft>
                <a:spcPts val="600"/>
              </a:spcAft>
              <a:buFont typeface="Arial"/>
              <a:buChar char="•"/>
            </a:pPr>
            <a:r>
              <a:rPr lang="en-GB" dirty="0"/>
              <a:t>Windows made of anodised aluminium without thermal break (7cm thick frame), except doors that are in painted steel. Windows are double glazed 4/6/4 except in stairs and entrance doors to the buildings, that are 6 mm single glazed. In 6 of the 53 dwellings double glazed windows have been replaced in the North façade to mitigate air infiltrations due to wind pressure.</a:t>
            </a:r>
            <a:endParaRPr lang="es-ES" dirty="0"/>
          </a:p>
          <a:p>
            <a:pPr marL="342900" lvl="0" indent="-342900" algn="just">
              <a:spcBef>
                <a:spcPct val="20000"/>
              </a:spcBef>
              <a:spcAft>
                <a:spcPts val="600"/>
              </a:spcAft>
              <a:buFont typeface="Arial"/>
              <a:buChar char="•"/>
            </a:pPr>
            <a:r>
              <a:rPr lang="en-GB" dirty="0"/>
              <a:t>PVC roller blinds.</a:t>
            </a:r>
            <a:endParaRPr lang="es-ES" dirty="0"/>
          </a:p>
          <a:p>
            <a:pPr marL="342900" lvl="0" indent="-342900" algn="just">
              <a:spcBef>
                <a:spcPct val="20000"/>
              </a:spcBef>
              <a:spcAft>
                <a:spcPts val="600"/>
              </a:spcAft>
              <a:buFont typeface="Arial"/>
              <a:buChar char="•"/>
            </a:pPr>
            <a:r>
              <a:rPr lang="en-GB" dirty="0"/>
              <a:t>Overhangs in terraces orientated to the South for shading in summer.</a:t>
            </a:r>
            <a:endParaRPr lang="es-ES" dirty="0"/>
          </a:p>
          <a:p>
            <a:pPr marL="342900" lvl="0" indent="-342900" algn="just">
              <a:spcBef>
                <a:spcPct val="20000"/>
              </a:spcBef>
              <a:spcAft>
                <a:spcPts val="600"/>
              </a:spcAft>
              <a:buFont typeface="Arial"/>
              <a:buChar char="•"/>
            </a:pPr>
            <a:r>
              <a:rPr lang="it-IT" dirty="0"/>
              <a:t>Ceramic lattice in terrace zones.</a:t>
            </a:r>
            <a:endParaRPr lang="es-ES" dirty="0"/>
          </a:p>
          <a:p>
            <a:pPr marL="342900" lvl="0" indent="-342900" algn="just">
              <a:spcBef>
                <a:spcPct val="20000"/>
              </a:spcBef>
              <a:spcAft>
                <a:spcPts val="600"/>
              </a:spcAft>
              <a:buFont typeface="Arial"/>
              <a:buChar char="•"/>
            </a:pPr>
            <a:r>
              <a:rPr lang="en-GB" dirty="0"/>
              <a:t>Sloping roof clad with ceramic shingles.</a:t>
            </a:r>
            <a:endParaRPr lang="es-ES" dirty="0"/>
          </a:p>
        </p:txBody>
      </p:sp>
    </p:spTree>
    <p:extLst>
      <p:ext uri="{BB962C8B-B14F-4D97-AF65-F5344CB8AC3E}">
        <p14:creationId xmlns:p14="http://schemas.microsoft.com/office/powerpoint/2010/main" val="17036656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a:bodyPr>
          <a:lstStyle/>
          <a:p>
            <a:r>
              <a:rPr lang="en-GB" dirty="0"/>
              <a:t>Zaragoza demo building services</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55</a:t>
            </a:fld>
            <a:endParaRPr lang="en-GB" dirty="0"/>
          </a:p>
        </p:txBody>
      </p:sp>
      <p:sp>
        <p:nvSpPr>
          <p:cNvPr id="6" name="Rectángulo 5">
            <a:extLst>
              <a:ext uri="{FF2B5EF4-FFF2-40B4-BE49-F238E27FC236}">
                <a16:creationId xmlns="" xmlns:a16="http://schemas.microsoft.com/office/drawing/2014/main" id="{CEC7C8EF-B815-4C35-BEEB-FE993B5A6036}"/>
              </a:ext>
            </a:extLst>
          </p:cNvPr>
          <p:cNvSpPr/>
          <p:nvPr/>
        </p:nvSpPr>
        <p:spPr>
          <a:xfrm>
            <a:off x="392875" y="2074190"/>
            <a:ext cx="5462650" cy="3668697"/>
          </a:xfrm>
          <a:prstGeom prst="rect">
            <a:avLst/>
          </a:prstGeom>
        </p:spPr>
        <p:txBody>
          <a:bodyPr wrap="square">
            <a:spAutoFit/>
          </a:bodyPr>
          <a:lstStyle/>
          <a:p>
            <a:pPr algn="just">
              <a:spcBef>
                <a:spcPct val="20000"/>
              </a:spcBef>
              <a:spcAft>
                <a:spcPts val="600"/>
              </a:spcAft>
            </a:pPr>
            <a:r>
              <a:rPr lang="en-GB" b="1" dirty="0"/>
              <a:t>Electricity</a:t>
            </a:r>
            <a:r>
              <a:rPr lang="en-GB" dirty="0"/>
              <a:t> is the only energy source of the building.</a:t>
            </a:r>
            <a:endParaRPr lang="es-ES" dirty="0"/>
          </a:p>
          <a:p>
            <a:pPr algn="just">
              <a:spcBef>
                <a:spcPct val="20000"/>
              </a:spcBef>
              <a:spcAft>
                <a:spcPts val="600"/>
              </a:spcAft>
            </a:pPr>
            <a:r>
              <a:rPr lang="en-GB" b="1" dirty="0"/>
              <a:t>Individual DHW </a:t>
            </a:r>
            <a:r>
              <a:rPr lang="en-GB" dirty="0"/>
              <a:t>is produced by electrical boilers, mostly of 50 litres capacity. </a:t>
            </a:r>
          </a:p>
          <a:p>
            <a:pPr algn="just">
              <a:spcBef>
                <a:spcPct val="20000"/>
              </a:spcBef>
              <a:spcAft>
                <a:spcPts val="600"/>
              </a:spcAft>
            </a:pPr>
            <a:r>
              <a:rPr lang="en-GB" b="1" dirty="0"/>
              <a:t>Heating</a:t>
            </a:r>
            <a:r>
              <a:rPr lang="en-GB" dirty="0"/>
              <a:t> is generated by radiators and resistance electrical heaters. An extensive use of catalytic butane heaters is present. Only two apartments have air conditioning machines.</a:t>
            </a:r>
          </a:p>
          <a:p>
            <a:pPr algn="just">
              <a:spcBef>
                <a:spcPct val="20000"/>
              </a:spcBef>
              <a:spcAft>
                <a:spcPts val="600"/>
              </a:spcAft>
            </a:pPr>
            <a:r>
              <a:rPr lang="en-GB" dirty="0"/>
              <a:t>Moreover, the building hasn’t got </a:t>
            </a:r>
            <a:r>
              <a:rPr lang="en-GB" b="1" dirty="0"/>
              <a:t>elevators</a:t>
            </a:r>
            <a:r>
              <a:rPr lang="en-GB" dirty="0"/>
              <a:t> which means that the common electrical consumptions are limited to lighting of common areas and water pumps. </a:t>
            </a:r>
            <a:endParaRPr lang="es-ES" dirty="0"/>
          </a:p>
          <a:p>
            <a:pPr algn="just">
              <a:spcBef>
                <a:spcPct val="20000"/>
              </a:spcBef>
              <a:spcAft>
                <a:spcPts val="600"/>
              </a:spcAft>
            </a:pPr>
            <a:endParaRPr lang="es-ES" dirty="0"/>
          </a:p>
        </p:txBody>
      </p:sp>
      <p:pic>
        <p:nvPicPr>
          <p:cNvPr id="13" name="Imagen8">
            <a:extLst>
              <a:ext uri="{FF2B5EF4-FFF2-40B4-BE49-F238E27FC236}">
                <a16:creationId xmlns="" xmlns:a16="http://schemas.microsoft.com/office/drawing/2014/main" id="{E9E658A7-3240-46E9-A574-319BD13B394E}"/>
              </a:ext>
            </a:extLst>
          </p:cNvPr>
          <p:cNvPicPr/>
          <p:nvPr/>
        </p:nvPicPr>
        <p:blipFill>
          <a:blip r:embed="rId2" cstate="screen">
            <a:extLst>
              <a:ext uri="{28A0092B-C50C-407E-A947-70E740481C1C}">
                <a14:useLocalDpi xmlns:a14="http://schemas.microsoft.com/office/drawing/2010/main" val="0"/>
              </a:ext>
            </a:extLst>
          </a:blip>
          <a:srcRect l="-4" r="-4" b="-2"/>
          <a:stretch>
            <a:fillRect/>
          </a:stretch>
        </p:blipFill>
        <p:spPr bwMode="auto">
          <a:xfrm>
            <a:off x="7232071" y="3908539"/>
            <a:ext cx="1671349" cy="2837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Imagen7">
            <a:extLst>
              <a:ext uri="{FF2B5EF4-FFF2-40B4-BE49-F238E27FC236}">
                <a16:creationId xmlns="" xmlns:a16="http://schemas.microsoft.com/office/drawing/2014/main" id="{F03E15A7-E6E0-4F08-B628-C9A6113507C4}"/>
              </a:ext>
            </a:extLst>
          </p:cNvPr>
          <p:cNvPicPr/>
          <p:nvPr/>
        </p:nvPicPr>
        <p:blipFill>
          <a:blip r:embed="rId3" cstate="screen">
            <a:extLst>
              <a:ext uri="{28A0092B-C50C-407E-A947-70E740481C1C}">
                <a14:useLocalDpi xmlns:a14="http://schemas.microsoft.com/office/drawing/2010/main" val="0"/>
              </a:ext>
            </a:extLst>
          </a:blip>
          <a:srcRect l="-4" t="-2" r="-4"/>
          <a:stretch>
            <a:fillRect/>
          </a:stretch>
        </p:blipFill>
        <p:spPr bwMode="auto">
          <a:xfrm>
            <a:off x="6019800" y="1793069"/>
            <a:ext cx="1690383" cy="2837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637091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en-GB" dirty="0"/>
              <a:t>Zaragoza demo technical aspects</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56</a:t>
            </a:fld>
            <a:endParaRPr lang="en-GB" dirty="0"/>
          </a:p>
        </p:txBody>
      </p:sp>
      <p:sp>
        <p:nvSpPr>
          <p:cNvPr id="2" name="Rectangle 4">
            <a:extLst>
              <a:ext uri="{FF2B5EF4-FFF2-40B4-BE49-F238E27FC236}">
                <a16:creationId xmlns="" xmlns:a16="http://schemas.microsoft.com/office/drawing/2014/main" id="{19469337-16C5-42D5-A2C6-F29C0ECA988B}"/>
              </a:ext>
            </a:extLst>
          </p:cNvPr>
          <p:cNvSpPr>
            <a:spLocks noChangeArrowheads="1"/>
          </p:cNvSpPr>
          <p:nvPr/>
        </p:nvSpPr>
        <p:spPr bwMode="auto">
          <a:xfrm>
            <a:off x="1448790" y="114003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5" name="Rectángulo 14">
            <a:extLst>
              <a:ext uri="{FF2B5EF4-FFF2-40B4-BE49-F238E27FC236}">
                <a16:creationId xmlns="" xmlns:a16="http://schemas.microsoft.com/office/drawing/2014/main" id="{330DAB5F-F19E-419B-91FD-D7B9C2FAE645}"/>
              </a:ext>
            </a:extLst>
          </p:cNvPr>
          <p:cNvSpPr/>
          <p:nvPr/>
        </p:nvSpPr>
        <p:spPr>
          <a:xfrm>
            <a:off x="465606" y="1699425"/>
            <a:ext cx="8221193" cy="646331"/>
          </a:xfrm>
          <a:prstGeom prst="rect">
            <a:avLst/>
          </a:prstGeom>
        </p:spPr>
        <p:txBody>
          <a:bodyPr wrap="square">
            <a:spAutoFit/>
          </a:bodyPr>
          <a:lstStyle/>
          <a:p>
            <a:pPr algn="just">
              <a:spcAft>
                <a:spcPts val="600"/>
              </a:spcAft>
            </a:pPr>
            <a:r>
              <a:rPr lang="en-US" b="1" u="sng" dirty="0">
                <a:ea typeface="Times New Roman" panose="02020603050405020304" pitchFamily="18" charset="0"/>
                <a:cs typeface="Times New Roman" panose="02020603050405020304" pitchFamily="18" charset="0"/>
              </a:rPr>
              <a:t>North facade</a:t>
            </a:r>
            <a:r>
              <a:rPr lang="en-US" b="1" dirty="0">
                <a:ea typeface="Times New Roman" panose="02020603050405020304" pitchFamily="18" charset="0"/>
                <a:cs typeface="Times New Roman" panose="02020603050405020304" pitchFamily="18" charset="0"/>
              </a:rPr>
              <a:t>: </a:t>
            </a:r>
            <a:r>
              <a:rPr lang="en-US" dirty="0">
                <a:ea typeface="Times New Roman" panose="02020603050405020304" pitchFamily="18" charset="0"/>
                <a:cs typeface="Times New Roman" panose="02020603050405020304" pitchFamily="18" charset="0"/>
              </a:rPr>
              <a:t>additional external insulation (ETICS 10cm; λ=0,037W/m2K) with coating paint supplied by MIG.</a:t>
            </a:r>
            <a:endParaRPr lang="es-ES" dirty="0">
              <a:ea typeface="Times New Roman" panose="02020603050405020304" pitchFamily="18" charset="0"/>
              <a:cs typeface="Times New Roman" panose="02020603050405020304" pitchFamily="18" charset="0"/>
            </a:endParaRPr>
          </a:p>
        </p:txBody>
      </p:sp>
      <p:pic>
        <p:nvPicPr>
          <p:cNvPr id="19" name="Picture 234">
            <a:extLst>
              <a:ext uri="{FF2B5EF4-FFF2-40B4-BE49-F238E27FC236}">
                <a16:creationId xmlns="" xmlns:a16="http://schemas.microsoft.com/office/drawing/2014/main" id="{70610440-CE6E-4FE0-884B-A2FC73527F6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65607" y="2946493"/>
            <a:ext cx="3462655" cy="260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Rectangle 9">
            <a:extLst>
              <a:ext uri="{FF2B5EF4-FFF2-40B4-BE49-F238E27FC236}">
                <a16:creationId xmlns="" xmlns:a16="http://schemas.microsoft.com/office/drawing/2014/main" id="{FD33B7F2-5365-41C7-B138-9E4E549C0767}"/>
              </a:ext>
            </a:extLst>
          </p:cNvPr>
          <p:cNvSpPr>
            <a:spLocks noChangeArrowheads="1"/>
          </p:cNvSpPr>
          <p:nvPr/>
        </p:nvSpPr>
        <p:spPr bwMode="auto">
          <a:xfrm>
            <a:off x="4211035" y="2625499"/>
            <a:ext cx="4427517"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228600" algn="l"/>
                <a:tab pos="449263" algn="l"/>
              </a:tabLst>
            </a:pPr>
            <a:r>
              <a:rPr kumimoji="0" lang="en-US" altLang="es-ES" b="1" i="0" u="sng"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South facade</a:t>
            </a:r>
            <a:r>
              <a:rPr kumimoji="0" lang="en-US" altLang="es-ES" b="1"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 </a:t>
            </a:r>
            <a:r>
              <a:rPr kumimoji="0" lang="en-US" altLang="es-ES"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two design solutions. </a:t>
            </a:r>
            <a:endParaRPr kumimoji="0" lang="es-ES" altLang="es-ES"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Char char="•"/>
              <a:tabLst>
                <a:tab pos="228600" algn="l"/>
                <a:tab pos="449263" algn="l"/>
              </a:tabLst>
            </a:pPr>
            <a:r>
              <a:rPr kumimoji="0" lang="en-US" altLang="es-ES"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1</a:t>
            </a:r>
            <a:r>
              <a:rPr kumimoji="0" lang="en-US" altLang="es-ES" b="0" i="0" u="none" strike="noStrike" cap="none" normalizeH="0" baseline="30000" dirty="0">
                <a:ln>
                  <a:noFill/>
                </a:ln>
                <a:solidFill>
                  <a:schemeClr val="tx1"/>
                </a:solidFill>
                <a:effectLst/>
                <a:latin typeface="+mn-lt"/>
                <a:ea typeface="Times New Roman" panose="02020603050405020304" pitchFamily="18" charset="0"/>
                <a:cs typeface="Times New Roman" panose="02020603050405020304" pitchFamily="18" charset="0"/>
              </a:rPr>
              <a:t>st</a:t>
            </a:r>
            <a:r>
              <a:rPr kumimoji="0" lang="en-US" altLang="es-ES"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 and 2</a:t>
            </a:r>
            <a:r>
              <a:rPr kumimoji="0" lang="en-US" altLang="es-ES" b="0" i="0" u="none" strike="noStrike" cap="none" normalizeH="0" baseline="30000" dirty="0">
                <a:ln>
                  <a:noFill/>
                </a:ln>
                <a:solidFill>
                  <a:schemeClr val="tx1"/>
                </a:solidFill>
                <a:effectLst/>
                <a:latin typeface="+mn-lt"/>
                <a:ea typeface="Times New Roman" panose="02020603050405020304" pitchFamily="18" charset="0"/>
                <a:cs typeface="Times New Roman" panose="02020603050405020304" pitchFamily="18" charset="0"/>
              </a:rPr>
              <a:t>nd</a:t>
            </a:r>
            <a:r>
              <a:rPr kumimoji="0" lang="en-US" altLang="es-ES"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 floor: on central walls, where there are no balconies, external insulation (ETICS 10cm; λ=0,037W/m2K) with coating paint supplied by MIG.</a:t>
            </a:r>
            <a:endParaRPr kumimoji="0" lang="es-ES" altLang="es-ES"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Char char="•"/>
              <a:tabLst>
                <a:tab pos="228600" algn="l"/>
                <a:tab pos="449263" algn="l"/>
              </a:tabLst>
            </a:pPr>
            <a:r>
              <a:rPr kumimoji="0" lang="en-US" altLang="es-ES"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In the remaining areas of the facade, rockwool insufflated in cavity walls, where accessible. In order to avoid thermal bridges at the wall-to-floor connection, rockwool (6cm; λ=0,034W/m2K) will be installed in the false ceiling under the terraces.</a:t>
            </a:r>
            <a:endParaRPr kumimoji="0" lang="en-US" altLang="es-ES"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16965658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en-GB" dirty="0"/>
              <a:t>Zaragoza demo technical aspects</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57</a:t>
            </a:fld>
            <a:endParaRPr lang="en-GB" dirty="0"/>
          </a:p>
        </p:txBody>
      </p:sp>
      <p:sp>
        <p:nvSpPr>
          <p:cNvPr id="2" name="Rectangle 4">
            <a:extLst>
              <a:ext uri="{FF2B5EF4-FFF2-40B4-BE49-F238E27FC236}">
                <a16:creationId xmlns="" xmlns:a16="http://schemas.microsoft.com/office/drawing/2014/main" id="{19469337-16C5-42D5-A2C6-F29C0ECA988B}"/>
              </a:ext>
            </a:extLst>
          </p:cNvPr>
          <p:cNvSpPr>
            <a:spLocks noChangeArrowheads="1"/>
          </p:cNvSpPr>
          <p:nvPr/>
        </p:nvSpPr>
        <p:spPr bwMode="auto">
          <a:xfrm>
            <a:off x="1448790" y="114003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6" name="Rectangle 1">
            <a:extLst>
              <a:ext uri="{FF2B5EF4-FFF2-40B4-BE49-F238E27FC236}">
                <a16:creationId xmlns="" xmlns:a16="http://schemas.microsoft.com/office/drawing/2014/main" id="{2D7E6B51-65E6-427A-A3B0-53D909B5ACF8}"/>
              </a:ext>
            </a:extLst>
          </p:cNvPr>
          <p:cNvSpPr>
            <a:spLocks noChangeArrowheads="1"/>
          </p:cNvSpPr>
          <p:nvPr/>
        </p:nvSpPr>
        <p:spPr bwMode="auto">
          <a:xfrm>
            <a:off x="250567" y="1368580"/>
            <a:ext cx="4802213" cy="5201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228600" algn="l"/>
                <a:tab pos="449263" algn="l"/>
              </a:tabLst>
            </a:pPr>
            <a:r>
              <a:rPr kumimoji="0" lang="en-US" altLang="es-ES" b="1" i="0" u="sng"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East facade</a:t>
            </a:r>
            <a:r>
              <a:rPr kumimoji="0" lang="en-US" altLang="es-ES"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 three design solutions.</a:t>
            </a:r>
            <a:endParaRPr kumimoji="0" lang="es-ES" altLang="es-ES"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Char char="•"/>
              <a:tabLst>
                <a:tab pos="228600" algn="l"/>
                <a:tab pos="449263" algn="l"/>
              </a:tabLst>
            </a:pPr>
            <a:r>
              <a:rPr kumimoji="0" lang="en-US" altLang="es-ES"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Ground floor: existing bricks facade without intervention, as it is the enclosure of not heated spaces.</a:t>
            </a:r>
            <a:endParaRPr kumimoji="0" lang="es-ES" altLang="es-ES"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Char char="•"/>
              <a:tabLst>
                <a:tab pos="228600" algn="l"/>
                <a:tab pos="449263" algn="l"/>
              </a:tabLst>
            </a:pPr>
            <a:r>
              <a:rPr kumimoji="0" lang="en-US" altLang="es-ES"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1</a:t>
            </a:r>
            <a:r>
              <a:rPr kumimoji="0" lang="en-US" altLang="es-ES" b="0" i="0" u="none" strike="noStrike" cap="none" normalizeH="0" baseline="30000" dirty="0">
                <a:ln>
                  <a:noFill/>
                </a:ln>
                <a:solidFill>
                  <a:schemeClr val="tx1"/>
                </a:solidFill>
                <a:effectLst/>
                <a:latin typeface="+mn-lt"/>
                <a:ea typeface="Times New Roman" panose="02020603050405020304" pitchFamily="18" charset="0"/>
                <a:cs typeface="Times New Roman" panose="02020603050405020304" pitchFamily="18" charset="0"/>
              </a:rPr>
              <a:t>st</a:t>
            </a:r>
            <a:r>
              <a:rPr kumimoji="0" lang="en-US" altLang="es-ES"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 2</a:t>
            </a:r>
            <a:r>
              <a:rPr kumimoji="0" lang="en-US" altLang="es-ES" b="0" i="0" u="none" strike="noStrike" cap="none" normalizeH="0" baseline="30000" dirty="0">
                <a:ln>
                  <a:noFill/>
                </a:ln>
                <a:solidFill>
                  <a:schemeClr val="tx1"/>
                </a:solidFill>
                <a:effectLst/>
                <a:latin typeface="+mn-lt"/>
                <a:ea typeface="Times New Roman" panose="02020603050405020304" pitchFamily="18" charset="0"/>
                <a:cs typeface="Times New Roman" panose="02020603050405020304" pitchFamily="18" charset="0"/>
              </a:rPr>
              <a:t>nd </a:t>
            </a:r>
            <a:r>
              <a:rPr kumimoji="0" lang="en-US" altLang="es-ES"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and 3</a:t>
            </a:r>
            <a:r>
              <a:rPr kumimoji="0" lang="en-US" altLang="es-ES" b="0" i="0" u="none" strike="noStrike" cap="none" normalizeH="0" baseline="30000" dirty="0">
                <a:ln>
                  <a:noFill/>
                </a:ln>
                <a:solidFill>
                  <a:schemeClr val="tx1"/>
                </a:solidFill>
                <a:effectLst/>
                <a:latin typeface="+mn-lt"/>
                <a:ea typeface="Times New Roman" panose="02020603050405020304" pitchFamily="18" charset="0"/>
                <a:cs typeface="Times New Roman" panose="02020603050405020304" pitchFamily="18" charset="0"/>
              </a:rPr>
              <a:t>rd</a:t>
            </a:r>
            <a:r>
              <a:rPr kumimoji="0" lang="en-US" altLang="es-ES"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 floor: </a:t>
            </a:r>
            <a:r>
              <a:rPr kumimoji="0" lang="en-US" altLang="es-ES" b="0" i="0" u="none" strike="noStrike" cap="none" normalizeH="0" baseline="0" dirty="0" err="1">
                <a:ln>
                  <a:noFill/>
                </a:ln>
                <a:solidFill>
                  <a:schemeClr val="tx1"/>
                </a:solidFill>
                <a:effectLst/>
                <a:latin typeface="+mn-lt"/>
                <a:ea typeface="Times New Roman" panose="02020603050405020304" pitchFamily="18" charset="0"/>
                <a:cs typeface="Times New Roman" panose="02020603050405020304" pitchFamily="18" charset="0"/>
              </a:rPr>
              <a:t>B</a:t>
            </a:r>
            <a:r>
              <a:rPr kumimoji="0" lang="en-US" altLang="es-ES" b="0" i="0" u="none" strike="noStrike" cap="none" normalizeH="0" baseline="0" dirty="0" err="1" bmk="">
                <a:ln>
                  <a:noFill/>
                </a:ln>
                <a:solidFill>
                  <a:schemeClr val="tx1"/>
                </a:solidFill>
                <a:effectLst/>
                <a:latin typeface="+mn-lt"/>
                <a:ea typeface="Times New Roman" panose="02020603050405020304" pitchFamily="18" charset="0"/>
                <a:cs typeface="Times New Roman" panose="02020603050405020304" pitchFamily="18" charset="0"/>
              </a:rPr>
              <a:t>uidHeat</a:t>
            </a:r>
            <a:r>
              <a:rPr kumimoji="0" lang="en-US" altLang="es-ES" b="0" i="0" u="none" strike="noStrike" cap="none" normalizeH="0" baseline="0" dirty="0" bmk="">
                <a:ln>
                  <a:noFill/>
                </a:ln>
                <a:solidFill>
                  <a:schemeClr val="tx1"/>
                </a:solidFill>
                <a:effectLst/>
                <a:latin typeface="+mn-lt"/>
                <a:ea typeface="Times New Roman" panose="02020603050405020304" pitchFamily="18" charset="0"/>
                <a:cs typeface="Times New Roman" panose="02020603050405020304" pitchFamily="18" charset="0"/>
              </a:rPr>
              <a:t> </a:t>
            </a:r>
            <a:r>
              <a:rPr kumimoji="0" lang="en-US" altLang="es-ES"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façade with the following layers: </a:t>
            </a:r>
          </a:p>
          <a:p>
            <a:pPr lvl="1" algn="just" defTabSz="914400">
              <a:buFontTx/>
              <a:buChar char="•"/>
            </a:pPr>
            <a:r>
              <a:rPr kumimoji="0" lang="en-US" altLang="es-ES" sz="1600"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MIG paint applied to the existing bricks;</a:t>
            </a:r>
          </a:p>
          <a:p>
            <a:pPr lvl="1" algn="just" defTabSz="914400">
              <a:buFontTx/>
              <a:buChar char="•"/>
            </a:pPr>
            <a:r>
              <a:rPr lang="en-US" altLang="es-ES" sz="1600" dirty="0">
                <a:latin typeface="+mn-lt"/>
                <a:ea typeface="Times New Roman" panose="02020603050405020304" pitchFamily="18" charset="0"/>
                <a:cs typeface="Times New Roman" panose="02020603050405020304" pitchFamily="18" charset="0"/>
              </a:rPr>
              <a:t>R</a:t>
            </a:r>
            <a:r>
              <a:rPr kumimoji="0" lang="en-US" altLang="es-ES" sz="1600"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ock wool (12cm; λ=0,034W/m2K) installed on the existing facade after the </a:t>
            </a:r>
            <a:r>
              <a:rPr kumimoji="0" lang="en-US" altLang="es-ES" sz="1600" b="0" i="0" u="none" strike="noStrike" cap="none" normalizeH="0" baseline="0" dirty="0" err="1">
                <a:ln>
                  <a:noFill/>
                </a:ln>
                <a:solidFill>
                  <a:schemeClr val="tx1"/>
                </a:solidFill>
                <a:effectLst/>
                <a:latin typeface="+mn-lt"/>
                <a:ea typeface="Times New Roman" panose="02020603050405020304" pitchFamily="18" charset="0"/>
                <a:cs typeface="Times New Roman" panose="02020603050405020304" pitchFamily="18" charset="0"/>
              </a:rPr>
              <a:t>Halfen</a:t>
            </a:r>
            <a:r>
              <a:rPr kumimoji="0" lang="en-US" altLang="es-ES" sz="1600"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 anchors to create the new thermal line of the building and avoid thermal bridges;</a:t>
            </a:r>
          </a:p>
          <a:p>
            <a:pPr lvl="1" algn="just" defTabSz="914400">
              <a:buFontTx/>
              <a:buChar char="•"/>
            </a:pPr>
            <a:r>
              <a:rPr lang="en-US" altLang="es-ES" sz="1600" dirty="0">
                <a:latin typeface="+mn-lt"/>
                <a:ea typeface="Times New Roman" panose="02020603050405020304" pitchFamily="18" charset="0"/>
                <a:cs typeface="Times New Roman" panose="02020603050405020304" pitchFamily="18" charset="0"/>
              </a:rPr>
              <a:t>R</a:t>
            </a:r>
            <a:r>
              <a:rPr kumimoji="0" lang="en-US" altLang="es-ES" sz="1600"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ock-wool (6cm; λ=0,034W/m2K), air cavity (2cm) and CORIAN “Glazier White” as cladding panel. </a:t>
            </a:r>
          </a:p>
          <a:p>
            <a:pPr lvl="1" algn="just" defTabSz="914400">
              <a:buFontTx/>
              <a:buChar char="•"/>
            </a:pPr>
            <a:r>
              <a:rPr kumimoji="0" lang="en-US" altLang="es-ES" sz="1600"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16 PV panels installed and connected to the heat pump of two flats.</a:t>
            </a:r>
            <a:endParaRPr kumimoji="0" lang="es-ES" altLang="es-ES" sz="16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Char char="•"/>
              <a:tabLst>
                <a:tab pos="228600" algn="l"/>
                <a:tab pos="449263" algn="l"/>
              </a:tabLst>
            </a:pPr>
            <a:r>
              <a:rPr kumimoji="0" lang="en-US" altLang="es-ES"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Side roof wall: external insulation (ETICS 10cm; λ=0,037W/m2K) with coating paint supplied by MIG.</a:t>
            </a:r>
            <a:endParaRPr kumimoji="0" lang="en-US" altLang="es-ES" b="0" i="0" u="none" strike="noStrike" cap="none" normalizeH="0" baseline="0" dirty="0">
              <a:ln>
                <a:noFill/>
              </a:ln>
              <a:solidFill>
                <a:schemeClr val="tx1"/>
              </a:solidFill>
              <a:effectLst/>
              <a:latin typeface="+mn-lt"/>
            </a:endParaRPr>
          </a:p>
        </p:txBody>
      </p:sp>
      <p:pic>
        <p:nvPicPr>
          <p:cNvPr id="4" name="Imagen 3" descr="Imagen que contiene edificio, exterior, casa, tabla&#10;&#10;Descripción generada automáticamente">
            <a:extLst>
              <a:ext uri="{FF2B5EF4-FFF2-40B4-BE49-F238E27FC236}">
                <a16:creationId xmlns="" xmlns:a16="http://schemas.microsoft.com/office/drawing/2014/main" id="{DA23E6AC-ACDB-47EA-8D96-B6173D5AA66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179219" y="2328841"/>
            <a:ext cx="3840653" cy="2880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908026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en-GB" dirty="0"/>
              <a:t>Zaragoza demo technical aspects</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58</a:t>
            </a:fld>
            <a:endParaRPr lang="en-GB" dirty="0"/>
          </a:p>
        </p:txBody>
      </p:sp>
      <p:sp>
        <p:nvSpPr>
          <p:cNvPr id="2" name="Rectangle 4">
            <a:extLst>
              <a:ext uri="{FF2B5EF4-FFF2-40B4-BE49-F238E27FC236}">
                <a16:creationId xmlns="" xmlns:a16="http://schemas.microsoft.com/office/drawing/2014/main" id="{19469337-16C5-42D5-A2C6-F29C0ECA988B}"/>
              </a:ext>
            </a:extLst>
          </p:cNvPr>
          <p:cNvSpPr>
            <a:spLocks noChangeArrowheads="1"/>
          </p:cNvSpPr>
          <p:nvPr/>
        </p:nvSpPr>
        <p:spPr bwMode="auto">
          <a:xfrm>
            <a:off x="1448790" y="114003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6" name="Rectangle 1">
            <a:extLst>
              <a:ext uri="{FF2B5EF4-FFF2-40B4-BE49-F238E27FC236}">
                <a16:creationId xmlns="" xmlns:a16="http://schemas.microsoft.com/office/drawing/2014/main" id="{7D2CF9AD-1B98-4DA1-9896-EA619667EA7F}"/>
              </a:ext>
            </a:extLst>
          </p:cNvPr>
          <p:cNvSpPr>
            <a:spLocks noChangeArrowheads="1"/>
          </p:cNvSpPr>
          <p:nvPr/>
        </p:nvSpPr>
        <p:spPr bwMode="auto">
          <a:xfrm>
            <a:off x="4194699" y="1415882"/>
            <a:ext cx="4492101"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228600" algn="l"/>
                <a:tab pos="449263" algn="l"/>
              </a:tabLst>
            </a:pPr>
            <a:r>
              <a:rPr kumimoji="0" lang="en-US" altLang="es-ES" b="1" i="0" u="sng"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West facade</a:t>
            </a:r>
            <a:r>
              <a:rPr kumimoji="0" lang="en-US" altLang="es-ES"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 two design solutions.</a:t>
            </a:r>
            <a:endParaRPr kumimoji="0" lang="es-ES" altLang="es-ES"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Char char="•"/>
              <a:tabLst>
                <a:tab pos="228600" algn="l"/>
                <a:tab pos="449263" algn="l"/>
              </a:tabLst>
            </a:pPr>
            <a:r>
              <a:rPr kumimoji="0" lang="en-US" altLang="es-ES"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1</a:t>
            </a:r>
            <a:r>
              <a:rPr kumimoji="0" lang="en-US" altLang="es-ES" b="0" i="0" u="none" strike="noStrike" cap="none" normalizeH="0" baseline="30000" dirty="0">
                <a:ln>
                  <a:noFill/>
                </a:ln>
                <a:solidFill>
                  <a:schemeClr val="tx1"/>
                </a:solidFill>
                <a:effectLst/>
                <a:latin typeface="+mn-lt"/>
                <a:ea typeface="Times New Roman" panose="02020603050405020304" pitchFamily="18" charset="0"/>
                <a:cs typeface="Times New Roman" panose="02020603050405020304" pitchFamily="18" charset="0"/>
              </a:rPr>
              <a:t>st</a:t>
            </a:r>
            <a:r>
              <a:rPr kumimoji="0" lang="en-US" altLang="es-ES"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 2</a:t>
            </a:r>
            <a:r>
              <a:rPr kumimoji="0" lang="en-US" altLang="es-ES" b="0" i="0" u="none" strike="noStrike" cap="none" normalizeH="0" baseline="30000" dirty="0">
                <a:ln>
                  <a:noFill/>
                </a:ln>
                <a:solidFill>
                  <a:schemeClr val="tx1"/>
                </a:solidFill>
                <a:effectLst/>
                <a:latin typeface="+mn-lt"/>
                <a:ea typeface="Times New Roman" panose="02020603050405020304" pitchFamily="18" charset="0"/>
                <a:cs typeface="Times New Roman" panose="02020603050405020304" pitchFamily="18" charset="0"/>
              </a:rPr>
              <a:t>nd </a:t>
            </a:r>
            <a:r>
              <a:rPr kumimoji="0" lang="en-US" altLang="es-ES"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and 3</a:t>
            </a:r>
            <a:r>
              <a:rPr kumimoji="0" lang="en-US" altLang="es-ES" b="0" i="0" u="none" strike="noStrike" cap="none" normalizeH="0" baseline="30000" dirty="0">
                <a:ln>
                  <a:noFill/>
                </a:ln>
                <a:solidFill>
                  <a:schemeClr val="tx1"/>
                </a:solidFill>
                <a:effectLst/>
                <a:latin typeface="+mn-lt"/>
                <a:ea typeface="Times New Roman" panose="02020603050405020304" pitchFamily="18" charset="0"/>
                <a:cs typeface="Times New Roman" panose="02020603050405020304" pitchFamily="18" charset="0"/>
              </a:rPr>
              <a:t>rd</a:t>
            </a:r>
            <a:r>
              <a:rPr kumimoji="0" lang="en-US" altLang="es-ES"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 floor: </a:t>
            </a:r>
            <a:r>
              <a:rPr kumimoji="0" lang="en-US" altLang="es-ES" b="0" i="0" u="none" strike="noStrike" cap="none" normalizeH="0" baseline="0" dirty="0" err="1">
                <a:ln>
                  <a:noFill/>
                </a:ln>
                <a:solidFill>
                  <a:schemeClr val="tx1"/>
                </a:solidFill>
                <a:effectLst/>
                <a:latin typeface="+mn-lt"/>
                <a:ea typeface="Times New Roman" panose="02020603050405020304" pitchFamily="18" charset="0"/>
                <a:cs typeface="Times New Roman" panose="02020603050405020304" pitchFamily="18" charset="0"/>
              </a:rPr>
              <a:t>BuidHeat</a:t>
            </a:r>
            <a:r>
              <a:rPr kumimoji="0" lang="en-US" altLang="es-ES"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 façade with the following layers: </a:t>
            </a:r>
          </a:p>
          <a:p>
            <a:pPr lvl="1" algn="just" defTabSz="914400">
              <a:buFontTx/>
              <a:buChar char="•"/>
            </a:pPr>
            <a:r>
              <a:rPr kumimoji="0" lang="en-US" altLang="es-ES"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MIG paint applied to the existing bricks; </a:t>
            </a:r>
          </a:p>
          <a:p>
            <a:pPr lvl="1" algn="just" defTabSz="914400">
              <a:buFontTx/>
              <a:buChar char="•"/>
            </a:pPr>
            <a:r>
              <a:rPr kumimoji="0" lang="en-US" altLang="es-ES"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Rock wool (12cm; λ=0,034W/m2K) installed on the existing facade after the </a:t>
            </a:r>
            <a:r>
              <a:rPr kumimoji="0" lang="en-US" altLang="es-ES" b="0" i="0" u="none" strike="noStrike" cap="none" normalizeH="0" baseline="0" dirty="0" err="1">
                <a:ln>
                  <a:noFill/>
                </a:ln>
                <a:solidFill>
                  <a:schemeClr val="tx1"/>
                </a:solidFill>
                <a:effectLst/>
                <a:latin typeface="+mn-lt"/>
                <a:ea typeface="Times New Roman" panose="02020603050405020304" pitchFamily="18" charset="0"/>
                <a:cs typeface="Times New Roman" panose="02020603050405020304" pitchFamily="18" charset="0"/>
              </a:rPr>
              <a:t>Halfen</a:t>
            </a:r>
            <a:r>
              <a:rPr kumimoji="0" lang="en-US" altLang="es-ES"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 anchors to create the new thermal line of the building and avoid thermal bridges;</a:t>
            </a:r>
          </a:p>
          <a:p>
            <a:pPr lvl="1" algn="just" defTabSz="914400">
              <a:buFontTx/>
              <a:buChar char="•"/>
            </a:pPr>
            <a:r>
              <a:rPr lang="en-US" altLang="es-ES" dirty="0">
                <a:latin typeface="+mn-lt"/>
                <a:ea typeface="Times New Roman" panose="02020603050405020304" pitchFamily="18" charset="0"/>
                <a:cs typeface="Times New Roman" panose="02020603050405020304" pitchFamily="18" charset="0"/>
              </a:rPr>
              <a:t>R</a:t>
            </a:r>
            <a:r>
              <a:rPr kumimoji="0" lang="en-US" altLang="es-ES"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ock-wool (6cm; λ=0,034W/m2K), air cavity (2cm) and CORIAN “Glazier White” as cladding panel. </a:t>
            </a:r>
          </a:p>
          <a:p>
            <a:pPr lvl="1" algn="just" defTabSz="914400">
              <a:buFontTx/>
              <a:buChar char="•"/>
            </a:pPr>
            <a:r>
              <a:rPr kumimoji="0" lang="en-US" altLang="es-ES"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16 PV panels installed and connected to the heat pump of two flats.</a:t>
            </a:r>
            <a:endParaRPr kumimoji="0" lang="es-ES" altLang="es-ES"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Char char="•"/>
              <a:tabLst>
                <a:tab pos="228600" algn="l"/>
                <a:tab pos="449263" algn="l"/>
              </a:tabLst>
            </a:pPr>
            <a:r>
              <a:rPr kumimoji="0" lang="en-US" altLang="es-ES"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Side roof wall: external insulation (ETICS 10cm; λ=0,037W/m2K) with coating paint supplied by MIG.</a:t>
            </a:r>
            <a:endParaRPr kumimoji="0" lang="en-US" altLang="es-ES" b="0" i="0" u="none" strike="noStrike" cap="none" normalizeH="0" baseline="0" dirty="0">
              <a:ln>
                <a:noFill/>
              </a:ln>
              <a:solidFill>
                <a:schemeClr val="tx1"/>
              </a:solidFill>
              <a:effectLst/>
              <a:latin typeface="+mn-lt"/>
            </a:endParaRPr>
          </a:p>
        </p:txBody>
      </p:sp>
      <p:pic>
        <p:nvPicPr>
          <p:cNvPr id="4" name="Imagen 3" descr="Imagen que contiene exterior, edificio, negro, grande&#10;&#10;Descripción generada automáticamente">
            <a:extLst>
              <a:ext uri="{FF2B5EF4-FFF2-40B4-BE49-F238E27FC236}">
                <a16:creationId xmlns="" xmlns:a16="http://schemas.microsoft.com/office/drawing/2014/main" id="{2D79E453-4B91-4798-8F40-216BE5586E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4221" y="2256376"/>
            <a:ext cx="4110478" cy="30828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112729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en-GB" dirty="0"/>
              <a:t>Zaragoza demo technical aspects</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59</a:t>
            </a:fld>
            <a:endParaRPr lang="en-GB" dirty="0"/>
          </a:p>
        </p:txBody>
      </p:sp>
      <p:sp>
        <p:nvSpPr>
          <p:cNvPr id="2" name="Rectangle 4">
            <a:extLst>
              <a:ext uri="{FF2B5EF4-FFF2-40B4-BE49-F238E27FC236}">
                <a16:creationId xmlns="" xmlns:a16="http://schemas.microsoft.com/office/drawing/2014/main" id="{19469337-16C5-42D5-A2C6-F29C0ECA988B}"/>
              </a:ext>
            </a:extLst>
          </p:cNvPr>
          <p:cNvSpPr>
            <a:spLocks noChangeArrowheads="1"/>
          </p:cNvSpPr>
          <p:nvPr/>
        </p:nvSpPr>
        <p:spPr bwMode="auto">
          <a:xfrm>
            <a:off x="1448790" y="114003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3" name="Rectángulo 2">
            <a:extLst>
              <a:ext uri="{FF2B5EF4-FFF2-40B4-BE49-F238E27FC236}">
                <a16:creationId xmlns="" xmlns:a16="http://schemas.microsoft.com/office/drawing/2014/main" id="{818FEDC8-0B10-4B09-89D4-26614FD640C9}"/>
              </a:ext>
            </a:extLst>
          </p:cNvPr>
          <p:cNvSpPr/>
          <p:nvPr/>
        </p:nvSpPr>
        <p:spPr>
          <a:xfrm>
            <a:off x="421688" y="2192065"/>
            <a:ext cx="8265111" cy="1631216"/>
          </a:xfrm>
          <a:prstGeom prst="rect">
            <a:avLst/>
          </a:prstGeom>
        </p:spPr>
        <p:txBody>
          <a:bodyPr wrap="square">
            <a:spAutoFit/>
          </a:bodyPr>
          <a:lstStyle/>
          <a:p>
            <a:pPr algn="just">
              <a:spcAft>
                <a:spcPts val="600"/>
              </a:spcAft>
            </a:pPr>
            <a:r>
              <a:rPr lang="en-US" b="1" u="sng" dirty="0">
                <a:ea typeface="Times New Roman" panose="02020603050405020304" pitchFamily="18" charset="0"/>
                <a:cs typeface="Times New Roman" panose="02020603050405020304" pitchFamily="18" charset="0"/>
              </a:rPr>
              <a:t>Basement and ground floor ceilings</a:t>
            </a:r>
            <a:r>
              <a:rPr lang="en-US" b="1" dirty="0">
                <a:ea typeface="Times New Roman" panose="02020603050405020304" pitchFamily="18" charset="0"/>
                <a:cs typeface="Times New Roman" panose="02020603050405020304" pitchFamily="18" charset="0"/>
              </a:rPr>
              <a:t>: </a:t>
            </a:r>
            <a:endParaRPr lang="es-ES" b="1" dirty="0">
              <a:ea typeface="Times New Roman" panose="02020603050405020304" pitchFamily="18" charset="0"/>
              <a:cs typeface="Times New Roman" panose="02020603050405020304" pitchFamily="18" charset="0"/>
            </a:endParaRPr>
          </a:p>
          <a:p>
            <a:pPr marL="342900" lvl="0" indent="-342900" algn="just">
              <a:spcAft>
                <a:spcPts val="600"/>
              </a:spcAft>
              <a:buFont typeface="Symbol" panose="05050102010706020507" pitchFamily="18" charset="2"/>
              <a:buChar char=""/>
              <a:tabLst>
                <a:tab pos="228600" algn="l"/>
                <a:tab pos="449580" algn="l"/>
              </a:tabLst>
            </a:pPr>
            <a:r>
              <a:rPr lang="en-US" dirty="0">
                <a:ea typeface="Times New Roman" panose="02020603050405020304" pitchFamily="18" charset="0"/>
                <a:cs typeface="Times New Roman" panose="02020603050405020304" pitchFamily="18" charset="0"/>
              </a:rPr>
              <a:t>The ceiling of the basement is insulated with rock wool panels installed under the slab (6cm; λ=0,034W/m2K)</a:t>
            </a:r>
            <a:endParaRPr lang="es-ES" dirty="0">
              <a:ea typeface="Times New Roman" panose="02020603050405020304" pitchFamily="18" charset="0"/>
              <a:cs typeface="Times New Roman" panose="02020603050405020304" pitchFamily="18" charset="0"/>
            </a:endParaRPr>
          </a:p>
          <a:p>
            <a:pPr marL="342900" lvl="0" indent="-342900" algn="just">
              <a:spcAft>
                <a:spcPts val="600"/>
              </a:spcAft>
              <a:buFont typeface="Symbol" panose="05050102010706020507" pitchFamily="18" charset="2"/>
              <a:buChar char=""/>
              <a:tabLst>
                <a:tab pos="228600" algn="l"/>
                <a:tab pos="449580" algn="l"/>
              </a:tabLst>
            </a:pPr>
            <a:r>
              <a:rPr lang="en-US" dirty="0">
                <a:ea typeface="Times New Roman" panose="02020603050405020304" pitchFamily="18" charset="0"/>
                <a:cs typeface="Times New Roman" panose="02020603050405020304" pitchFamily="18" charset="0"/>
              </a:rPr>
              <a:t>Inside the false ceiling of the ground floor, rockwool insufflated in the existing cavity (15cm; λ=0,038W/m2K)</a:t>
            </a:r>
            <a:endParaRPr lang="es-ES"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0765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997337" y="1855793"/>
            <a:ext cx="5740263" cy="2123658"/>
          </a:xfrm>
        </p:spPr>
        <p:txBody>
          <a:bodyPr/>
          <a:lstStyle/>
          <a:p>
            <a:r>
              <a:rPr lang="en-GB" dirty="0"/>
              <a:t>2. The problem of buildings retrofit in the residential sector </a:t>
            </a:r>
          </a:p>
        </p:txBody>
      </p:sp>
    </p:spTree>
    <p:extLst>
      <p:ext uri="{BB962C8B-B14F-4D97-AF65-F5344CB8AC3E}">
        <p14:creationId xmlns:p14="http://schemas.microsoft.com/office/powerpoint/2010/main" val="39983654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1671638" y="274638"/>
            <a:ext cx="7015162" cy="1008062"/>
          </a:xfrm>
        </p:spPr>
        <p:txBody>
          <a:bodyPr/>
          <a:lstStyle/>
          <a:p>
            <a:r>
              <a:rPr lang="en-GB" dirty="0"/>
              <a:t>Zaragoza demo technical aspects</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60</a:t>
            </a:fld>
            <a:endParaRPr lang="en-GB" dirty="0"/>
          </a:p>
        </p:txBody>
      </p:sp>
      <p:sp>
        <p:nvSpPr>
          <p:cNvPr id="2" name="Rectangle 4">
            <a:extLst>
              <a:ext uri="{FF2B5EF4-FFF2-40B4-BE49-F238E27FC236}">
                <a16:creationId xmlns="" xmlns:a16="http://schemas.microsoft.com/office/drawing/2014/main" id="{19469337-16C5-42D5-A2C6-F29C0ECA988B}"/>
              </a:ext>
            </a:extLst>
          </p:cNvPr>
          <p:cNvSpPr>
            <a:spLocks noChangeArrowheads="1"/>
          </p:cNvSpPr>
          <p:nvPr/>
        </p:nvSpPr>
        <p:spPr bwMode="auto">
          <a:xfrm>
            <a:off x="1448790" y="114003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3" name="Rectangle 1">
            <a:extLst>
              <a:ext uri="{FF2B5EF4-FFF2-40B4-BE49-F238E27FC236}">
                <a16:creationId xmlns="" xmlns:a16="http://schemas.microsoft.com/office/drawing/2014/main" id="{27F5C190-7179-44A7-B47F-F4AA9A7E7B12}"/>
              </a:ext>
            </a:extLst>
          </p:cNvPr>
          <p:cNvSpPr>
            <a:spLocks noChangeArrowheads="1"/>
          </p:cNvSpPr>
          <p:nvPr/>
        </p:nvSpPr>
        <p:spPr bwMode="auto">
          <a:xfrm>
            <a:off x="443594" y="1672933"/>
            <a:ext cx="3859481"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228600" algn="l"/>
                <a:tab pos="449263" algn="l"/>
              </a:tabLst>
            </a:pPr>
            <a:r>
              <a:rPr kumimoji="0" lang="en-US" altLang="es-ES" b="1" i="0" u="sng"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Roof</a:t>
            </a:r>
            <a:r>
              <a:rPr kumimoji="0" lang="en-US" altLang="es-ES" b="1"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  </a:t>
            </a:r>
            <a:endParaRPr kumimoji="0" lang="es-ES" altLang="es-ES" b="1"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Char char="•"/>
              <a:tabLst>
                <a:tab pos="228600" algn="l"/>
                <a:tab pos="449263" algn="l"/>
              </a:tabLst>
            </a:pPr>
            <a:r>
              <a:rPr kumimoji="0" lang="en-US" altLang="es-ES"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Rockwool (20cm; λ=0,038W/m2K) is positioned above the existing insulation (fiberglass 6cm) on top of the slab.</a:t>
            </a:r>
          </a:p>
          <a:p>
            <a:pPr lvl="0" algn="just" defTabSz="914400"/>
            <a:r>
              <a:rPr lang="en-US" altLang="es-ES" b="1" u="sng" dirty="0">
                <a:latin typeface="+mn-lt"/>
                <a:ea typeface="Times New Roman" panose="02020603050405020304" pitchFamily="18" charset="0"/>
                <a:cs typeface="Times New Roman" panose="02020603050405020304" pitchFamily="18" charset="0"/>
              </a:rPr>
              <a:t>Windows and doors</a:t>
            </a:r>
            <a:r>
              <a:rPr lang="en-US" altLang="es-ES" b="1" dirty="0">
                <a:latin typeface="+mn-lt"/>
                <a:ea typeface="Times New Roman" panose="02020603050405020304" pitchFamily="18" charset="0"/>
                <a:cs typeface="Times New Roman" panose="02020603050405020304" pitchFamily="18" charset="0"/>
              </a:rPr>
              <a:t>:</a:t>
            </a:r>
            <a:endParaRPr lang="es-ES" altLang="es-ES" b="1" dirty="0">
              <a:latin typeface="+mn-lt"/>
            </a:endParaRPr>
          </a:p>
          <a:p>
            <a:pPr lvl="0" algn="just" defTabSz="914400">
              <a:buFontTx/>
              <a:buChar char="•"/>
            </a:pPr>
            <a:r>
              <a:rPr lang="en-US" altLang="es-ES" dirty="0">
                <a:latin typeface="+mn-lt"/>
                <a:ea typeface="Times New Roman" panose="02020603050405020304" pitchFamily="18" charset="0"/>
                <a:cs typeface="Times New Roman" panose="02020603050405020304" pitchFamily="18" charset="0"/>
              </a:rPr>
              <a:t>All the external windows have been removed and replaced with new ones with high performance, as described in </a:t>
            </a:r>
            <a:r>
              <a:rPr lang="en-GB" altLang="es-ES" dirty="0">
                <a:latin typeface="+mn-lt"/>
                <a:ea typeface="Times New Roman" panose="02020603050405020304" pitchFamily="18" charset="0"/>
                <a:cs typeface="Times New Roman" panose="02020603050405020304" pitchFamily="18" charset="0"/>
              </a:rPr>
              <a:t>Figure 53</a:t>
            </a:r>
            <a:r>
              <a:rPr lang="en-US" altLang="es-ES" dirty="0">
                <a:latin typeface="+mn-lt"/>
                <a:ea typeface="Times New Roman" panose="02020603050405020304" pitchFamily="18" charset="0"/>
                <a:cs typeface="Times New Roman" panose="02020603050405020304" pitchFamily="18" charset="0"/>
              </a:rPr>
              <a:t>, left hand picture.</a:t>
            </a:r>
            <a:endParaRPr lang="en-US" altLang="es-ES" dirty="0">
              <a:latin typeface="+mn-lt"/>
            </a:endParaRPr>
          </a:p>
          <a:p>
            <a:pPr marL="0" marR="0" lvl="0" indent="0" algn="just" defTabSz="914400" rtl="0" eaLnBrk="0" fontAlgn="base" latinLnBrk="0" hangingPunct="0">
              <a:lnSpc>
                <a:spcPct val="100000"/>
              </a:lnSpc>
              <a:spcBef>
                <a:spcPct val="0"/>
              </a:spcBef>
              <a:spcAft>
                <a:spcPct val="0"/>
              </a:spcAft>
              <a:buClrTx/>
              <a:buSzTx/>
              <a:buFontTx/>
              <a:buChar char="•"/>
              <a:tabLst>
                <a:tab pos="228600" algn="l"/>
                <a:tab pos="449263" algn="l"/>
              </a:tabLst>
            </a:pPr>
            <a:endParaRPr kumimoji="0" lang="en-US" altLang="es-ES" b="0" i="0" u="none" strike="noStrike" cap="none" normalizeH="0" baseline="0" dirty="0">
              <a:ln>
                <a:noFill/>
              </a:ln>
              <a:solidFill>
                <a:schemeClr val="tx1"/>
              </a:solidFill>
              <a:effectLst/>
              <a:latin typeface="+mn-lt"/>
            </a:endParaRPr>
          </a:p>
        </p:txBody>
      </p:sp>
      <p:pic>
        <p:nvPicPr>
          <p:cNvPr id="11" name="Picture 245">
            <a:extLst>
              <a:ext uri="{FF2B5EF4-FFF2-40B4-BE49-F238E27FC236}">
                <a16:creationId xmlns="" xmlns:a16="http://schemas.microsoft.com/office/drawing/2014/main" id="{489E1953-3AB3-4A1C-88A0-750FF45B608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163000" y="4635364"/>
            <a:ext cx="2371725" cy="17799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2">
            <a:extLst>
              <a:ext uri="{FF2B5EF4-FFF2-40B4-BE49-F238E27FC236}">
                <a16:creationId xmlns="" xmlns:a16="http://schemas.microsoft.com/office/drawing/2014/main" id="{8433C0EC-AE32-44DA-A0D9-7B2AA5A40BD0}"/>
              </a:ext>
            </a:extLst>
          </p:cNvPr>
          <p:cNvSpPr>
            <a:spLocks noChangeArrowheads="1"/>
          </p:cNvSpPr>
          <p:nvPr/>
        </p:nvSpPr>
        <p:spPr bwMode="auto">
          <a:xfrm>
            <a:off x="4572000" y="1534434"/>
            <a:ext cx="396388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228600" algn="l"/>
                <a:tab pos="449263" algn="l"/>
              </a:tabLst>
            </a:pPr>
            <a:r>
              <a:rPr kumimoji="0" lang="en-US" altLang="es-ES" b="1" i="0" u="sng"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Under the terraces and flats with exterior floor</a:t>
            </a:r>
            <a:r>
              <a:rPr kumimoji="0" lang="en-US" altLang="es-ES" b="1"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a:t>
            </a:r>
            <a:endParaRPr kumimoji="0" lang="es-ES" altLang="es-ES" b="1"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Char char="•"/>
              <a:tabLst>
                <a:tab pos="228600" algn="l"/>
                <a:tab pos="449263" algn="l"/>
              </a:tabLst>
            </a:pPr>
            <a:r>
              <a:rPr kumimoji="0" lang="en-US" altLang="es-ES"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Inside the false ceiling of the flats under the terraces, rockwool insufflated in the existing cavity (15cm; λ=0,038W/m2K)</a:t>
            </a:r>
            <a:endParaRPr kumimoji="0" lang="es-ES" altLang="es-ES"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Char char="•"/>
              <a:tabLst>
                <a:tab pos="228600" algn="l"/>
                <a:tab pos="449263" algn="l"/>
              </a:tabLst>
            </a:pPr>
            <a:r>
              <a:rPr kumimoji="0" lang="en-US" altLang="es-ES"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Under the slab of the 1st floor, external insulation (ETICS 10cm; λ=0,037W/m2K) with coating paint supplied by MIG. </a:t>
            </a:r>
            <a:endParaRPr kumimoji="0" lang="es-ES" altLang="es-ES" b="0" i="0" u="none" strike="noStrike" cap="none" normalizeH="0" baseline="0" dirty="0">
              <a:ln>
                <a:noFill/>
              </a:ln>
              <a:solidFill>
                <a:schemeClr val="tx1"/>
              </a:solidFill>
              <a:effectLst/>
              <a:latin typeface="+mn-lt"/>
            </a:endParaRPr>
          </a:p>
        </p:txBody>
      </p:sp>
      <p:pic>
        <p:nvPicPr>
          <p:cNvPr id="12" name="Picture 246">
            <a:extLst>
              <a:ext uri="{FF2B5EF4-FFF2-40B4-BE49-F238E27FC236}">
                <a16:creationId xmlns="" xmlns:a16="http://schemas.microsoft.com/office/drawing/2014/main" id="{8C04E5A3-2285-47B1-9D56-F63757E2B38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54625" y="4610141"/>
            <a:ext cx="2597150" cy="19450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428822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en-GB" dirty="0"/>
              <a:t>Implementation of the solutions</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61</a:t>
            </a:fld>
            <a:endParaRPr lang="en-GB" dirty="0"/>
          </a:p>
        </p:txBody>
      </p:sp>
      <p:sp>
        <p:nvSpPr>
          <p:cNvPr id="2" name="Rectangle 4">
            <a:extLst>
              <a:ext uri="{FF2B5EF4-FFF2-40B4-BE49-F238E27FC236}">
                <a16:creationId xmlns="" xmlns:a16="http://schemas.microsoft.com/office/drawing/2014/main" id="{19469337-16C5-42D5-A2C6-F29C0ECA988B}"/>
              </a:ext>
            </a:extLst>
          </p:cNvPr>
          <p:cNvSpPr>
            <a:spLocks noChangeArrowheads="1"/>
          </p:cNvSpPr>
          <p:nvPr/>
        </p:nvSpPr>
        <p:spPr bwMode="auto">
          <a:xfrm>
            <a:off x="1448790" y="114003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3" name="Rectángulo 2">
            <a:extLst>
              <a:ext uri="{FF2B5EF4-FFF2-40B4-BE49-F238E27FC236}">
                <a16:creationId xmlns="" xmlns:a16="http://schemas.microsoft.com/office/drawing/2014/main" id="{6B6B83D0-4642-4A4A-8F1D-97E7B70B5D52}"/>
              </a:ext>
            </a:extLst>
          </p:cNvPr>
          <p:cNvSpPr/>
          <p:nvPr/>
        </p:nvSpPr>
        <p:spPr>
          <a:xfrm>
            <a:off x="457200" y="1387462"/>
            <a:ext cx="8229599" cy="5186035"/>
          </a:xfrm>
          <a:prstGeom prst="rect">
            <a:avLst/>
          </a:prstGeom>
        </p:spPr>
        <p:txBody>
          <a:bodyPr wrap="square">
            <a:spAutoFit/>
          </a:bodyPr>
          <a:lstStyle/>
          <a:p>
            <a:pPr algn="just">
              <a:spcAft>
                <a:spcPts val="600"/>
              </a:spcAft>
            </a:pPr>
            <a:r>
              <a:rPr lang="en-US" dirty="0">
                <a:ea typeface="Times New Roman" panose="02020603050405020304" pitchFamily="18" charset="0"/>
                <a:cs typeface="Helvetica" panose="020B0604020202020204" pitchFamily="34" charset="0"/>
              </a:rPr>
              <a:t>Replacement of electrical heaters and radiators with </a:t>
            </a:r>
            <a:r>
              <a:rPr lang="en-US" b="1" dirty="0" err="1">
                <a:ea typeface="Times New Roman" panose="02020603050405020304" pitchFamily="18" charset="0"/>
                <a:cs typeface="Helvetica" panose="020B0604020202020204" pitchFamily="34" charset="0"/>
              </a:rPr>
              <a:t>ELFOPack</a:t>
            </a:r>
            <a:r>
              <a:rPr lang="en-US" b="1" dirty="0">
                <a:ea typeface="Times New Roman" panose="02020603050405020304" pitchFamily="18" charset="0"/>
                <a:cs typeface="Helvetica" panose="020B0604020202020204" pitchFamily="34" charset="0"/>
              </a:rPr>
              <a:t> </a:t>
            </a:r>
            <a:r>
              <a:rPr lang="en-US" dirty="0">
                <a:ea typeface="Times New Roman" panose="02020603050405020304" pitchFamily="18" charset="0"/>
                <a:cs typeface="Helvetica" panose="020B0604020202020204" pitchFamily="34" charset="0"/>
              </a:rPr>
              <a:t>units by </a:t>
            </a:r>
            <a:r>
              <a:rPr lang="en-US" dirty="0" err="1">
                <a:ea typeface="Times New Roman" panose="02020603050405020304" pitchFamily="18" charset="0"/>
                <a:cs typeface="Helvetica" panose="020B0604020202020204" pitchFamily="34" charset="0"/>
              </a:rPr>
              <a:t>Clivet</a:t>
            </a:r>
            <a:r>
              <a:rPr lang="en-US" dirty="0">
                <a:ea typeface="Times New Roman" panose="02020603050405020304" pitchFamily="18" charset="0"/>
                <a:cs typeface="Helvetica" panose="020B0604020202020204" pitchFamily="34" charset="0"/>
              </a:rPr>
              <a:t>.</a:t>
            </a:r>
          </a:p>
          <a:p>
            <a:pPr marL="285750" indent="-285750" algn="just">
              <a:spcAft>
                <a:spcPts val="600"/>
              </a:spcAft>
              <a:buFont typeface="Arial" panose="020B0604020202020204" pitchFamily="34" charset="0"/>
              <a:buChar char="•"/>
            </a:pPr>
            <a:r>
              <a:rPr lang="en-US" dirty="0">
                <a:ea typeface="Times New Roman" panose="02020603050405020304" pitchFamily="18" charset="0"/>
                <a:cs typeface="Helvetica" panose="020B0604020202020204" pitchFamily="34" charset="0"/>
              </a:rPr>
              <a:t>The system is an </a:t>
            </a:r>
            <a:r>
              <a:rPr lang="en-US" b="1" dirty="0">
                <a:ea typeface="Times New Roman" panose="02020603050405020304" pitchFamily="18" charset="0"/>
                <a:cs typeface="Helvetica" panose="020B0604020202020204" pitchFamily="34" charset="0"/>
              </a:rPr>
              <a:t>air to air multifunction heat pump </a:t>
            </a:r>
            <a:r>
              <a:rPr lang="en-US" dirty="0">
                <a:ea typeface="Times New Roman" panose="02020603050405020304" pitchFamily="18" charset="0"/>
                <a:cs typeface="Helvetica" panose="020B0604020202020204" pitchFamily="34" charset="0"/>
              </a:rPr>
              <a:t>which can satisfy the domestic hot water (DHW) needs of dwellers, thanks to the 180 L water storage, as well as the thermal loads for air conditioning. </a:t>
            </a:r>
          </a:p>
          <a:p>
            <a:pPr marL="285750" indent="-285750" algn="just">
              <a:spcAft>
                <a:spcPts val="600"/>
              </a:spcAft>
              <a:buFont typeface="Arial" panose="020B0604020202020204" pitchFamily="34" charset="0"/>
              <a:buChar char="•"/>
            </a:pPr>
            <a:r>
              <a:rPr lang="en-US" dirty="0" err="1">
                <a:ea typeface="Times New Roman" panose="02020603050405020304" pitchFamily="18" charset="0"/>
                <a:cs typeface="Helvetica" panose="020B0604020202020204" pitchFamily="34" charset="0"/>
              </a:rPr>
              <a:t>ELFOPack</a:t>
            </a:r>
            <a:r>
              <a:rPr lang="en-US" dirty="0">
                <a:ea typeface="Times New Roman" panose="02020603050405020304" pitchFamily="18" charset="0"/>
                <a:cs typeface="Helvetica" panose="020B0604020202020204" pitchFamily="34" charset="0"/>
              </a:rPr>
              <a:t> provides </a:t>
            </a:r>
            <a:r>
              <a:rPr lang="en-US" b="1" dirty="0">
                <a:ea typeface="Times New Roman" panose="02020603050405020304" pitchFamily="18" charset="0"/>
                <a:cs typeface="Helvetica" panose="020B0604020202020204" pitchFamily="34" charset="0"/>
              </a:rPr>
              <a:t>both heating in winter and cooling and dehumidification in summer</a:t>
            </a:r>
            <a:r>
              <a:rPr lang="en-US" dirty="0">
                <a:ea typeface="Times New Roman" panose="02020603050405020304" pitchFamily="18" charset="0"/>
                <a:cs typeface="Helvetica" panose="020B0604020202020204" pitchFamily="34" charset="0"/>
              </a:rPr>
              <a:t> and the supply of air renewal necessary to guarantee the comfort for the dwellers.</a:t>
            </a:r>
          </a:p>
          <a:p>
            <a:pPr marL="285750" indent="-285750" algn="just">
              <a:spcAft>
                <a:spcPts val="600"/>
              </a:spcAft>
              <a:buFont typeface="Arial" panose="020B0604020202020204" pitchFamily="34" charset="0"/>
              <a:buChar char="•"/>
            </a:pPr>
            <a:r>
              <a:rPr lang="en-US" dirty="0" err="1">
                <a:ea typeface="Times New Roman" panose="02020603050405020304" pitchFamily="18" charset="0"/>
                <a:cs typeface="Helvetica" panose="020B0604020202020204" pitchFamily="34" charset="0"/>
              </a:rPr>
              <a:t>ELFOPack</a:t>
            </a:r>
            <a:r>
              <a:rPr lang="en-US" dirty="0">
                <a:ea typeface="Times New Roman" panose="02020603050405020304" pitchFamily="18" charset="0"/>
                <a:cs typeface="Helvetica" panose="020B0604020202020204" pitchFamily="34" charset="0"/>
              </a:rPr>
              <a:t> is a </a:t>
            </a:r>
            <a:r>
              <a:rPr lang="en-US" b="1" dirty="0">
                <a:ea typeface="Times New Roman" panose="02020603050405020304" pitchFamily="18" charset="0"/>
                <a:cs typeface="Helvetica" panose="020B0604020202020204" pitchFamily="34" charset="0"/>
              </a:rPr>
              <a:t>plug and play solution</a:t>
            </a:r>
            <a:r>
              <a:rPr lang="en-US" dirty="0">
                <a:ea typeface="Times New Roman" panose="02020603050405020304" pitchFamily="18" charset="0"/>
                <a:cs typeface="Helvetica" panose="020B0604020202020204" pitchFamily="34" charset="0"/>
              </a:rPr>
              <a:t>, so the installation causes minimum disruption to the tenants during the refurbishment works. </a:t>
            </a:r>
          </a:p>
          <a:p>
            <a:pPr marL="285750" indent="-285750" algn="just">
              <a:spcAft>
                <a:spcPts val="600"/>
              </a:spcAft>
              <a:buFont typeface="Arial" panose="020B0604020202020204" pitchFamily="34" charset="0"/>
              <a:buChar char="•"/>
            </a:pPr>
            <a:r>
              <a:rPr lang="en-US" dirty="0">
                <a:ea typeface="Times New Roman" panose="02020603050405020304" pitchFamily="18" charset="0"/>
                <a:cs typeface="Helvetica" panose="020B0604020202020204" pitchFamily="34" charset="0"/>
              </a:rPr>
              <a:t>A new </a:t>
            </a:r>
            <a:r>
              <a:rPr lang="en-US" b="1" dirty="0">
                <a:ea typeface="Times New Roman" panose="02020603050405020304" pitchFamily="18" charset="0"/>
                <a:cs typeface="Helvetica" panose="020B0604020202020204" pitchFamily="34" charset="0"/>
              </a:rPr>
              <a:t>false ceiling </a:t>
            </a:r>
            <a:r>
              <a:rPr lang="en-US" dirty="0">
                <a:ea typeface="Times New Roman" panose="02020603050405020304" pitchFamily="18" charset="0"/>
                <a:cs typeface="Helvetica" panose="020B0604020202020204" pitchFamily="34" charset="0"/>
              </a:rPr>
              <a:t>has been installed in the dwellings for integration of the </a:t>
            </a:r>
            <a:r>
              <a:rPr lang="en-US" dirty="0" err="1">
                <a:ea typeface="Times New Roman" panose="02020603050405020304" pitchFamily="18" charset="0"/>
                <a:cs typeface="Helvetica" panose="020B0604020202020204" pitchFamily="34" charset="0"/>
              </a:rPr>
              <a:t>ELFOAir</a:t>
            </a:r>
            <a:r>
              <a:rPr lang="en-US" dirty="0">
                <a:ea typeface="Times New Roman" panose="02020603050405020304" pitchFamily="18" charset="0"/>
                <a:cs typeface="Helvetica" panose="020B0604020202020204" pitchFamily="34" charset="0"/>
              </a:rPr>
              <a:t> system. It’s a traditional air distribution system designed with the aim of reducing the pressure drop along the lines and guarantee the optimum distribution of air to the rooms.</a:t>
            </a:r>
            <a:endParaRPr lang="es-ES" dirty="0">
              <a:ea typeface="Times New Roman" panose="02020603050405020304" pitchFamily="18" charset="0"/>
              <a:cs typeface="Helvetica" panose="020B0604020202020204" pitchFamily="34" charset="0"/>
            </a:endParaRPr>
          </a:p>
          <a:p>
            <a:pPr algn="just">
              <a:spcAft>
                <a:spcPts val="600"/>
              </a:spcAft>
            </a:pPr>
            <a:r>
              <a:rPr lang="en-US" dirty="0">
                <a:ea typeface="Times New Roman" panose="02020603050405020304" pitchFamily="18" charset="0"/>
                <a:cs typeface="Helvetica" panose="020B0604020202020204" pitchFamily="34" charset="0"/>
              </a:rPr>
              <a:t>The </a:t>
            </a:r>
            <a:r>
              <a:rPr lang="en-US" dirty="0" err="1">
                <a:ea typeface="Times New Roman" panose="02020603050405020304" pitchFamily="18" charset="0"/>
                <a:cs typeface="Helvetica" panose="020B0604020202020204" pitchFamily="34" charset="0"/>
              </a:rPr>
              <a:t>ELFOPacks</a:t>
            </a:r>
            <a:r>
              <a:rPr lang="en-US" dirty="0">
                <a:ea typeface="Times New Roman" panose="02020603050405020304" pitchFamily="18" charset="0"/>
                <a:cs typeface="Helvetica" panose="020B0604020202020204" pitchFamily="34" charset="0"/>
              </a:rPr>
              <a:t> that was installed in the dwellings are not standard units: in each unit an innovative </a:t>
            </a:r>
            <a:r>
              <a:rPr lang="en-US" b="1" dirty="0">
                <a:ea typeface="Times New Roman" panose="02020603050405020304" pitchFamily="18" charset="0"/>
                <a:cs typeface="Helvetica" panose="020B0604020202020204" pitchFamily="34" charset="0"/>
              </a:rPr>
              <a:t>multi-control inverter (MCI), </a:t>
            </a:r>
            <a:r>
              <a:rPr lang="en-US" dirty="0">
                <a:ea typeface="Times New Roman" panose="02020603050405020304" pitchFamily="18" charset="0"/>
                <a:cs typeface="Helvetica" panose="020B0604020202020204" pitchFamily="34" charset="0"/>
              </a:rPr>
              <a:t>designed by Circe, is able to manage in the most efficient way the power flux from the grid and from PV panels that are placed on the east and the west façade and on the roof. </a:t>
            </a:r>
            <a:endParaRPr lang="es-ES" dirty="0">
              <a:ea typeface="Times New Roman" panose="02020603050405020304" pitchFamily="18" charset="0"/>
              <a:cs typeface="Helvetica" panose="020B0604020202020204" pitchFamily="34" charset="0"/>
            </a:endParaRPr>
          </a:p>
        </p:txBody>
      </p:sp>
    </p:spTree>
    <p:extLst>
      <p:ext uri="{BB962C8B-B14F-4D97-AF65-F5344CB8AC3E}">
        <p14:creationId xmlns:p14="http://schemas.microsoft.com/office/powerpoint/2010/main" val="26414351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en-GB" dirty="0"/>
              <a:t>Implementation of the solutions</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62</a:t>
            </a:fld>
            <a:endParaRPr lang="en-GB" dirty="0"/>
          </a:p>
        </p:txBody>
      </p:sp>
      <p:sp>
        <p:nvSpPr>
          <p:cNvPr id="2" name="Rectangle 4">
            <a:extLst>
              <a:ext uri="{FF2B5EF4-FFF2-40B4-BE49-F238E27FC236}">
                <a16:creationId xmlns="" xmlns:a16="http://schemas.microsoft.com/office/drawing/2014/main" id="{19469337-16C5-42D5-A2C6-F29C0ECA988B}"/>
              </a:ext>
            </a:extLst>
          </p:cNvPr>
          <p:cNvSpPr>
            <a:spLocks noChangeArrowheads="1"/>
          </p:cNvSpPr>
          <p:nvPr/>
        </p:nvSpPr>
        <p:spPr bwMode="auto">
          <a:xfrm>
            <a:off x="1448790" y="114003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3" name="Rectángulo 2">
            <a:extLst>
              <a:ext uri="{FF2B5EF4-FFF2-40B4-BE49-F238E27FC236}">
                <a16:creationId xmlns="" xmlns:a16="http://schemas.microsoft.com/office/drawing/2014/main" id="{719B766E-45F7-4A42-97E0-6A0C7E885C2E}"/>
              </a:ext>
            </a:extLst>
          </p:cNvPr>
          <p:cNvSpPr/>
          <p:nvPr/>
        </p:nvSpPr>
        <p:spPr>
          <a:xfrm>
            <a:off x="332509" y="1482198"/>
            <a:ext cx="8354291" cy="3016210"/>
          </a:xfrm>
          <a:prstGeom prst="rect">
            <a:avLst/>
          </a:prstGeom>
        </p:spPr>
        <p:txBody>
          <a:bodyPr wrap="square">
            <a:spAutoFit/>
          </a:bodyPr>
          <a:lstStyle/>
          <a:p>
            <a:pPr algn="just">
              <a:spcAft>
                <a:spcPts val="600"/>
              </a:spcAft>
            </a:pPr>
            <a:r>
              <a:rPr lang="en-US" dirty="0">
                <a:latin typeface="Helvetica" panose="020B0604020202020204" pitchFamily="34" charset="0"/>
                <a:ea typeface="Times New Roman" panose="02020603050405020304" pitchFamily="18" charset="0"/>
                <a:cs typeface="Times New Roman" panose="02020603050405020304" pitchFamily="18" charset="0"/>
              </a:rPr>
              <a:t>At daytime, the DHW and HVAC systems </a:t>
            </a:r>
            <a:r>
              <a:rPr lang="en-US" b="1" dirty="0">
                <a:latin typeface="Helvetica" panose="020B0604020202020204" pitchFamily="34" charset="0"/>
                <a:ea typeface="Times New Roman" panose="02020603050405020304" pitchFamily="18" charset="0"/>
                <a:cs typeface="Times New Roman" panose="02020603050405020304" pitchFamily="18" charset="0"/>
              </a:rPr>
              <a:t>can be powered up by photovoltaic energy </a:t>
            </a:r>
            <a:r>
              <a:rPr lang="en-US" dirty="0">
                <a:latin typeface="Helvetica" panose="020B0604020202020204" pitchFamily="34" charset="0"/>
                <a:ea typeface="Times New Roman" panose="02020603050405020304" pitchFamily="18" charset="0"/>
                <a:cs typeface="Times New Roman" panose="02020603050405020304" pitchFamily="18" charset="0"/>
              </a:rPr>
              <a:t>reducing the electrical consumption from grid. </a:t>
            </a:r>
          </a:p>
          <a:p>
            <a:pPr algn="just">
              <a:spcAft>
                <a:spcPts val="600"/>
              </a:spcAft>
            </a:pPr>
            <a:r>
              <a:rPr lang="en-US" dirty="0">
                <a:latin typeface="Helvetica" panose="020B0604020202020204" pitchFamily="34" charset="0"/>
                <a:ea typeface="Times New Roman" panose="02020603050405020304" pitchFamily="18" charset="0"/>
                <a:cs typeface="Times New Roman" panose="02020603050405020304" pitchFamily="18" charset="0"/>
              </a:rPr>
              <a:t>This solution helps to further </a:t>
            </a:r>
            <a:r>
              <a:rPr lang="en-US" b="1" dirty="0">
                <a:latin typeface="Helvetica" panose="020B0604020202020204" pitchFamily="34" charset="0"/>
                <a:ea typeface="Times New Roman" panose="02020603050405020304" pitchFamily="18" charset="0"/>
                <a:cs typeface="Times New Roman" panose="02020603050405020304" pitchFamily="18" charset="0"/>
              </a:rPr>
              <a:t>reduce the primary energy consumption</a:t>
            </a:r>
            <a:r>
              <a:rPr lang="en-US" dirty="0">
                <a:latin typeface="Helvetica" panose="020B0604020202020204" pitchFamily="34" charset="0"/>
                <a:ea typeface="Times New Roman" panose="02020603050405020304" pitchFamily="18" charset="0"/>
                <a:cs typeface="Times New Roman" panose="02020603050405020304" pitchFamily="18" charset="0"/>
              </a:rPr>
              <a:t>, which is already very low for heat pumps, if compared to electric boilers and radiators. </a:t>
            </a:r>
            <a:endParaRPr lang="es-ES" dirty="0">
              <a:latin typeface="Helvetica" panose="020B0604020202020204" pitchFamily="34" charset="0"/>
              <a:ea typeface="Times New Roman" panose="02020603050405020304" pitchFamily="18" charset="0"/>
              <a:cs typeface="Times New Roman" panose="02020603050405020304" pitchFamily="18" charset="0"/>
            </a:endParaRPr>
          </a:p>
          <a:p>
            <a:pPr algn="just"/>
            <a:r>
              <a:rPr lang="en-US" dirty="0">
                <a:latin typeface="Arial" panose="020B0604020202020204" pitchFamily="34" charset="0"/>
                <a:ea typeface="Times New Roman" panose="02020603050405020304" pitchFamily="18" charset="0"/>
                <a:cs typeface="Times New Roman" panose="02020603050405020304" pitchFamily="18" charset="0"/>
              </a:rPr>
              <a:t>The system </a:t>
            </a:r>
            <a:r>
              <a:rPr lang="en-US" b="1" dirty="0">
                <a:latin typeface="Arial" panose="020B0604020202020204" pitchFamily="34" charset="0"/>
                <a:ea typeface="Times New Roman" panose="02020603050405020304" pitchFamily="18" charset="0"/>
                <a:cs typeface="Times New Roman" panose="02020603050405020304" pitchFamily="18" charset="0"/>
              </a:rPr>
              <a:t>is also optimized for solar PV power peaks</a:t>
            </a:r>
            <a:r>
              <a:rPr lang="en-US" dirty="0">
                <a:latin typeface="Arial" panose="020B0604020202020204" pitchFamily="34" charset="0"/>
                <a:ea typeface="Times New Roman" panose="02020603050405020304" pitchFamily="18" charset="0"/>
                <a:cs typeface="Times New Roman" panose="02020603050405020304" pitchFamily="18" charset="0"/>
              </a:rPr>
              <a:t>. </a:t>
            </a:r>
          </a:p>
          <a:p>
            <a:pPr marL="285750" indent="-285750" algn="just">
              <a:buFont typeface="Arial" panose="020B0604020202020204" pitchFamily="34" charset="0"/>
              <a:buChar char="•"/>
            </a:pPr>
            <a:r>
              <a:rPr lang="en-US" dirty="0">
                <a:latin typeface="Arial" panose="020B0604020202020204" pitchFamily="34" charset="0"/>
                <a:ea typeface="Times New Roman" panose="02020603050405020304" pitchFamily="18" charset="0"/>
                <a:cs typeface="Times New Roman" panose="02020603050405020304" pitchFamily="18" charset="0"/>
              </a:rPr>
              <a:t>Due to Spanish regulation limits (Spanish regulation limits in 2018), in presence of an excess of energy generated by PVs compared to </a:t>
            </a:r>
            <a:r>
              <a:rPr lang="en-US" dirty="0" err="1">
                <a:latin typeface="Arial" panose="020B0604020202020204" pitchFamily="34" charset="0"/>
                <a:ea typeface="Times New Roman" panose="02020603050405020304" pitchFamily="18" charset="0"/>
                <a:cs typeface="Times New Roman" panose="02020603050405020304" pitchFamily="18" charset="0"/>
              </a:rPr>
              <a:t>ELFOPack</a:t>
            </a:r>
            <a:r>
              <a:rPr lang="en-US" dirty="0">
                <a:latin typeface="Arial" panose="020B0604020202020204" pitchFamily="34" charset="0"/>
                <a:ea typeface="Times New Roman" panose="02020603050405020304" pitchFamily="18" charset="0"/>
                <a:cs typeface="Times New Roman" panose="02020603050405020304" pitchFamily="18" charset="0"/>
              </a:rPr>
              <a:t> consumptions, the available energy is not fed into the grid, but stored into the </a:t>
            </a:r>
            <a:r>
              <a:rPr lang="en-US" dirty="0" err="1">
                <a:latin typeface="Arial" panose="020B0604020202020204" pitchFamily="34" charset="0"/>
                <a:ea typeface="Times New Roman" panose="02020603050405020304" pitchFamily="18" charset="0"/>
                <a:cs typeface="Times New Roman" panose="02020603050405020304" pitchFamily="18" charset="0"/>
              </a:rPr>
              <a:t>ELFOPack</a:t>
            </a:r>
            <a:r>
              <a:rPr lang="en-US" dirty="0">
                <a:latin typeface="Arial" panose="020B0604020202020204" pitchFamily="34" charset="0"/>
                <a:ea typeface="Times New Roman" panose="02020603050405020304" pitchFamily="18" charset="0"/>
                <a:cs typeface="Times New Roman" panose="02020603050405020304" pitchFamily="18" charset="0"/>
              </a:rPr>
              <a:t> thanks to an electrical resistance in its storage able to reduce the on time of the compressor. </a:t>
            </a:r>
            <a:endParaRPr lang="es-ES" dirty="0"/>
          </a:p>
        </p:txBody>
      </p:sp>
      <p:pic>
        <p:nvPicPr>
          <p:cNvPr id="11" name="Picture 53">
            <a:extLst>
              <a:ext uri="{FF2B5EF4-FFF2-40B4-BE49-F238E27FC236}">
                <a16:creationId xmlns="" xmlns:a16="http://schemas.microsoft.com/office/drawing/2014/main" id="{E150697D-6859-4746-B835-7ED37522156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070849" y="4284028"/>
            <a:ext cx="3023371" cy="20723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381337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en-GB" dirty="0"/>
              <a:t>Implementation of the solutions</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63</a:t>
            </a:fld>
            <a:endParaRPr lang="en-GB" dirty="0"/>
          </a:p>
        </p:txBody>
      </p:sp>
      <p:sp>
        <p:nvSpPr>
          <p:cNvPr id="2" name="Rectangle 4">
            <a:extLst>
              <a:ext uri="{FF2B5EF4-FFF2-40B4-BE49-F238E27FC236}">
                <a16:creationId xmlns="" xmlns:a16="http://schemas.microsoft.com/office/drawing/2014/main" id="{19469337-16C5-42D5-A2C6-F29C0ECA988B}"/>
              </a:ext>
            </a:extLst>
          </p:cNvPr>
          <p:cNvSpPr>
            <a:spLocks noChangeArrowheads="1"/>
          </p:cNvSpPr>
          <p:nvPr/>
        </p:nvSpPr>
        <p:spPr bwMode="auto">
          <a:xfrm>
            <a:off x="1448790" y="114003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1026" name="Picture 2">
            <a:extLst>
              <a:ext uri="{FF2B5EF4-FFF2-40B4-BE49-F238E27FC236}">
                <a16:creationId xmlns="" xmlns:a16="http://schemas.microsoft.com/office/drawing/2014/main" id="{CD09744D-563F-4C16-9B16-2F2624C5A7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25" b="13943"/>
          <a:stretch/>
        </p:blipFill>
        <p:spPr bwMode="auto">
          <a:xfrm>
            <a:off x="40057" y="2240026"/>
            <a:ext cx="4468640" cy="34233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 xmlns:a16="http://schemas.microsoft.com/office/drawing/2014/main" id="{A05A9415-6394-4429-B28E-4478612C39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113" r="12696"/>
          <a:stretch/>
        </p:blipFill>
        <p:spPr bwMode="auto">
          <a:xfrm>
            <a:off x="4518316" y="2240026"/>
            <a:ext cx="4595435" cy="34233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7627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fontScale="90000"/>
          </a:bodyPr>
          <a:lstStyle/>
          <a:p>
            <a:r>
              <a:rPr lang="en-US" dirty="0"/>
              <a:t>Comparison of energy demand and consumptions</a:t>
            </a:r>
            <a:endParaRPr lang="en-GB" dirty="0"/>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64</a:t>
            </a:fld>
            <a:endParaRPr lang="en-GB" dirty="0"/>
          </a:p>
        </p:txBody>
      </p:sp>
      <p:sp>
        <p:nvSpPr>
          <p:cNvPr id="2" name="Rectangle 4">
            <a:extLst>
              <a:ext uri="{FF2B5EF4-FFF2-40B4-BE49-F238E27FC236}">
                <a16:creationId xmlns="" xmlns:a16="http://schemas.microsoft.com/office/drawing/2014/main" id="{19469337-16C5-42D5-A2C6-F29C0ECA988B}"/>
              </a:ext>
            </a:extLst>
          </p:cNvPr>
          <p:cNvSpPr>
            <a:spLocks noChangeArrowheads="1"/>
          </p:cNvSpPr>
          <p:nvPr/>
        </p:nvSpPr>
        <p:spPr bwMode="auto">
          <a:xfrm>
            <a:off x="1448790" y="114003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5" name="Imagen 4">
            <a:extLst>
              <a:ext uri="{FF2B5EF4-FFF2-40B4-BE49-F238E27FC236}">
                <a16:creationId xmlns="" xmlns:a16="http://schemas.microsoft.com/office/drawing/2014/main" id="{6E050F46-AEBB-495D-9F68-8D6E250AD4B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46694" y="1813457"/>
            <a:ext cx="7250612" cy="4335240"/>
          </a:xfrm>
          <a:prstGeom prst="rect">
            <a:avLst/>
          </a:prstGeom>
        </p:spPr>
      </p:pic>
    </p:spTree>
    <p:extLst>
      <p:ext uri="{BB962C8B-B14F-4D97-AF65-F5344CB8AC3E}">
        <p14:creationId xmlns:p14="http://schemas.microsoft.com/office/powerpoint/2010/main" val="14642182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997337" y="1200185"/>
            <a:ext cx="5740263" cy="2123658"/>
          </a:xfrm>
        </p:spPr>
        <p:txBody>
          <a:bodyPr/>
          <a:lstStyle/>
          <a:p>
            <a:r>
              <a:rPr lang="en-GB" dirty="0"/>
              <a:t>Demonstration buildings : </a:t>
            </a:r>
            <a:br>
              <a:rPr lang="en-GB" dirty="0"/>
            </a:br>
            <a:r>
              <a:rPr lang="en-GB" dirty="0"/>
              <a:t>Rome (Italy)</a:t>
            </a:r>
          </a:p>
        </p:txBody>
      </p:sp>
      <p:sp>
        <p:nvSpPr>
          <p:cNvPr id="3" name="Sottotitolo 2"/>
          <p:cNvSpPr>
            <a:spLocks noGrp="1"/>
          </p:cNvSpPr>
          <p:nvPr>
            <p:ph type="subTitle" idx="1"/>
          </p:nvPr>
        </p:nvSpPr>
        <p:spPr>
          <a:xfrm>
            <a:off x="3112747" y="3510322"/>
            <a:ext cx="5740262" cy="461665"/>
          </a:xfrm>
        </p:spPr>
        <p:txBody>
          <a:bodyPr/>
          <a:lstStyle/>
          <a:p>
            <a:r>
              <a:rPr lang="en-GB" dirty="0"/>
              <a:t>ARUP</a:t>
            </a:r>
          </a:p>
        </p:txBody>
      </p:sp>
    </p:spTree>
    <p:extLst>
      <p:ext uri="{BB962C8B-B14F-4D97-AF65-F5344CB8AC3E}">
        <p14:creationId xmlns:p14="http://schemas.microsoft.com/office/powerpoint/2010/main" val="22777976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a:bodyPr>
          <a:lstStyle/>
          <a:p>
            <a:r>
              <a:rPr lang="en-GB" dirty="0"/>
              <a:t>Demonstration buildings: Rome (Italy)</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66</a:t>
            </a:fld>
            <a:endParaRPr lang="en-GB" dirty="0"/>
          </a:p>
        </p:txBody>
      </p:sp>
      <p:sp>
        <p:nvSpPr>
          <p:cNvPr id="5" name="Rectángulo 4">
            <a:extLst>
              <a:ext uri="{FF2B5EF4-FFF2-40B4-BE49-F238E27FC236}">
                <a16:creationId xmlns="" xmlns:a16="http://schemas.microsoft.com/office/drawing/2014/main" id="{74440697-9041-47BF-A3A8-32F9DFD025FC}"/>
              </a:ext>
            </a:extLst>
          </p:cNvPr>
          <p:cNvSpPr/>
          <p:nvPr/>
        </p:nvSpPr>
        <p:spPr>
          <a:xfrm>
            <a:off x="585530" y="3694804"/>
            <a:ext cx="7966765" cy="2474524"/>
          </a:xfrm>
          <a:prstGeom prst="rect">
            <a:avLst/>
          </a:prstGeom>
        </p:spPr>
        <p:txBody>
          <a:bodyPr wrap="square">
            <a:spAutoFit/>
          </a:bodyPr>
          <a:lstStyle/>
          <a:p>
            <a:pPr marL="342900" indent="-342900">
              <a:spcBef>
                <a:spcPct val="20000"/>
              </a:spcBef>
              <a:buFont typeface="Arial"/>
              <a:buChar char="•"/>
            </a:pPr>
            <a:r>
              <a:rPr lang="en-US" dirty="0"/>
              <a:t>The building is a residential multi story building built in 1971, with 8 residential floors, a basement and a ground floor.</a:t>
            </a:r>
          </a:p>
          <a:p>
            <a:pPr marL="342900" indent="-342900">
              <a:spcBef>
                <a:spcPct val="20000"/>
              </a:spcBef>
              <a:buFont typeface="Arial"/>
              <a:buChar char="•"/>
            </a:pPr>
            <a:r>
              <a:rPr lang="en-US" dirty="0"/>
              <a:t>The building involves a total number of 80 flats, all assigned as properties to private owners.</a:t>
            </a:r>
            <a:endParaRPr lang="en-GB" dirty="0"/>
          </a:p>
          <a:p>
            <a:pPr marL="342900" indent="-342900">
              <a:spcBef>
                <a:spcPct val="20000"/>
              </a:spcBef>
              <a:buFont typeface="Arial"/>
              <a:buChar char="•"/>
            </a:pPr>
            <a:r>
              <a:rPr lang="en-US" dirty="0"/>
              <a:t>The typical surface area of the dwellings is 96m</a:t>
            </a:r>
            <a:r>
              <a:rPr lang="en-US" baseline="30000" dirty="0"/>
              <a:t>2</a:t>
            </a:r>
            <a:r>
              <a:rPr lang="en-US" dirty="0"/>
              <a:t> and its actual average primary energy consumption is approx. 120kWh/m</a:t>
            </a:r>
            <a:r>
              <a:rPr lang="en-US" baseline="30000" dirty="0"/>
              <a:t>2</a:t>
            </a:r>
            <a:r>
              <a:rPr lang="en-US" dirty="0"/>
              <a:t>year, including heating and domestic hot water consumptions. </a:t>
            </a:r>
          </a:p>
          <a:p>
            <a:pPr marL="342900" indent="-342900">
              <a:spcBef>
                <a:spcPct val="20000"/>
              </a:spcBef>
              <a:buFont typeface="Arial"/>
              <a:buChar char="•"/>
            </a:pPr>
            <a:r>
              <a:rPr lang="en-US" dirty="0"/>
              <a:t>The total energy bill per apartment is approx. 1200 €/year</a:t>
            </a:r>
            <a:r>
              <a:rPr lang="en-GB" dirty="0"/>
              <a:t>.</a:t>
            </a:r>
            <a:endParaRPr lang="es-ES" dirty="0"/>
          </a:p>
        </p:txBody>
      </p:sp>
      <p:pic>
        <p:nvPicPr>
          <p:cNvPr id="12" name="Picture 247">
            <a:extLst>
              <a:ext uri="{FF2B5EF4-FFF2-40B4-BE49-F238E27FC236}">
                <a16:creationId xmlns="" xmlns:a16="http://schemas.microsoft.com/office/drawing/2014/main" id="{D0665A42-0DF0-42CA-9480-5FA620269CB9}"/>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56297" y="1418020"/>
            <a:ext cx="3694766" cy="20897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Immagine 8">
            <a:extLst>
              <a:ext uri="{FF2B5EF4-FFF2-40B4-BE49-F238E27FC236}">
                <a16:creationId xmlns="" xmlns:a16="http://schemas.microsoft.com/office/drawing/2014/main" id="{72E4FDC9-9F20-4C27-8342-05C2B52F7E3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5471468" y="1418021"/>
            <a:ext cx="2344273" cy="20897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0790026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a:bodyPr>
          <a:lstStyle/>
          <a:p>
            <a:r>
              <a:rPr lang="en-GB" dirty="0"/>
              <a:t>Rome demo building construction</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67</a:t>
            </a:fld>
            <a:endParaRPr lang="en-GB" dirty="0"/>
          </a:p>
        </p:txBody>
      </p:sp>
      <p:sp>
        <p:nvSpPr>
          <p:cNvPr id="2" name="Rectángulo 1">
            <a:extLst>
              <a:ext uri="{FF2B5EF4-FFF2-40B4-BE49-F238E27FC236}">
                <a16:creationId xmlns="" xmlns:a16="http://schemas.microsoft.com/office/drawing/2014/main" id="{2E48B9C3-C8A3-41B0-826F-33C1C1E10D1D}"/>
              </a:ext>
            </a:extLst>
          </p:cNvPr>
          <p:cNvSpPr/>
          <p:nvPr/>
        </p:nvSpPr>
        <p:spPr>
          <a:xfrm>
            <a:off x="498764" y="1666979"/>
            <a:ext cx="7908966" cy="3656386"/>
          </a:xfrm>
          <a:prstGeom prst="rect">
            <a:avLst/>
          </a:prstGeom>
        </p:spPr>
        <p:txBody>
          <a:bodyPr wrap="square">
            <a:spAutoFit/>
          </a:bodyPr>
          <a:lstStyle/>
          <a:p>
            <a:pPr marL="342900" lvl="0" indent="-342900" algn="just">
              <a:spcBef>
                <a:spcPct val="20000"/>
              </a:spcBef>
              <a:spcAft>
                <a:spcPts val="600"/>
              </a:spcAft>
              <a:buFont typeface="Arial"/>
              <a:buChar char="•"/>
            </a:pPr>
            <a:r>
              <a:rPr lang="en-US" dirty="0"/>
              <a:t>The typical exterior wall has a thermal transmittance value ranging from 0.97 W/m</a:t>
            </a:r>
            <a:r>
              <a:rPr lang="en-US" baseline="30000" dirty="0"/>
              <a:t>2</a:t>
            </a:r>
            <a:r>
              <a:rPr lang="en-US" dirty="0"/>
              <a:t>K for the typical masonry wall with perforated bricks, to 4.5 W/m</a:t>
            </a:r>
            <a:r>
              <a:rPr lang="en-US" baseline="30000" dirty="0"/>
              <a:t>2</a:t>
            </a:r>
            <a:r>
              <a:rPr lang="en-US" dirty="0"/>
              <a:t>K for the concrete panels located above and below windows. </a:t>
            </a:r>
          </a:p>
          <a:p>
            <a:pPr marL="342900" lvl="0" indent="-342900" algn="just">
              <a:spcBef>
                <a:spcPct val="20000"/>
              </a:spcBef>
              <a:spcAft>
                <a:spcPts val="600"/>
              </a:spcAft>
              <a:buFont typeface="Arial"/>
              <a:buChar char="•"/>
            </a:pPr>
            <a:r>
              <a:rPr lang="en-US" dirty="0"/>
              <a:t>Most of the existing windows are timber-framed with 4mm single glazing and a U-value(glass) of 5.7W/m</a:t>
            </a:r>
            <a:r>
              <a:rPr lang="en-US" baseline="30000" dirty="0"/>
              <a:t>2</a:t>
            </a:r>
            <a:r>
              <a:rPr lang="en-US" dirty="0"/>
              <a:t>K.</a:t>
            </a:r>
            <a:endParaRPr lang="es-ES" dirty="0"/>
          </a:p>
          <a:p>
            <a:pPr marL="342900" lvl="0" indent="-342900" algn="just">
              <a:spcBef>
                <a:spcPct val="20000"/>
              </a:spcBef>
              <a:spcAft>
                <a:spcPts val="600"/>
              </a:spcAft>
              <a:buFont typeface="Arial"/>
              <a:buChar char="•"/>
            </a:pPr>
            <a:r>
              <a:rPr lang="en-GB" dirty="0"/>
              <a:t>Facade is composed by the following layers, outside to inside:</a:t>
            </a:r>
          </a:p>
          <a:p>
            <a:pPr marL="800100" lvl="1" indent="-342900" algn="just">
              <a:spcBef>
                <a:spcPct val="20000"/>
              </a:spcBef>
              <a:spcAft>
                <a:spcPts val="600"/>
              </a:spcAft>
              <a:buFont typeface="Arial"/>
              <a:buChar char="•"/>
            </a:pPr>
            <a:r>
              <a:rPr lang="en-GB" dirty="0"/>
              <a:t>10 cm outer bricks layer</a:t>
            </a:r>
          </a:p>
          <a:p>
            <a:pPr marL="800100" lvl="1" indent="-342900" algn="just">
              <a:spcBef>
                <a:spcPct val="20000"/>
              </a:spcBef>
              <a:spcAft>
                <a:spcPts val="600"/>
              </a:spcAft>
              <a:buFont typeface="Arial"/>
              <a:buChar char="•"/>
            </a:pPr>
            <a:r>
              <a:rPr lang="en-GB" dirty="0"/>
              <a:t>10 cm air cavity</a:t>
            </a:r>
          </a:p>
          <a:p>
            <a:pPr marL="800100" lvl="1" indent="-342900" algn="just">
              <a:spcBef>
                <a:spcPct val="20000"/>
              </a:spcBef>
              <a:spcAft>
                <a:spcPts val="600"/>
              </a:spcAft>
              <a:buFont typeface="Arial"/>
              <a:buChar char="•"/>
            </a:pPr>
            <a:r>
              <a:rPr lang="en-GB" dirty="0"/>
              <a:t>8 cm inner brick layer covered with plaster. </a:t>
            </a:r>
          </a:p>
          <a:p>
            <a:pPr marL="800100" lvl="1" indent="-342900" algn="just">
              <a:spcBef>
                <a:spcPct val="20000"/>
              </a:spcBef>
              <a:spcAft>
                <a:spcPts val="600"/>
              </a:spcAft>
              <a:buFont typeface="Arial"/>
              <a:buChar char="•"/>
            </a:pPr>
            <a:r>
              <a:rPr lang="en-GB" dirty="0"/>
              <a:t>Exterior framework edges (painted concrete).</a:t>
            </a:r>
            <a:endParaRPr lang="es-ES" dirty="0"/>
          </a:p>
        </p:txBody>
      </p:sp>
      <p:grpSp>
        <p:nvGrpSpPr>
          <p:cNvPr id="8" name="Group 229">
            <a:extLst>
              <a:ext uri="{FF2B5EF4-FFF2-40B4-BE49-F238E27FC236}">
                <a16:creationId xmlns="" xmlns:a16="http://schemas.microsoft.com/office/drawing/2014/main" id="{C813B97F-7D0D-4756-9A9D-CD4ED3326484}"/>
              </a:ext>
            </a:extLst>
          </p:cNvPr>
          <p:cNvGrpSpPr/>
          <p:nvPr/>
        </p:nvGrpSpPr>
        <p:grpSpPr>
          <a:xfrm>
            <a:off x="5951559" y="3572117"/>
            <a:ext cx="2735241" cy="2784233"/>
            <a:chOff x="3026131" y="244614"/>
            <a:chExt cx="2527675" cy="2600462"/>
          </a:xfrm>
        </p:grpSpPr>
        <p:pic>
          <p:nvPicPr>
            <p:cNvPr id="12" name="Immagine 9">
              <a:extLst>
                <a:ext uri="{FF2B5EF4-FFF2-40B4-BE49-F238E27FC236}">
                  <a16:creationId xmlns="" xmlns:a16="http://schemas.microsoft.com/office/drawing/2014/main" id="{B779A469-763F-49A8-B4AA-F4EAD255271E}"/>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bwMode="auto">
            <a:xfrm>
              <a:off x="3026131" y="1287803"/>
              <a:ext cx="1541830" cy="15572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1" name="Picture 19">
              <a:extLst>
                <a:ext uri="{FF2B5EF4-FFF2-40B4-BE49-F238E27FC236}">
                  <a16:creationId xmlns="" xmlns:a16="http://schemas.microsoft.com/office/drawing/2014/main" id="{AB8453F1-9ADE-4FAE-BBF0-B76389E0DD3E}"/>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4008340" y="244614"/>
              <a:ext cx="1545466" cy="1557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grpSp>
      <p:pic>
        <p:nvPicPr>
          <p:cNvPr id="13" name="Picture 12">
            <a:extLst>
              <a:ext uri="{FF2B5EF4-FFF2-40B4-BE49-F238E27FC236}">
                <a16:creationId xmlns="" xmlns:a16="http://schemas.microsoft.com/office/drawing/2014/main" id="{6A65FC31-F0A4-4715-BABC-7D178162AC13}"/>
              </a:ext>
            </a:extLst>
          </p:cNvPr>
          <p:cNvPicPr/>
          <p:nvPr/>
        </p:nvPicPr>
        <p:blipFill rotWithShape="1">
          <a:blip r:embed="rId4" cstate="screen">
            <a:extLst>
              <a:ext uri="{28A0092B-C50C-407E-A947-70E740481C1C}">
                <a14:useLocalDpi xmlns:a14="http://schemas.microsoft.com/office/drawing/2010/main" val="0"/>
              </a:ext>
            </a:extLst>
          </a:blip>
          <a:srcRect l="-336"/>
          <a:stretch/>
        </p:blipFill>
        <p:spPr bwMode="auto">
          <a:xfrm>
            <a:off x="533778" y="5323365"/>
            <a:ext cx="3136338" cy="119082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579093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a:bodyPr>
          <a:lstStyle/>
          <a:p>
            <a:r>
              <a:rPr lang="en-GB" dirty="0"/>
              <a:t>Rome demo building services</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68</a:t>
            </a:fld>
            <a:endParaRPr lang="en-GB" dirty="0"/>
          </a:p>
        </p:txBody>
      </p:sp>
      <p:sp>
        <p:nvSpPr>
          <p:cNvPr id="6" name="Rectángulo 5">
            <a:extLst>
              <a:ext uri="{FF2B5EF4-FFF2-40B4-BE49-F238E27FC236}">
                <a16:creationId xmlns="" xmlns:a16="http://schemas.microsoft.com/office/drawing/2014/main" id="{CEC7C8EF-B815-4C35-BEEB-FE993B5A6036}"/>
              </a:ext>
            </a:extLst>
          </p:cNvPr>
          <p:cNvSpPr/>
          <p:nvPr/>
        </p:nvSpPr>
        <p:spPr>
          <a:xfrm>
            <a:off x="392874" y="1529667"/>
            <a:ext cx="8293925" cy="3256276"/>
          </a:xfrm>
          <a:prstGeom prst="rect">
            <a:avLst/>
          </a:prstGeom>
        </p:spPr>
        <p:txBody>
          <a:bodyPr wrap="square">
            <a:spAutoFit/>
          </a:bodyPr>
          <a:lstStyle/>
          <a:p>
            <a:pPr algn="just">
              <a:spcAft>
                <a:spcPts val="1200"/>
              </a:spcAft>
            </a:pPr>
            <a:r>
              <a:rPr lang="en-US" dirty="0"/>
              <a:t>The </a:t>
            </a:r>
            <a:r>
              <a:rPr lang="en-US" b="1" dirty="0"/>
              <a:t>heating system </a:t>
            </a:r>
            <a:r>
              <a:rPr lang="en-US" dirty="0"/>
              <a:t>is centralized and shared with three other buildings which have the same geometry, surfaces and volumes of the DC building. </a:t>
            </a:r>
          </a:p>
          <a:p>
            <a:pPr algn="just">
              <a:spcAft>
                <a:spcPts val="1200"/>
              </a:spcAft>
            </a:pPr>
            <a:r>
              <a:rPr lang="en-US" dirty="0"/>
              <a:t>In 2015, a </a:t>
            </a:r>
            <a:r>
              <a:rPr lang="en-US" b="1" dirty="0"/>
              <a:t>calorimeter</a:t>
            </a:r>
            <a:r>
              <a:rPr lang="en-US" dirty="0"/>
              <a:t> was installed on the main gas pipes from the centralized boiler to each of the three buildings, in order to measure the real buildings’ heating consumptions. </a:t>
            </a:r>
            <a:endParaRPr lang="es-ES" dirty="0"/>
          </a:p>
          <a:p>
            <a:pPr algn="just">
              <a:spcAft>
                <a:spcPts val="1200"/>
              </a:spcAft>
            </a:pPr>
            <a:r>
              <a:rPr lang="en-US" b="1" dirty="0"/>
              <a:t>Individual boilers </a:t>
            </a:r>
            <a:r>
              <a:rPr lang="en-US" dirty="0"/>
              <a:t>are currently used for the DHW production. </a:t>
            </a:r>
            <a:endParaRPr lang="es-ES" dirty="0"/>
          </a:p>
          <a:p>
            <a:pPr algn="just">
              <a:spcAft>
                <a:spcPts val="1200"/>
              </a:spcAft>
            </a:pPr>
            <a:r>
              <a:rPr lang="en-US" b="1" dirty="0"/>
              <a:t>Centralized cooling and mechanical ventilation systems </a:t>
            </a:r>
            <a:r>
              <a:rPr lang="en-US" dirty="0"/>
              <a:t>are not installed in the building</a:t>
            </a:r>
            <a:r>
              <a:rPr lang="en-GB" dirty="0"/>
              <a:t>. </a:t>
            </a:r>
            <a:endParaRPr lang="es-ES" dirty="0"/>
          </a:p>
          <a:p>
            <a:pPr algn="just">
              <a:spcBef>
                <a:spcPct val="20000"/>
              </a:spcBef>
              <a:spcAft>
                <a:spcPts val="600"/>
              </a:spcAft>
            </a:pPr>
            <a:endParaRPr lang="es-ES" dirty="0"/>
          </a:p>
        </p:txBody>
      </p:sp>
    </p:spTree>
    <p:extLst>
      <p:ext uri="{BB962C8B-B14F-4D97-AF65-F5344CB8AC3E}">
        <p14:creationId xmlns:p14="http://schemas.microsoft.com/office/powerpoint/2010/main" val="13736025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en-GB" dirty="0"/>
              <a:t>Rome demo technical aspects</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69</a:t>
            </a:fld>
            <a:endParaRPr lang="en-GB" dirty="0"/>
          </a:p>
        </p:txBody>
      </p:sp>
      <p:sp>
        <p:nvSpPr>
          <p:cNvPr id="2" name="Rectangle 4">
            <a:extLst>
              <a:ext uri="{FF2B5EF4-FFF2-40B4-BE49-F238E27FC236}">
                <a16:creationId xmlns="" xmlns:a16="http://schemas.microsoft.com/office/drawing/2014/main" id="{19469337-16C5-42D5-A2C6-F29C0ECA988B}"/>
              </a:ext>
            </a:extLst>
          </p:cNvPr>
          <p:cNvSpPr>
            <a:spLocks noChangeArrowheads="1"/>
          </p:cNvSpPr>
          <p:nvPr/>
        </p:nvSpPr>
        <p:spPr bwMode="auto">
          <a:xfrm>
            <a:off x="1448790" y="114003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5" name="Rectángulo 14">
            <a:extLst>
              <a:ext uri="{FF2B5EF4-FFF2-40B4-BE49-F238E27FC236}">
                <a16:creationId xmlns="" xmlns:a16="http://schemas.microsoft.com/office/drawing/2014/main" id="{330DAB5F-F19E-419B-91FD-D7B9C2FAE645}"/>
              </a:ext>
            </a:extLst>
          </p:cNvPr>
          <p:cNvSpPr/>
          <p:nvPr/>
        </p:nvSpPr>
        <p:spPr>
          <a:xfrm>
            <a:off x="417359" y="1421200"/>
            <a:ext cx="8221193" cy="1200329"/>
          </a:xfrm>
          <a:prstGeom prst="rect">
            <a:avLst/>
          </a:prstGeom>
        </p:spPr>
        <p:txBody>
          <a:bodyPr wrap="square">
            <a:spAutoFit/>
          </a:bodyPr>
          <a:lstStyle/>
          <a:p>
            <a:pPr algn="just">
              <a:spcAft>
                <a:spcPts val="600"/>
              </a:spcAft>
            </a:pPr>
            <a:r>
              <a:rPr lang="en-US" dirty="0">
                <a:ea typeface="Times New Roman" panose="02020603050405020304" pitchFamily="18" charset="0"/>
                <a:cs typeface="Helvetica" panose="020B0604020202020204" pitchFamily="34" charset="0"/>
              </a:rPr>
              <a:t>The </a:t>
            </a:r>
            <a:r>
              <a:rPr lang="en-US" dirty="0" err="1">
                <a:ea typeface="Times New Roman" panose="02020603050405020304" pitchFamily="18" charset="0"/>
                <a:cs typeface="Helvetica" panose="020B0604020202020204" pitchFamily="34" charset="0"/>
              </a:rPr>
              <a:t>BuildHEAT</a:t>
            </a:r>
            <a:r>
              <a:rPr lang="en-US" dirty="0">
                <a:ea typeface="Times New Roman" panose="02020603050405020304" pitchFamily="18" charset="0"/>
                <a:cs typeface="Helvetica" panose="020B0604020202020204" pitchFamily="34" charset="0"/>
              </a:rPr>
              <a:t> façade system developed for this building is composed by the “macro-panel” base unit with a slab to slab height and it is designed in two alternatives to allow for fixing of ceramic cladding panels along East and West elevations and solar thermal collectors on the South elevation.</a:t>
            </a:r>
          </a:p>
        </p:txBody>
      </p:sp>
      <p:grpSp>
        <p:nvGrpSpPr>
          <p:cNvPr id="28" name="Group 27">
            <a:extLst>
              <a:ext uri="{FF2B5EF4-FFF2-40B4-BE49-F238E27FC236}">
                <a16:creationId xmlns="" xmlns:a16="http://schemas.microsoft.com/office/drawing/2014/main" id="{F1EBECED-409C-41D0-B5E5-BDD89355301C}"/>
              </a:ext>
            </a:extLst>
          </p:cNvPr>
          <p:cNvGrpSpPr/>
          <p:nvPr/>
        </p:nvGrpSpPr>
        <p:grpSpPr>
          <a:xfrm>
            <a:off x="1088543" y="2520866"/>
            <a:ext cx="6966914" cy="3936148"/>
            <a:chOff x="1671638" y="2520866"/>
            <a:chExt cx="6966914" cy="3936148"/>
          </a:xfrm>
        </p:grpSpPr>
        <p:pic>
          <p:nvPicPr>
            <p:cNvPr id="4" name="Picture 3">
              <a:extLst>
                <a:ext uri="{FF2B5EF4-FFF2-40B4-BE49-F238E27FC236}">
                  <a16:creationId xmlns="" xmlns:a16="http://schemas.microsoft.com/office/drawing/2014/main" id="{31F320C0-A406-4F2B-9A12-42EB8F9CE97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671638" y="2520866"/>
              <a:ext cx="4428729" cy="3936148"/>
            </a:xfrm>
            <a:prstGeom prst="rect">
              <a:avLst/>
            </a:prstGeom>
          </p:spPr>
        </p:pic>
        <p:sp>
          <p:nvSpPr>
            <p:cNvPr id="12" name="Rectángulo 14">
              <a:extLst>
                <a:ext uri="{FF2B5EF4-FFF2-40B4-BE49-F238E27FC236}">
                  <a16:creationId xmlns="" xmlns:a16="http://schemas.microsoft.com/office/drawing/2014/main" id="{849345A1-B86D-42D2-B597-537A9869418B}"/>
                </a:ext>
              </a:extLst>
            </p:cNvPr>
            <p:cNvSpPr/>
            <p:nvPr/>
          </p:nvSpPr>
          <p:spPr>
            <a:xfrm>
              <a:off x="6424521" y="2902479"/>
              <a:ext cx="2214031" cy="246221"/>
            </a:xfrm>
            <a:prstGeom prst="rect">
              <a:avLst/>
            </a:prstGeom>
          </p:spPr>
          <p:txBody>
            <a:bodyPr wrap="square">
              <a:spAutoFit/>
            </a:bodyPr>
            <a:lstStyle/>
            <a:p>
              <a:pPr algn="just">
                <a:spcAft>
                  <a:spcPts val="600"/>
                </a:spcAft>
              </a:pPr>
              <a:r>
                <a:rPr lang="en-US" sz="1000" dirty="0">
                  <a:latin typeface="Helvetica" panose="020B0604020202020204" pitchFamily="34" charset="0"/>
                  <a:ea typeface="Times New Roman" panose="02020603050405020304" pitchFamily="18" charset="0"/>
                  <a:cs typeface="Times New Roman" panose="02020603050405020304" pitchFamily="18" charset="0"/>
                </a:rPr>
                <a:t>External finishing panels</a:t>
              </a:r>
            </a:p>
          </p:txBody>
        </p:sp>
        <p:sp>
          <p:nvSpPr>
            <p:cNvPr id="13" name="Rectángulo 14">
              <a:extLst>
                <a:ext uri="{FF2B5EF4-FFF2-40B4-BE49-F238E27FC236}">
                  <a16:creationId xmlns="" xmlns:a16="http://schemas.microsoft.com/office/drawing/2014/main" id="{93714E5D-067B-4032-9BEE-13A8CF548D3F}"/>
                </a:ext>
              </a:extLst>
            </p:cNvPr>
            <p:cNvSpPr/>
            <p:nvPr/>
          </p:nvSpPr>
          <p:spPr>
            <a:xfrm>
              <a:off x="6424521" y="3214060"/>
              <a:ext cx="2214031" cy="246221"/>
            </a:xfrm>
            <a:prstGeom prst="rect">
              <a:avLst/>
            </a:prstGeom>
          </p:spPr>
          <p:txBody>
            <a:bodyPr wrap="square">
              <a:spAutoFit/>
            </a:bodyPr>
            <a:lstStyle/>
            <a:p>
              <a:pPr algn="just">
                <a:spcAft>
                  <a:spcPts val="600"/>
                </a:spcAft>
              </a:pPr>
              <a:r>
                <a:rPr lang="en-US" sz="1000" dirty="0">
                  <a:latin typeface="Helvetica" panose="020B0604020202020204" pitchFamily="34" charset="0"/>
                  <a:ea typeface="Times New Roman" panose="02020603050405020304" pitchFamily="18" charset="0"/>
                  <a:cs typeface="Times New Roman" panose="02020603050405020304" pitchFamily="18" charset="0"/>
                </a:rPr>
                <a:t>Aluminum macro-panel frame</a:t>
              </a:r>
            </a:p>
          </p:txBody>
        </p:sp>
        <p:sp>
          <p:nvSpPr>
            <p:cNvPr id="14" name="Rectángulo 14">
              <a:extLst>
                <a:ext uri="{FF2B5EF4-FFF2-40B4-BE49-F238E27FC236}">
                  <a16:creationId xmlns="" xmlns:a16="http://schemas.microsoft.com/office/drawing/2014/main" id="{4AD307E9-B6C2-4525-B9DB-C13C7969DCEE}"/>
                </a:ext>
              </a:extLst>
            </p:cNvPr>
            <p:cNvSpPr/>
            <p:nvPr/>
          </p:nvSpPr>
          <p:spPr>
            <a:xfrm>
              <a:off x="6424521" y="4033424"/>
              <a:ext cx="2214031" cy="246221"/>
            </a:xfrm>
            <a:prstGeom prst="rect">
              <a:avLst/>
            </a:prstGeom>
          </p:spPr>
          <p:txBody>
            <a:bodyPr wrap="square">
              <a:spAutoFit/>
            </a:bodyPr>
            <a:lstStyle/>
            <a:p>
              <a:pPr algn="just">
                <a:spcAft>
                  <a:spcPts val="600"/>
                </a:spcAft>
              </a:pPr>
              <a:r>
                <a:rPr lang="it-IT" sz="1000" dirty="0">
                  <a:latin typeface="Helvetica" panose="020B0604020202020204" pitchFamily="34" charset="0"/>
                  <a:ea typeface="Times New Roman" panose="02020603050405020304" pitchFamily="18" charset="0"/>
                  <a:cs typeface="Times New Roman" panose="02020603050405020304" pitchFamily="18" charset="0"/>
                </a:rPr>
                <a:t>C</a:t>
              </a:r>
              <a:r>
                <a:rPr lang="en-US" sz="1000" dirty="0" err="1">
                  <a:latin typeface="Helvetica" panose="020B0604020202020204" pitchFamily="34" charset="0"/>
                  <a:ea typeface="Times New Roman" panose="02020603050405020304" pitchFamily="18" charset="0"/>
                  <a:cs typeface="Times New Roman" panose="02020603050405020304" pitchFamily="18" charset="0"/>
                </a:rPr>
                <a:t>ontinuous</a:t>
              </a:r>
              <a:r>
                <a:rPr lang="en-US" sz="1000" dirty="0">
                  <a:latin typeface="Helvetica" panose="020B0604020202020204" pitchFamily="34" charset="0"/>
                  <a:ea typeface="Times New Roman" panose="02020603050405020304" pitchFamily="18" charset="0"/>
                  <a:cs typeface="Times New Roman" panose="02020603050405020304" pitchFamily="18" charset="0"/>
                </a:rPr>
                <a:t> soft insulation layer</a:t>
              </a:r>
            </a:p>
          </p:txBody>
        </p:sp>
        <p:sp>
          <p:nvSpPr>
            <p:cNvPr id="16" name="Rectángulo 14">
              <a:extLst>
                <a:ext uri="{FF2B5EF4-FFF2-40B4-BE49-F238E27FC236}">
                  <a16:creationId xmlns="" xmlns:a16="http://schemas.microsoft.com/office/drawing/2014/main" id="{883E5644-D068-494D-9081-347A5230B2A9}"/>
                </a:ext>
              </a:extLst>
            </p:cNvPr>
            <p:cNvSpPr/>
            <p:nvPr/>
          </p:nvSpPr>
          <p:spPr>
            <a:xfrm>
              <a:off x="6424521" y="3544839"/>
              <a:ext cx="2214031" cy="400110"/>
            </a:xfrm>
            <a:prstGeom prst="rect">
              <a:avLst/>
            </a:prstGeom>
          </p:spPr>
          <p:txBody>
            <a:bodyPr wrap="square">
              <a:spAutoFit/>
            </a:bodyPr>
            <a:lstStyle/>
            <a:p>
              <a:pPr algn="just">
                <a:spcAft>
                  <a:spcPts val="600"/>
                </a:spcAft>
              </a:pPr>
              <a:r>
                <a:rPr lang="it-IT" sz="1000" dirty="0" err="1">
                  <a:latin typeface="Helvetica" panose="020B0604020202020204" pitchFamily="34" charset="0"/>
                  <a:ea typeface="Times New Roman" panose="02020603050405020304" pitchFamily="18" charset="0"/>
                  <a:cs typeface="Times New Roman" panose="02020603050405020304" pitchFamily="18" charset="0"/>
                </a:rPr>
                <a:t>Punctual</a:t>
              </a:r>
              <a:r>
                <a:rPr lang="it-IT" sz="1000" dirty="0">
                  <a:latin typeface="Helvetica" panose="020B0604020202020204" pitchFamily="34" charset="0"/>
                  <a:ea typeface="Times New Roman" panose="02020603050405020304" pitchFamily="18" charset="0"/>
                  <a:cs typeface="Times New Roman" panose="02020603050405020304" pitchFamily="18" charset="0"/>
                </a:rPr>
                <a:t> </a:t>
              </a:r>
              <a:r>
                <a:rPr lang="it-IT" sz="1000" dirty="0" err="1">
                  <a:latin typeface="Helvetica" panose="020B0604020202020204" pitchFamily="34" charset="0"/>
                  <a:ea typeface="Times New Roman" panose="02020603050405020304" pitchFamily="18" charset="0"/>
                  <a:cs typeface="Times New Roman" panose="02020603050405020304" pitchFamily="18" charset="0"/>
                </a:rPr>
                <a:t>brackets</a:t>
              </a:r>
              <a:r>
                <a:rPr lang="it-IT" sz="1000" dirty="0">
                  <a:latin typeface="Helvetica" panose="020B0604020202020204" pitchFamily="34" charset="0"/>
                  <a:ea typeface="Times New Roman" panose="02020603050405020304" pitchFamily="18" charset="0"/>
                  <a:cs typeface="Times New Roman" panose="02020603050405020304" pitchFamily="18" charset="0"/>
                </a:rPr>
                <a:t> for macro-</a:t>
              </a:r>
              <a:r>
                <a:rPr lang="it-IT" sz="1000" dirty="0" err="1">
                  <a:latin typeface="Helvetica" panose="020B0604020202020204" pitchFamily="34" charset="0"/>
                  <a:ea typeface="Times New Roman" panose="02020603050405020304" pitchFamily="18" charset="0"/>
                  <a:cs typeface="Times New Roman" panose="02020603050405020304" pitchFamily="18" charset="0"/>
                </a:rPr>
                <a:t>panels</a:t>
              </a:r>
              <a:r>
                <a:rPr lang="it-IT" sz="1000" dirty="0">
                  <a:latin typeface="Helvetica" panose="020B0604020202020204" pitchFamily="34" charset="0"/>
                  <a:ea typeface="Times New Roman" panose="02020603050405020304" pitchFamily="18" charset="0"/>
                  <a:cs typeface="Times New Roman" panose="02020603050405020304" pitchFamily="18" charset="0"/>
                </a:rPr>
                <a:t> fixing </a:t>
              </a:r>
              <a:r>
                <a:rPr lang="it-IT" sz="800" dirty="0">
                  <a:latin typeface="Helvetica" panose="020B0604020202020204" pitchFamily="34" charset="0"/>
                  <a:ea typeface="Times New Roman" panose="02020603050405020304" pitchFamily="18" charset="0"/>
                  <a:cs typeface="Times New Roman" panose="02020603050405020304" pitchFamily="18" charset="0"/>
                </a:rPr>
                <a:t>(</a:t>
              </a:r>
              <a:r>
                <a:rPr lang="it-IT" sz="800" dirty="0" err="1">
                  <a:latin typeface="Helvetica" panose="020B0604020202020204" pitchFamily="34" charset="0"/>
                  <a:ea typeface="Times New Roman" panose="02020603050405020304" pitchFamily="18" charset="0"/>
                  <a:cs typeface="Times New Roman" panose="02020603050405020304" pitchFamily="18" charset="0"/>
                </a:rPr>
                <a:t>positioned</a:t>
              </a:r>
              <a:r>
                <a:rPr lang="it-IT" sz="800" dirty="0">
                  <a:latin typeface="Helvetica" panose="020B0604020202020204" pitchFamily="34" charset="0"/>
                  <a:ea typeface="Times New Roman" panose="02020603050405020304" pitchFamily="18" charset="0"/>
                  <a:cs typeface="Times New Roman" panose="02020603050405020304" pitchFamily="18" charset="0"/>
                </a:rPr>
                <a:t> </a:t>
              </a:r>
              <a:r>
                <a:rPr lang="it-IT" sz="800" dirty="0" err="1">
                  <a:latin typeface="Helvetica" panose="020B0604020202020204" pitchFamily="34" charset="0"/>
                  <a:ea typeface="Times New Roman" panose="02020603050405020304" pitchFamily="18" charset="0"/>
                  <a:cs typeface="Times New Roman" panose="02020603050405020304" pitchFamily="18" charset="0"/>
                </a:rPr>
                <a:t>along</a:t>
              </a:r>
              <a:r>
                <a:rPr lang="it-IT" sz="800" dirty="0">
                  <a:latin typeface="Helvetica" panose="020B0604020202020204" pitchFamily="34" charset="0"/>
                  <a:ea typeface="Times New Roman" panose="02020603050405020304" pitchFamily="18" charset="0"/>
                  <a:cs typeface="Times New Roman" panose="02020603050405020304" pitchFamily="18" charset="0"/>
                </a:rPr>
                <a:t> the inter-</a:t>
              </a:r>
              <a:r>
                <a:rPr lang="it-IT" sz="800" dirty="0" err="1">
                  <a:latin typeface="Helvetica" panose="020B0604020202020204" pitchFamily="34" charset="0"/>
                  <a:ea typeface="Times New Roman" panose="02020603050405020304" pitchFamily="18" charset="0"/>
                  <a:cs typeface="Times New Roman" panose="02020603050405020304" pitchFamily="18" charset="0"/>
                </a:rPr>
                <a:t>floor</a:t>
              </a:r>
              <a:r>
                <a:rPr lang="it-IT" sz="800" dirty="0">
                  <a:latin typeface="Helvetica" panose="020B0604020202020204" pitchFamily="34" charset="0"/>
                  <a:ea typeface="Times New Roman" panose="02020603050405020304" pitchFamily="18" charset="0"/>
                  <a:cs typeface="Times New Roman" panose="02020603050405020304" pitchFamily="18" charset="0"/>
                </a:rPr>
                <a:t> </a:t>
              </a:r>
              <a:r>
                <a:rPr lang="it-IT" sz="800" dirty="0" err="1">
                  <a:latin typeface="Helvetica" panose="020B0604020202020204" pitchFamily="34" charset="0"/>
                  <a:ea typeface="Times New Roman" panose="02020603050405020304" pitchFamily="18" charset="0"/>
                  <a:cs typeface="Times New Roman" panose="02020603050405020304" pitchFamily="18" charset="0"/>
                </a:rPr>
                <a:t>slab</a:t>
              </a:r>
              <a:r>
                <a:rPr lang="it-IT" sz="800" dirty="0">
                  <a:latin typeface="Helvetica" panose="020B0604020202020204" pitchFamily="34" charset="0"/>
                  <a:ea typeface="Times New Roman" panose="02020603050405020304" pitchFamily="18" charset="0"/>
                  <a:cs typeface="Times New Roman" panose="02020603050405020304" pitchFamily="18" charset="0"/>
                </a:rPr>
                <a:t>) </a:t>
              </a:r>
              <a:endParaRPr lang="en-US" sz="800" dirty="0">
                <a:latin typeface="Helvetica" panose="020B0604020202020204" pitchFamily="34" charset="0"/>
                <a:ea typeface="Times New Roman" panose="02020603050405020304" pitchFamily="18" charset="0"/>
                <a:cs typeface="Times New Roman" panose="02020603050405020304" pitchFamily="18" charset="0"/>
              </a:endParaRPr>
            </a:p>
          </p:txBody>
        </p:sp>
        <p:sp>
          <p:nvSpPr>
            <p:cNvPr id="17" name="Rectángulo 14">
              <a:extLst>
                <a:ext uri="{FF2B5EF4-FFF2-40B4-BE49-F238E27FC236}">
                  <a16:creationId xmlns="" xmlns:a16="http://schemas.microsoft.com/office/drawing/2014/main" id="{CB4FD95E-46FA-4458-BD8B-C5C65E896D3A}"/>
                </a:ext>
              </a:extLst>
            </p:cNvPr>
            <p:cNvSpPr/>
            <p:nvPr/>
          </p:nvSpPr>
          <p:spPr>
            <a:xfrm>
              <a:off x="6424521" y="4367738"/>
              <a:ext cx="2214031" cy="246221"/>
            </a:xfrm>
            <a:prstGeom prst="rect">
              <a:avLst/>
            </a:prstGeom>
          </p:spPr>
          <p:txBody>
            <a:bodyPr wrap="square">
              <a:spAutoFit/>
            </a:bodyPr>
            <a:lstStyle/>
            <a:p>
              <a:pPr algn="just">
                <a:spcAft>
                  <a:spcPts val="600"/>
                </a:spcAft>
              </a:pPr>
              <a:r>
                <a:rPr lang="it-IT" sz="1000" dirty="0">
                  <a:latin typeface="Helvetica" panose="020B0604020202020204" pitchFamily="34" charset="0"/>
                  <a:ea typeface="Times New Roman" panose="02020603050405020304" pitchFamily="18" charset="0"/>
                  <a:cs typeface="Times New Roman" panose="02020603050405020304" pitchFamily="18" charset="0"/>
                </a:rPr>
                <a:t>Air </a:t>
              </a:r>
              <a:r>
                <a:rPr lang="it-IT" sz="1000" dirty="0" err="1">
                  <a:latin typeface="Helvetica" panose="020B0604020202020204" pitchFamily="34" charset="0"/>
                  <a:ea typeface="Times New Roman" panose="02020603050405020304" pitchFamily="18" charset="0"/>
                  <a:cs typeface="Times New Roman" panose="02020603050405020304" pitchFamily="18" charset="0"/>
                </a:rPr>
                <a:t>duct</a:t>
              </a:r>
              <a:r>
                <a:rPr lang="it-IT" sz="1000" dirty="0">
                  <a:latin typeface="Helvetica" panose="020B0604020202020204" pitchFamily="34" charset="0"/>
                  <a:ea typeface="Times New Roman" panose="02020603050405020304" pitchFamily="18" charset="0"/>
                  <a:cs typeface="Times New Roman" panose="02020603050405020304" pitchFamily="18" charset="0"/>
                </a:rPr>
                <a:t> and pipe</a:t>
              </a:r>
              <a:endParaRPr lang="en-US" sz="1000" dirty="0">
                <a:latin typeface="Helvetica" panose="020B0604020202020204" pitchFamily="34" charset="0"/>
                <a:ea typeface="Times New Roman" panose="02020603050405020304" pitchFamily="18" charset="0"/>
                <a:cs typeface="Times New Roman" panose="02020603050405020304" pitchFamily="18" charset="0"/>
              </a:endParaRPr>
            </a:p>
          </p:txBody>
        </p:sp>
        <p:sp>
          <p:nvSpPr>
            <p:cNvPr id="18" name="Rectángulo 14">
              <a:extLst>
                <a:ext uri="{FF2B5EF4-FFF2-40B4-BE49-F238E27FC236}">
                  <a16:creationId xmlns="" xmlns:a16="http://schemas.microsoft.com/office/drawing/2014/main" id="{ABBA29E0-094F-4C9E-86F3-7B5D6638ECAF}"/>
                </a:ext>
              </a:extLst>
            </p:cNvPr>
            <p:cNvSpPr/>
            <p:nvPr/>
          </p:nvSpPr>
          <p:spPr>
            <a:xfrm>
              <a:off x="6424521" y="4708372"/>
              <a:ext cx="2214031" cy="246221"/>
            </a:xfrm>
            <a:prstGeom prst="rect">
              <a:avLst/>
            </a:prstGeom>
          </p:spPr>
          <p:txBody>
            <a:bodyPr wrap="square">
              <a:spAutoFit/>
            </a:bodyPr>
            <a:lstStyle/>
            <a:p>
              <a:pPr algn="just">
                <a:spcAft>
                  <a:spcPts val="600"/>
                </a:spcAft>
              </a:pPr>
              <a:r>
                <a:rPr lang="it-IT" sz="1000" dirty="0" err="1">
                  <a:latin typeface="Helvetica" panose="020B0604020202020204" pitchFamily="34" charset="0"/>
                  <a:ea typeface="Times New Roman" panose="02020603050405020304" pitchFamily="18" charset="0"/>
                  <a:cs typeface="Times New Roman" panose="02020603050405020304" pitchFamily="18" charset="0"/>
                </a:rPr>
                <a:t>Existing</a:t>
              </a:r>
              <a:r>
                <a:rPr lang="it-IT" sz="1000" dirty="0">
                  <a:latin typeface="Helvetica" panose="020B0604020202020204" pitchFamily="34" charset="0"/>
                  <a:ea typeface="Times New Roman" panose="02020603050405020304" pitchFamily="18" charset="0"/>
                  <a:cs typeface="Times New Roman" panose="02020603050405020304" pitchFamily="18" charset="0"/>
                </a:rPr>
                <a:t> </a:t>
              </a:r>
              <a:r>
                <a:rPr lang="it-IT" sz="1000" dirty="0" err="1">
                  <a:latin typeface="Helvetica" panose="020B0604020202020204" pitchFamily="34" charset="0"/>
                  <a:ea typeface="Times New Roman" panose="02020603050405020304" pitchFamily="18" charset="0"/>
                  <a:cs typeface="Times New Roman" panose="02020603050405020304" pitchFamily="18" charset="0"/>
                </a:rPr>
                <a:t>wall</a:t>
              </a:r>
              <a:endParaRPr lang="en-US" sz="1000" dirty="0">
                <a:latin typeface="Helvetica" panose="020B0604020202020204" pitchFamily="34" charset="0"/>
                <a:ea typeface="Times New Roman" panose="02020603050405020304" pitchFamily="18" charset="0"/>
                <a:cs typeface="Times New Roman" panose="02020603050405020304" pitchFamily="18" charset="0"/>
              </a:endParaRPr>
            </a:p>
          </p:txBody>
        </p:sp>
        <p:cxnSp>
          <p:nvCxnSpPr>
            <p:cNvPr id="6" name="Straight Arrow Connector 5">
              <a:extLst>
                <a:ext uri="{FF2B5EF4-FFF2-40B4-BE49-F238E27FC236}">
                  <a16:creationId xmlns="" xmlns:a16="http://schemas.microsoft.com/office/drawing/2014/main" id="{465054C1-DA91-4CD2-B086-80D511092C34}"/>
                </a:ext>
              </a:extLst>
            </p:cNvPr>
            <p:cNvCxnSpPr>
              <a:stCxn id="12" idx="1"/>
            </p:cNvCxnSpPr>
            <p:nvPr/>
          </p:nvCxnSpPr>
          <p:spPr>
            <a:xfrm flipH="1" flipV="1">
              <a:off x="2275367" y="3025589"/>
              <a:ext cx="4149154" cy="1"/>
            </a:xfrm>
            <a:prstGeom prst="straightConnector1">
              <a:avLst/>
            </a:prstGeom>
            <a:ln w="0">
              <a:solidFill>
                <a:schemeClr val="tx2"/>
              </a:solidFill>
              <a:headEnd type="none"/>
              <a:tailEnd type="oval"/>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 xmlns:a16="http://schemas.microsoft.com/office/drawing/2014/main" id="{D3544B38-4C21-47FF-A520-653ADB54D6AB}"/>
                </a:ext>
              </a:extLst>
            </p:cNvPr>
            <p:cNvCxnSpPr>
              <a:cxnSpLocks/>
            </p:cNvCxnSpPr>
            <p:nvPr/>
          </p:nvCxnSpPr>
          <p:spPr>
            <a:xfrm flipH="1" flipV="1">
              <a:off x="3264195" y="3339250"/>
              <a:ext cx="3160326" cy="1"/>
            </a:xfrm>
            <a:prstGeom prst="straightConnector1">
              <a:avLst/>
            </a:prstGeom>
            <a:ln w="0">
              <a:solidFill>
                <a:schemeClr val="tx2"/>
              </a:solidFill>
              <a:headEnd type="none"/>
              <a:tailEnd type="oval"/>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 xmlns:a16="http://schemas.microsoft.com/office/drawing/2014/main" id="{774BD109-7327-47C4-BD76-E13B66D1D209}"/>
                </a:ext>
              </a:extLst>
            </p:cNvPr>
            <p:cNvCxnSpPr>
              <a:cxnSpLocks/>
            </p:cNvCxnSpPr>
            <p:nvPr/>
          </p:nvCxnSpPr>
          <p:spPr>
            <a:xfrm flipH="1" flipV="1">
              <a:off x="3732028" y="3768666"/>
              <a:ext cx="2692493" cy="1"/>
            </a:xfrm>
            <a:prstGeom prst="straightConnector1">
              <a:avLst/>
            </a:prstGeom>
            <a:ln w="0">
              <a:solidFill>
                <a:schemeClr val="tx2"/>
              </a:solidFill>
              <a:headEnd type="none"/>
              <a:tailEnd type="oval"/>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 xmlns:a16="http://schemas.microsoft.com/office/drawing/2014/main" id="{AD0E95FB-7B6D-4F8A-BA92-F2FE69C37581}"/>
                </a:ext>
              </a:extLst>
            </p:cNvPr>
            <p:cNvCxnSpPr>
              <a:cxnSpLocks/>
            </p:cNvCxnSpPr>
            <p:nvPr/>
          </p:nvCxnSpPr>
          <p:spPr>
            <a:xfrm flipH="1" flipV="1">
              <a:off x="3593805" y="4152643"/>
              <a:ext cx="2830717" cy="1"/>
            </a:xfrm>
            <a:prstGeom prst="straightConnector1">
              <a:avLst/>
            </a:prstGeom>
            <a:ln w="0">
              <a:solidFill>
                <a:schemeClr val="tx2"/>
              </a:solidFill>
              <a:headEnd type="none"/>
              <a:tailEnd type="oval"/>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 xmlns:a16="http://schemas.microsoft.com/office/drawing/2014/main" id="{6C67A79C-BF47-4178-8475-C40830A6A655}"/>
                </a:ext>
              </a:extLst>
            </p:cNvPr>
            <p:cNvCxnSpPr>
              <a:cxnSpLocks/>
            </p:cNvCxnSpPr>
            <p:nvPr/>
          </p:nvCxnSpPr>
          <p:spPr>
            <a:xfrm flipH="1" flipV="1">
              <a:off x="4104167" y="4476937"/>
              <a:ext cx="2320356" cy="1"/>
            </a:xfrm>
            <a:prstGeom prst="straightConnector1">
              <a:avLst/>
            </a:prstGeom>
            <a:ln w="0">
              <a:solidFill>
                <a:schemeClr val="tx2"/>
              </a:solidFill>
              <a:headEnd type="none"/>
              <a:tailEnd type="oval"/>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 xmlns:a16="http://schemas.microsoft.com/office/drawing/2014/main" id="{55F83EEA-4198-40BF-B9C8-24ED89794D7B}"/>
                </a:ext>
              </a:extLst>
            </p:cNvPr>
            <p:cNvCxnSpPr>
              <a:cxnSpLocks/>
            </p:cNvCxnSpPr>
            <p:nvPr/>
          </p:nvCxnSpPr>
          <p:spPr>
            <a:xfrm flipH="1" flipV="1">
              <a:off x="4300870" y="4822497"/>
              <a:ext cx="2123653" cy="1"/>
            </a:xfrm>
            <a:prstGeom prst="straightConnector1">
              <a:avLst/>
            </a:prstGeom>
            <a:ln w="0">
              <a:solidFill>
                <a:schemeClr val="tx2"/>
              </a:solidFill>
              <a:headEnd type="none"/>
              <a:tailEnd type="ova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09558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fontScale="90000"/>
          </a:bodyPr>
          <a:lstStyle/>
          <a:p>
            <a:r>
              <a:rPr lang="en-GB" dirty="0"/>
              <a:t>The problem of buildings retrofit in the residential sector</a:t>
            </a:r>
            <a:endParaRPr lang="en-GB" sz="2700" dirty="0"/>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7</a:t>
            </a:fld>
            <a:endParaRPr lang="en-GB" dirty="0"/>
          </a:p>
        </p:txBody>
      </p:sp>
      <p:sp>
        <p:nvSpPr>
          <p:cNvPr id="5" name="CuadroTexto 4">
            <a:extLst>
              <a:ext uri="{FF2B5EF4-FFF2-40B4-BE49-F238E27FC236}">
                <a16:creationId xmlns="" xmlns:a16="http://schemas.microsoft.com/office/drawing/2014/main" id="{E30E7A03-C834-4A83-9C2A-35642DD974D1}"/>
              </a:ext>
            </a:extLst>
          </p:cNvPr>
          <p:cNvSpPr txBox="1"/>
          <p:nvPr/>
        </p:nvSpPr>
        <p:spPr>
          <a:xfrm>
            <a:off x="477982" y="1653207"/>
            <a:ext cx="8188036" cy="1631216"/>
          </a:xfrm>
          <a:prstGeom prst="rect">
            <a:avLst/>
          </a:prstGeom>
          <a:noFill/>
        </p:spPr>
        <p:txBody>
          <a:bodyPr wrap="square" rtlCol="0">
            <a:spAutoFit/>
          </a:bodyPr>
          <a:lstStyle/>
          <a:p>
            <a:pPr algn="just">
              <a:spcAft>
                <a:spcPts val="600"/>
              </a:spcAft>
            </a:pPr>
            <a:r>
              <a:rPr lang="en-US" b="1" dirty="0"/>
              <a:t>The need to reduce the energy consumption of the building sector</a:t>
            </a:r>
            <a:r>
              <a:rPr lang="en-US" dirty="0"/>
              <a:t>, is widely recognized. It can be achieved through deep retrofitting of the building stock combined with a radical reduction of the needs of the new buildings. </a:t>
            </a:r>
          </a:p>
          <a:p>
            <a:pPr algn="just">
              <a:spcAft>
                <a:spcPts val="600"/>
              </a:spcAft>
            </a:pPr>
            <a:endParaRPr lang="en-GB" dirty="0">
              <a:ea typeface="Times New Roman" panose="02020603050405020304" pitchFamily="18" charset="0"/>
              <a:cs typeface="Times New Roman" panose="02020603050405020304" pitchFamily="18" charset="0"/>
            </a:endParaRPr>
          </a:p>
          <a:p>
            <a:pPr algn="just">
              <a:spcAft>
                <a:spcPts val="600"/>
              </a:spcAft>
            </a:pPr>
            <a:endParaRPr lang="en-US" dirty="0"/>
          </a:p>
        </p:txBody>
      </p:sp>
      <p:pic>
        <p:nvPicPr>
          <p:cNvPr id="3074" name="Picture 2" descr="Resultado de imagen de building retrofitting">
            <a:extLst>
              <a:ext uri="{FF2B5EF4-FFF2-40B4-BE49-F238E27FC236}">
                <a16:creationId xmlns="" xmlns:a16="http://schemas.microsoft.com/office/drawing/2014/main" id="{0FC9F537-45D4-4B2A-A444-0CF3CFBB9C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56" y="3229467"/>
            <a:ext cx="3085836" cy="15429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 xmlns:a16="http://schemas.microsoft.com/office/drawing/2014/main" id="{FDB0AB3E-F127-4F89-A11F-46F9D81B2833}"/>
              </a:ext>
            </a:extLst>
          </p:cNvPr>
          <p:cNvSpPr txBox="1"/>
          <p:nvPr/>
        </p:nvSpPr>
        <p:spPr>
          <a:xfrm>
            <a:off x="477982" y="5348215"/>
            <a:ext cx="8188036" cy="1000274"/>
          </a:xfrm>
          <a:prstGeom prst="rect">
            <a:avLst/>
          </a:prstGeom>
          <a:noFill/>
        </p:spPr>
        <p:txBody>
          <a:bodyPr wrap="square" rtlCol="0">
            <a:spAutoFit/>
          </a:bodyPr>
          <a:lstStyle/>
          <a:p>
            <a:pPr algn="just">
              <a:spcAft>
                <a:spcPts val="600"/>
              </a:spcAft>
            </a:pPr>
            <a:r>
              <a:rPr lang="en-US" dirty="0"/>
              <a:t>Moreover, the </a:t>
            </a:r>
            <a:r>
              <a:rPr lang="en-US" b="1" dirty="0"/>
              <a:t>level of the required investments </a:t>
            </a:r>
            <a:r>
              <a:rPr lang="en-US" dirty="0"/>
              <a:t>to minimize the energy consumption is considerably high, an issue that could be a barrier. </a:t>
            </a:r>
          </a:p>
          <a:p>
            <a:pPr algn="just">
              <a:spcAft>
                <a:spcPts val="600"/>
              </a:spcAft>
            </a:pPr>
            <a:endParaRPr lang="en-US" dirty="0"/>
          </a:p>
        </p:txBody>
      </p:sp>
      <p:sp>
        <p:nvSpPr>
          <p:cNvPr id="11" name="CuadroTexto 10">
            <a:extLst>
              <a:ext uri="{FF2B5EF4-FFF2-40B4-BE49-F238E27FC236}">
                <a16:creationId xmlns="" xmlns:a16="http://schemas.microsoft.com/office/drawing/2014/main" id="{19DEB96D-51EE-4E1D-88E0-FE1FD4F829F0}"/>
              </a:ext>
            </a:extLst>
          </p:cNvPr>
          <p:cNvSpPr txBox="1"/>
          <p:nvPr/>
        </p:nvSpPr>
        <p:spPr>
          <a:xfrm>
            <a:off x="3732361" y="3234796"/>
            <a:ext cx="4933657" cy="1477328"/>
          </a:xfrm>
          <a:prstGeom prst="rect">
            <a:avLst/>
          </a:prstGeom>
          <a:noFill/>
        </p:spPr>
        <p:txBody>
          <a:bodyPr wrap="square" rtlCol="0">
            <a:spAutoFit/>
          </a:bodyPr>
          <a:lstStyle/>
          <a:p>
            <a:pPr algn="just">
              <a:spcAft>
                <a:spcPts val="600"/>
              </a:spcAft>
            </a:pPr>
            <a:r>
              <a:rPr lang="en-GB" dirty="0">
                <a:ea typeface="Times New Roman" panose="02020603050405020304" pitchFamily="18" charset="0"/>
                <a:cs typeface="Times New Roman" panose="02020603050405020304" pitchFamily="18" charset="0"/>
              </a:rPr>
              <a:t>However, in the residential construction sector, the </a:t>
            </a:r>
            <a:r>
              <a:rPr lang="en-GB" b="1" dirty="0">
                <a:ea typeface="Times New Roman" panose="02020603050405020304" pitchFamily="18" charset="0"/>
                <a:cs typeface="Times New Roman" panose="02020603050405020304" pitchFamily="18" charset="0"/>
              </a:rPr>
              <a:t>lack of a systemic approach in planning, designing and execute </a:t>
            </a:r>
            <a:r>
              <a:rPr lang="en-GB" dirty="0">
                <a:ea typeface="Times New Roman" panose="02020603050405020304" pitchFamily="18" charset="0"/>
                <a:cs typeface="Times New Roman" panose="02020603050405020304" pitchFamily="18" charset="0"/>
              </a:rPr>
              <a:t>the renovation of the building stock is one of the major barriers for the success of any retrofit project. </a:t>
            </a:r>
          </a:p>
        </p:txBody>
      </p:sp>
    </p:spTree>
    <p:extLst>
      <p:ext uri="{BB962C8B-B14F-4D97-AF65-F5344CB8AC3E}">
        <p14:creationId xmlns:p14="http://schemas.microsoft.com/office/powerpoint/2010/main" val="37819481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en-GB" dirty="0"/>
              <a:t>Rome demo technical aspects</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70</a:t>
            </a:fld>
            <a:endParaRPr lang="en-GB" dirty="0"/>
          </a:p>
        </p:txBody>
      </p:sp>
      <p:sp>
        <p:nvSpPr>
          <p:cNvPr id="2" name="Rectangle 4">
            <a:extLst>
              <a:ext uri="{FF2B5EF4-FFF2-40B4-BE49-F238E27FC236}">
                <a16:creationId xmlns="" xmlns:a16="http://schemas.microsoft.com/office/drawing/2014/main" id="{19469337-16C5-42D5-A2C6-F29C0ECA988B}"/>
              </a:ext>
            </a:extLst>
          </p:cNvPr>
          <p:cNvSpPr>
            <a:spLocks noChangeArrowheads="1"/>
          </p:cNvSpPr>
          <p:nvPr/>
        </p:nvSpPr>
        <p:spPr bwMode="auto">
          <a:xfrm>
            <a:off x="1448790" y="114003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5" name="Rectángulo 14">
            <a:extLst>
              <a:ext uri="{FF2B5EF4-FFF2-40B4-BE49-F238E27FC236}">
                <a16:creationId xmlns="" xmlns:a16="http://schemas.microsoft.com/office/drawing/2014/main" id="{330DAB5F-F19E-419B-91FD-D7B9C2FAE645}"/>
              </a:ext>
            </a:extLst>
          </p:cNvPr>
          <p:cNvSpPr/>
          <p:nvPr/>
        </p:nvSpPr>
        <p:spPr>
          <a:xfrm>
            <a:off x="417360" y="1421200"/>
            <a:ext cx="3988386" cy="4801314"/>
          </a:xfrm>
          <a:prstGeom prst="rect">
            <a:avLst/>
          </a:prstGeom>
        </p:spPr>
        <p:txBody>
          <a:bodyPr wrap="square">
            <a:spAutoFit/>
          </a:bodyPr>
          <a:lstStyle/>
          <a:p>
            <a:pPr lvl="0" algn="just"/>
            <a:r>
              <a:rPr lang="en-GB" b="1" dirty="0"/>
              <a:t>Cladding panel: </a:t>
            </a:r>
            <a:r>
              <a:rPr lang="en-GB" dirty="0"/>
              <a:t>two solutions</a:t>
            </a:r>
          </a:p>
          <a:p>
            <a:pPr marL="342900" indent="-342900" algn="just">
              <a:buFont typeface="+mj-lt"/>
              <a:buAutoNum type="arabicPeriod"/>
            </a:pPr>
            <a:r>
              <a:rPr lang="en-GB" i="1" dirty="0"/>
              <a:t>Ceramic cladding panel: </a:t>
            </a:r>
            <a:r>
              <a:rPr lang="en-GB" dirty="0"/>
              <a:t>The passive cladding are ceramic tiles fixed through special screws (MDE8) mechanically inserted into the panel. This screw is then fixed to the stainless-steel plate system to regulate the position of each panel and to anchor it to the macro-panel frame.</a:t>
            </a:r>
          </a:p>
          <a:p>
            <a:pPr marL="342900" indent="-342900" algn="just">
              <a:buFont typeface="+mj-lt"/>
              <a:buAutoNum type="arabicPeriod"/>
            </a:pPr>
            <a:r>
              <a:rPr lang="en-GB" i="1" dirty="0"/>
              <a:t>Solar thermal collector: </a:t>
            </a:r>
            <a:r>
              <a:rPr lang="en-US" dirty="0"/>
              <a:t>Panels can be installed both in vertical and horizontal position. The macro-panel frame (HALFEN channel) is cut to let hydraulic connections and corrugated stainless-steel pipes to link adjacent collectors.</a:t>
            </a:r>
            <a:endParaRPr lang="es-ES" dirty="0"/>
          </a:p>
        </p:txBody>
      </p:sp>
      <p:pic>
        <p:nvPicPr>
          <p:cNvPr id="12" name="Picture 3">
            <a:extLst>
              <a:ext uri="{FF2B5EF4-FFF2-40B4-BE49-F238E27FC236}">
                <a16:creationId xmlns="" xmlns:a16="http://schemas.microsoft.com/office/drawing/2014/main" id="{E1DEE50B-4AEF-4FD5-B285-076DC25B55A9}"/>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4405746" y="1603762"/>
            <a:ext cx="3902093" cy="24214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6">
            <a:extLst>
              <a:ext uri="{FF2B5EF4-FFF2-40B4-BE49-F238E27FC236}">
                <a16:creationId xmlns="" xmlns:a16="http://schemas.microsoft.com/office/drawing/2014/main" id="{BD30FC49-5498-4404-9757-40EAF5132F1E}"/>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p:blipFill>
        <p:spPr bwMode="auto">
          <a:xfrm>
            <a:off x="6844533" y="3344555"/>
            <a:ext cx="1791051" cy="2929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7952099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en-GB" dirty="0"/>
              <a:t>Rome demo technical aspects</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71</a:t>
            </a:fld>
            <a:endParaRPr lang="en-GB" dirty="0"/>
          </a:p>
        </p:txBody>
      </p:sp>
      <p:sp>
        <p:nvSpPr>
          <p:cNvPr id="2" name="Rectangle 4">
            <a:extLst>
              <a:ext uri="{FF2B5EF4-FFF2-40B4-BE49-F238E27FC236}">
                <a16:creationId xmlns="" xmlns:a16="http://schemas.microsoft.com/office/drawing/2014/main" id="{19469337-16C5-42D5-A2C6-F29C0ECA988B}"/>
              </a:ext>
            </a:extLst>
          </p:cNvPr>
          <p:cNvSpPr>
            <a:spLocks noChangeArrowheads="1"/>
          </p:cNvSpPr>
          <p:nvPr/>
        </p:nvSpPr>
        <p:spPr bwMode="auto">
          <a:xfrm>
            <a:off x="1448790" y="114003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5" name="Rectángulo 14">
            <a:extLst>
              <a:ext uri="{FF2B5EF4-FFF2-40B4-BE49-F238E27FC236}">
                <a16:creationId xmlns="" xmlns:a16="http://schemas.microsoft.com/office/drawing/2014/main" id="{330DAB5F-F19E-419B-91FD-D7B9C2FAE645}"/>
              </a:ext>
            </a:extLst>
          </p:cNvPr>
          <p:cNvSpPr/>
          <p:nvPr/>
        </p:nvSpPr>
        <p:spPr>
          <a:xfrm>
            <a:off x="417360" y="1597231"/>
            <a:ext cx="8269440" cy="2585323"/>
          </a:xfrm>
          <a:prstGeom prst="rect">
            <a:avLst/>
          </a:prstGeom>
        </p:spPr>
        <p:txBody>
          <a:bodyPr wrap="square">
            <a:spAutoFit/>
          </a:bodyPr>
          <a:lstStyle/>
          <a:p>
            <a:pPr lvl="0" algn="just"/>
            <a:r>
              <a:rPr lang="en-GB" b="1" dirty="0"/>
              <a:t>Insulation</a:t>
            </a:r>
          </a:p>
          <a:p>
            <a:pPr lvl="0" algn="just"/>
            <a:r>
              <a:rPr lang="en-GB" dirty="0"/>
              <a:t>A soft insulation panel (thermal conductivity 0.033 W/(</a:t>
            </a:r>
            <a:r>
              <a:rPr lang="en-GB" dirty="0" err="1"/>
              <a:t>mK</a:t>
            </a:r>
            <a:r>
              <a:rPr lang="en-GB" dirty="0"/>
              <a:t>)) with a thickness of 80mm and a rigid additional one was designed to guarantee the required thermal resistance of the overall wall assembly.</a:t>
            </a:r>
          </a:p>
          <a:p>
            <a:pPr lvl="0" algn="just"/>
            <a:endParaRPr lang="es-ES" dirty="0"/>
          </a:p>
          <a:p>
            <a:pPr lvl="0"/>
            <a:r>
              <a:rPr lang="en-GB" b="1" dirty="0"/>
              <a:t>Ventilated air cavity</a:t>
            </a:r>
            <a:endParaRPr lang="es-ES" dirty="0"/>
          </a:p>
          <a:p>
            <a:r>
              <a:rPr lang="en-GB" dirty="0"/>
              <a:t>Airgap thicker than 20 mm. The cavity between the inner insulation layer and the cladding panel can be either ventilated or filled with additional insulation where required by climate conditions and thermal requirements. </a:t>
            </a:r>
          </a:p>
        </p:txBody>
      </p:sp>
      <p:pic>
        <p:nvPicPr>
          <p:cNvPr id="8" name="Picture 7">
            <a:extLst>
              <a:ext uri="{FF2B5EF4-FFF2-40B4-BE49-F238E27FC236}">
                <a16:creationId xmlns="" xmlns:a16="http://schemas.microsoft.com/office/drawing/2014/main" id="{2E34728F-2553-4BE2-B42A-9B08AEAC3CB8}"/>
              </a:ext>
            </a:extLst>
          </p:cNvPr>
          <p:cNvPicPr/>
          <p:nvPr/>
        </p:nvPicPr>
        <p:blipFill rotWithShape="1">
          <a:blip r:embed="rId3" cstate="screen">
            <a:extLst>
              <a:ext uri="{28A0092B-C50C-407E-A947-70E740481C1C}">
                <a14:useLocalDpi xmlns:a14="http://schemas.microsoft.com/office/drawing/2010/main" val="0"/>
              </a:ext>
            </a:extLst>
          </a:blip>
          <a:srcRect/>
          <a:stretch/>
        </p:blipFill>
        <p:spPr bwMode="auto">
          <a:xfrm>
            <a:off x="4912964" y="4330035"/>
            <a:ext cx="3693634" cy="1739428"/>
          </a:xfrm>
          <a:prstGeom prst="rect">
            <a:avLst/>
          </a:prstGeom>
          <a:noFill/>
          <a:ln>
            <a:noFill/>
          </a:ln>
          <a:extLst>
            <a:ext uri="{53640926-AAD7-44d8-BBD7-CCE9431645EC}">
              <a14:shadowObscured xmlns:a14="http://schemas.microsoft.com/office/drawing/2010/main"/>
            </a:ext>
          </a:extLst>
        </p:spPr>
      </p:pic>
      <p:sp>
        <p:nvSpPr>
          <p:cNvPr id="11" name="Rectángulo 14">
            <a:extLst>
              <a:ext uri="{FF2B5EF4-FFF2-40B4-BE49-F238E27FC236}">
                <a16:creationId xmlns="" xmlns:a16="http://schemas.microsoft.com/office/drawing/2014/main" id="{59419928-50AB-46A8-B8BD-BBD38092E0FD}"/>
              </a:ext>
            </a:extLst>
          </p:cNvPr>
          <p:cNvSpPr/>
          <p:nvPr/>
        </p:nvSpPr>
        <p:spPr>
          <a:xfrm>
            <a:off x="417360" y="4330035"/>
            <a:ext cx="4418111" cy="1477328"/>
          </a:xfrm>
          <a:prstGeom prst="rect">
            <a:avLst/>
          </a:prstGeom>
        </p:spPr>
        <p:txBody>
          <a:bodyPr wrap="square">
            <a:spAutoFit/>
          </a:bodyPr>
          <a:lstStyle/>
          <a:p>
            <a:pPr lvl="0"/>
            <a:r>
              <a:rPr lang="en-GB" b="1" dirty="0"/>
              <a:t>Raisers</a:t>
            </a:r>
            <a:endParaRPr lang="es-ES" dirty="0"/>
          </a:p>
          <a:p>
            <a:r>
              <a:rPr lang="en-GB" dirty="0"/>
              <a:t>Pipes and ducts are fixed to the existing wall and then covered by the soft insulation layer.</a:t>
            </a:r>
            <a:endParaRPr lang="es-ES" dirty="0"/>
          </a:p>
          <a:p>
            <a:pPr lvl="0" algn="just"/>
            <a:endParaRPr lang="en-GB" dirty="0"/>
          </a:p>
        </p:txBody>
      </p:sp>
    </p:spTree>
    <p:extLst>
      <p:ext uri="{BB962C8B-B14F-4D97-AF65-F5344CB8AC3E}">
        <p14:creationId xmlns:p14="http://schemas.microsoft.com/office/powerpoint/2010/main" val="33508769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en-GB" dirty="0"/>
              <a:t>Rome demo technical aspects</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72</a:t>
            </a:fld>
            <a:endParaRPr lang="en-GB" dirty="0"/>
          </a:p>
        </p:txBody>
      </p:sp>
      <p:sp>
        <p:nvSpPr>
          <p:cNvPr id="2" name="Rectangle 4">
            <a:extLst>
              <a:ext uri="{FF2B5EF4-FFF2-40B4-BE49-F238E27FC236}">
                <a16:creationId xmlns="" xmlns:a16="http://schemas.microsoft.com/office/drawing/2014/main" id="{19469337-16C5-42D5-A2C6-F29C0ECA988B}"/>
              </a:ext>
            </a:extLst>
          </p:cNvPr>
          <p:cNvSpPr>
            <a:spLocks noChangeArrowheads="1"/>
          </p:cNvSpPr>
          <p:nvPr/>
        </p:nvSpPr>
        <p:spPr bwMode="auto">
          <a:xfrm>
            <a:off x="1448790" y="114003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5" name="Rectángulo 14">
            <a:extLst>
              <a:ext uri="{FF2B5EF4-FFF2-40B4-BE49-F238E27FC236}">
                <a16:creationId xmlns="" xmlns:a16="http://schemas.microsoft.com/office/drawing/2014/main" id="{330DAB5F-F19E-419B-91FD-D7B9C2FAE645}"/>
              </a:ext>
            </a:extLst>
          </p:cNvPr>
          <p:cNvSpPr/>
          <p:nvPr/>
        </p:nvSpPr>
        <p:spPr>
          <a:xfrm>
            <a:off x="417360" y="1597231"/>
            <a:ext cx="8269440" cy="2862322"/>
          </a:xfrm>
          <a:prstGeom prst="rect">
            <a:avLst/>
          </a:prstGeom>
        </p:spPr>
        <p:txBody>
          <a:bodyPr wrap="square">
            <a:spAutoFit/>
          </a:bodyPr>
          <a:lstStyle/>
          <a:p>
            <a:pPr lvl="0"/>
            <a:r>
              <a:rPr lang="en-GB" b="1" dirty="0"/>
              <a:t>Façade sub-structure and aluminium anchoring system</a:t>
            </a:r>
            <a:r>
              <a:rPr lang="en-GB" dirty="0"/>
              <a:t> </a:t>
            </a:r>
            <a:endParaRPr lang="es-ES" dirty="0"/>
          </a:p>
          <a:p>
            <a:pPr algn="just"/>
            <a:r>
              <a:rPr lang="en-GB" dirty="0"/>
              <a:t>The sub-frame of each macro-panel is composed by two transoms and two mullions of identical sections. The frame of the macro-panel is then hang to the existing building structure through the upper transom to the load bearing brackets that are fixed back to the slabs. </a:t>
            </a:r>
          </a:p>
          <a:p>
            <a:pPr algn="just"/>
            <a:endParaRPr lang="en-GB" dirty="0"/>
          </a:p>
          <a:p>
            <a:pPr algn="just"/>
            <a:endParaRPr lang="es-ES" dirty="0"/>
          </a:p>
          <a:p>
            <a:pPr lvl="0" algn="just"/>
            <a:endParaRPr lang="en-GB" dirty="0"/>
          </a:p>
          <a:p>
            <a:pPr lvl="0" algn="just"/>
            <a:endParaRPr lang="es-ES" dirty="0"/>
          </a:p>
          <a:p>
            <a:pPr lvl="0" algn="just"/>
            <a:endParaRPr lang="en-GB" dirty="0"/>
          </a:p>
        </p:txBody>
      </p:sp>
      <p:pic>
        <p:nvPicPr>
          <p:cNvPr id="8" name="Picture 4">
            <a:extLst>
              <a:ext uri="{FF2B5EF4-FFF2-40B4-BE49-F238E27FC236}">
                <a16:creationId xmlns="" xmlns:a16="http://schemas.microsoft.com/office/drawing/2014/main" id="{472539F9-28E2-4706-8000-0EE500D4972F}"/>
              </a:ext>
            </a:extLst>
          </p:cNvPr>
          <p:cNvPicPr/>
          <p:nvPr/>
        </p:nvPicPr>
        <p:blipFill>
          <a:blip r:embed="rId2" cstate="screen">
            <a:extLst>
              <a:ext uri="{28A0092B-C50C-407E-A947-70E740481C1C}">
                <a14:useLocalDpi xmlns:a14="http://schemas.microsoft.com/office/drawing/2010/main" val="0"/>
              </a:ext>
            </a:extLst>
          </a:blip>
          <a:stretch>
            <a:fillRect/>
          </a:stretch>
        </p:blipFill>
        <p:spPr>
          <a:xfrm>
            <a:off x="1448790" y="3179497"/>
            <a:ext cx="5760085" cy="28803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226238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en-GB" dirty="0"/>
              <a:t>Rome demo technical aspects</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73</a:t>
            </a:fld>
            <a:endParaRPr lang="en-GB" dirty="0"/>
          </a:p>
        </p:txBody>
      </p:sp>
      <p:sp>
        <p:nvSpPr>
          <p:cNvPr id="2" name="Rectangle 4">
            <a:extLst>
              <a:ext uri="{FF2B5EF4-FFF2-40B4-BE49-F238E27FC236}">
                <a16:creationId xmlns="" xmlns:a16="http://schemas.microsoft.com/office/drawing/2014/main" id="{19469337-16C5-42D5-A2C6-F29C0ECA988B}"/>
              </a:ext>
            </a:extLst>
          </p:cNvPr>
          <p:cNvSpPr>
            <a:spLocks noChangeArrowheads="1"/>
          </p:cNvSpPr>
          <p:nvPr/>
        </p:nvSpPr>
        <p:spPr bwMode="auto">
          <a:xfrm>
            <a:off x="1448790" y="114003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5" name="Rectángulo 14">
            <a:extLst>
              <a:ext uri="{FF2B5EF4-FFF2-40B4-BE49-F238E27FC236}">
                <a16:creationId xmlns="" xmlns:a16="http://schemas.microsoft.com/office/drawing/2014/main" id="{330DAB5F-F19E-419B-91FD-D7B9C2FAE645}"/>
              </a:ext>
            </a:extLst>
          </p:cNvPr>
          <p:cNvSpPr/>
          <p:nvPr/>
        </p:nvSpPr>
        <p:spPr>
          <a:xfrm>
            <a:off x="417360" y="1597231"/>
            <a:ext cx="4950287" cy="4801314"/>
          </a:xfrm>
          <a:prstGeom prst="rect">
            <a:avLst/>
          </a:prstGeom>
        </p:spPr>
        <p:txBody>
          <a:bodyPr wrap="square">
            <a:spAutoFit/>
          </a:bodyPr>
          <a:lstStyle/>
          <a:p>
            <a:pPr lvl="0"/>
            <a:r>
              <a:rPr lang="en-GB" b="1" dirty="0"/>
              <a:t>Façade sub-structure and aluminium anchoring system</a:t>
            </a:r>
            <a:r>
              <a:rPr lang="en-GB" dirty="0"/>
              <a:t> </a:t>
            </a:r>
          </a:p>
          <a:p>
            <a:pPr lvl="0"/>
            <a:endParaRPr lang="es-ES" dirty="0"/>
          </a:p>
          <a:p>
            <a:pPr algn="just"/>
            <a:r>
              <a:rPr lang="en-GB" dirty="0"/>
              <a:t>The installation follows this process:</a:t>
            </a:r>
          </a:p>
          <a:p>
            <a:pPr marL="342900" lvl="0" indent="-342900">
              <a:buFont typeface="+mj-lt"/>
              <a:buAutoNum type="arabicPeriod"/>
            </a:pPr>
            <a:r>
              <a:rPr lang="en-GB" dirty="0"/>
              <a:t>Fixing of the brackets for the new façade macro-panel to the existing building slab;</a:t>
            </a:r>
            <a:endParaRPr lang="es-ES" dirty="0"/>
          </a:p>
          <a:p>
            <a:pPr marL="342900" lvl="0" indent="-342900">
              <a:buFont typeface="+mj-lt"/>
              <a:buAutoNum type="arabicPeriod"/>
            </a:pPr>
            <a:r>
              <a:rPr lang="en-GB" dirty="0"/>
              <a:t>Installation and fixing of pipes and ducts;</a:t>
            </a:r>
            <a:endParaRPr lang="es-ES" dirty="0"/>
          </a:p>
          <a:p>
            <a:pPr marL="342900" lvl="0" indent="-342900">
              <a:buFont typeface="+mj-lt"/>
              <a:buAutoNum type="arabicPeriod"/>
            </a:pPr>
            <a:r>
              <a:rPr lang="en-GB" dirty="0"/>
              <a:t>Fixing of the soft insulation layer at the existing wall through conventional fixing systems;</a:t>
            </a:r>
          </a:p>
          <a:p>
            <a:pPr marL="342900" lvl="0" indent="-342900">
              <a:buFont typeface="+mj-lt"/>
              <a:buAutoNum type="arabicPeriod"/>
            </a:pPr>
            <a:r>
              <a:rPr lang="en-GB" dirty="0"/>
              <a:t>Positioning and fixing of the pre-assembled macro-panels by hanging them to the anchoring brackets</a:t>
            </a:r>
            <a:endParaRPr lang="es-ES" dirty="0"/>
          </a:p>
          <a:p>
            <a:pPr algn="just"/>
            <a:endParaRPr lang="es-ES" dirty="0"/>
          </a:p>
          <a:p>
            <a:pPr lvl="0" algn="just"/>
            <a:endParaRPr lang="en-GB" dirty="0"/>
          </a:p>
          <a:p>
            <a:pPr lvl="0" algn="just"/>
            <a:endParaRPr lang="es-ES" dirty="0"/>
          </a:p>
          <a:p>
            <a:pPr lvl="0" algn="just"/>
            <a:endParaRPr lang="en-GB" dirty="0"/>
          </a:p>
        </p:txBody>
      </p:sp>
      <p:pic>
        <p:nvPicPr>
          <p:cNvPr id="13" name="Picture 23">
            <a:extLst>
              <a:ext uri="{FF2B5EF4-FFF2-40B4-BE49-F238E27FC236}">
                <a16:creationId xmlns="" xmlns:a16="http://schemas.microsoft.com/office/drawing/2014/main" id="{4FE09BD6-D4C9-4540-94B6-8515EAF7C110}"/>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bwMode="auto">
          <a:xfrm>
            <a:off x="6903168" y="1390480"/>
            <a:ext cx="2154100" cy="35698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4" name="Picture 22">
            <a:extLst>
              <a:ext uri="{FF2B5EF4-FFF2-40B4-BE49-F238E27FC236}">
                <a16:creationId xmlns="" xmlns:a16="http://schemas.microsoft.com/office/drawing/2014/main" id="{7C10B4DE-6C59-4585-A6B2-C5925612CE0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rot="5400000">
            <a:off x="4527540" y="3877960"/>
            <a:ext cx="3447555" cy="21441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9993745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en-GB" dirty="0"/>
              <a:t>Implementation of the solutions</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74</a:t>
            </a:fld>
            <a:endParaRPr lang="en-GB" dirty="0"/>
          </a:p>
        </p:txBody>
      </p:sp>
      <p:sp>
        <p:nvSpPr>
          <p:cNvPr id="2" name="Rectangle 4">
            <a:extLst>
              <a:ext uri="{FF2B5EF4-FFF2-40B4-BE49-F238E27FC236}">
                <a16:creationId xmlns="" xmlns:a16="http://schemas.microsoft.com/office/drawing/2014/main" id="{19469337-16C5-42D5-A2C6-F29C0ECA988B}"/>
              </a:ext>
            </a:extLst>
          </p:cNvPr>
          <p:cNvSpPr>
            <a:spLocks noChangeArrowheads="1"/>
          </p:cNvSpPr>
          <p:nvPr/>
        </p:nvSpPr>
        <p:spPr bwMode="auto">
          <a:xfrm>
            <a:off x="1448790" y="114003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3" name="Rectángulo 2">
            <a:extLst>
              <a:ext uri="{FF2B5EF4-FFF2-40B4-BE49-F238E27FC236}">
                <a16:creationId xmlns="" xmlns:a16="http://schemas.microsoft.com/office/drawing/2014/main" id="{6B6B83D0-4642-4A4A-8F1D-97E7B70B5D52}"/>
              </a:ext>
            </a:extLst>
          </p:cNvPr>
          <p:cNvSpPr/>
          <p:nvPr/>
        </p:nvSpPr>
        <p:spPr>
          <a:xfrm>
            <a:off x="457200" y="1535440"/>
            <a:ext cx="8229599" cy="4832092"/>
          </a:xfrm>
          <a:prstGeom prst="rect">
            <a:avLst/>
          </a:prstGeom>
        </p:spPr>
        <p:txBody>
          <a:bodyPr wrap="square">
            <a:spAutoFit/>
          </a:bodyPr>
          <a:lstStyle/>
          <a:p>
            <a:pPr algn="just">
              <a:spcAft>
                <a:spcPts val="600"/>
              </a:spcAft>
            </a:pPr>
            <a:r>
              <a:rPr lang="en-US" dirty="0"/>
              <a:t>The </a:t>
            </a:r>
            <a:r>
              <a:rPr lang="en-US" b="1" dirty="0"/>
              <a:t>intervention on the heating, cooling and DHW p</a:t>
            </a:r>
            <a:r>
              <a:rPr lang="en-US" dirty="0"/>
              <a:t>roduction foresees the replacement of the existing centralized generation system of the building with a unique generation system for HVAC and DHW, serving each staircase independently. In order to minimize the distribution thermal energy losses, each staircase has its </a:t>
            </a:r>
            <a:r>
              <a:rPr lang="en-US" b="1" dirty="0"/>
              <a:t>own generation </a:t>
            </a:r>
            <a:r>
              <a:rPr lang="en-US" dirty="0"/>
              <a:t>unit installed on the rooftop. </a:t>
            </a:r>
          </a:p>
          <a:p>
            <a:pPr algn="just">
              <a:spcAft>
                <a:spcPts val="600"/>
              </a:spcAft>
            </a:pPr>
            <a:r>
              <a:rPr lang="en-GB" dirty="0"/>
              <a:t>Each staircase system is integrated with its own </a:t>
            </a:r>
            <a:r>
              <a:rPr lang="en-GB" b="1" dirty="0"/>
              <a:t>photovoltaic plant</a:t>
            </a:r>
            <a:r>
              <a:rPr lang="en-GB" dirty="0"/>
              <a:t>, installed on the building roof.</a:t>
            </a:r>
          </a:p>
          <a:p>
            <a:pPr algn="just">
              <a:spcAft>
                <a:spcPts val="600"/>
              </a:spcAft>
            </a:pPr>
            <a:r>
              <a:rPr lang="en-US" dirty="0"/>
              <a:t>Due to the orientation of the building and the architectural and structural constraints, only one </a:t>
            </a:r>
            <a:r>
              <a:rPr lang="en-US" b="1" dirty="0"/>
              <a:t>solar thermal collector </a:t>
            </a:r>
            <a:r>
              <a:rPr lang="en-US" dirty="0"/>
              <a:t>field is installed on the South façade and coupled to the closest staircase system. </a:t>
            </a:r>
          </a:p>
          <a:p>
            <a:pPr algn="just">
              <a:spcAft>
                <a:spcPts val="600"/>
              </a:spcAft>
            </a:pPr>
            <a:r>
              <a:rPr lang="en-US" dirty="0"/>
              <a:t>In order to maximize renewable energy harvesting and storage, a central DHW tank (one per staircase) is connected to wall-mounted storage for DHW uses, one per apartment.</a:t>
            </a:r>
          </a:p>
          <a:p>
            <a:pPr algn="just">
              <a:spcAft>
                <a:spcPts val="600"/>
              </a:spcAft>
            </a:pPr>
            <a:r>
              <a:rPr lang="en-US" dirty="0"/>
              <a:t>The dwelling storage is integrated into an “ENERBOXX” that includes a mechanical ventilation system and a hydronic module. At dwelling level, five fan coils are installed in each apartment, replacing the existing high temperature radiators.</a:t>
            </a:r>
            <a:endParaRPr lang="es-ES" dirty="0"/>
          </a:p>
        </p:txBody>
      </p:sp>
    </p:spTree>
    <p:extLst>
      <p:ext uri="{BB962C8B-B14F-4D97-AF65-F5344CB8AC3E}">
        <p14:creationId xmlns:p14="http://schemas.microsoft.com/office/powerpoint/2010/main" val="25659707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en-GB" dirty="0"/>
              <a:t>Implementation of the solutions</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75</a:t>
            </a:fld>
            <a:endParaRPr lang="en-GB" dirty="0"/>
          </a:p>
        </p:txBody>
      </p:sp>
      <p:sp>
        <p:nvSpPr>
          <p:cNvPr id="2" name="Rectangle 4">
            <a:extLst>
              <a:ext uri="{FF2B5EF4-FFF2-40B4-BE49-F238E27FC236}">
                <a16:creationId xmlns="" xmlns:a16="http://schemas.microsoft.com/office/drawing/2014/main" id="{19469337-16C5-42D5-A2C6-F29C0ECA988B}"/>
              </a:ext>
            </a:extLst>
          </p:cNvPr>
          <p:cNvSpPr>
            <a:spLocks noChangeArrowheads="1"/>
          </p:cNvSpPr>
          <p:nvPr/>
        </p:nvSpPr>
        <p:spPr bwMode="auto">
          <a:xfrm>
            <a:off x="1448790" y="114003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8" name="Picture 38">
            <a:extLst>
              <a:ext uri="{FF2B5EF4-FFF2-40B4-BE49-F238E27FC236}">
                <a16:creationId xmlns="" xmlns:a16="http://schemas.microsoft.com/office/drawing/2014/main" id="{96122120-C1BD-4AA2-87AA-D775CCE135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1901" y="1597231"/>
            <a:ext cx="6800198" cy="47591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915127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en-GB" dirty="0"/>
              <a:t>Implementation of the solutions</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76</a:t>
            </a:fld>
            <a:endParaRPr lang="en-GB" dirty="0"/>
          </a:p>
        </p:txBody>
      </p:sp>
      <p:sp>
        <p:nvSpPr>
          <p:cNvPr id="2" name="Rectangle 4">
            <a:extLst>
              <a:ext uri="{FF2B5EF4-FFF2-40B4-BE49-F238E27FC236}">
                <a16:creationId xmlns="" xmlns:a16="http://schemas.microsoft.com/office/drawing/2014/main" id="{19469337-16C5-42D5-A2C6-F29C0ECA988B}"/>
              </a:ext>
            </a:extLst>
          </p:cNvPr>
          <p:cNvSpPr>
            <a:spLocks noChangeArrowheads="1"/>
          </p:cNvSpPr>
          <p:nvPr/>
        </p:nvSpPr>
        <p:spPr bwMode="auto">
          <a:xfrm>
            <a:off x="1448790" y="114003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3" name="Rectángulo 2">
            <a:extLst>
              <a:ext uri="{FF2B5EF4-FFF2-40B4-BE49-F238E27FC236}">
                <a16:creationId xmlns="" xmlns:a16="http://schemas.microsoft.com/office/drawing/2014/main" id="{6B6B83D0-4642-4A4A-8F1D-97E7B70B5D52}"/>
              </a:ext>
            </a:extLst>
          </p:cNvPr>
          <p:cNvSpPr/>
          <p:nvPr/>
        </p:nvSpPr>
        <p:spPr>
          <a:xfrm>
            <a:off x="457200" y="1535440"/>
            <a:ext cx="5034366" cy="3093154"/>
          </a:xfrm>
          <a:prstGeom prst="rect">
            <a:avLst/>
          </a:prstGeom>
        </p:spPr>
        <p:txBody>
          <a:bodyPr wrap="square">
            <a:spAutoFit/>
          </a:bodyPr>
          <a:lstStyle/>
          <a:p>
            <a:pPr algn="just">
              <a:spcAft>
                <a:spcPts val="600"/>
              </a:spcAft>
            </a:pPr>
            <a:r>
              <a:rPr lang="en-US" b="1" dirty="0"/>
              <a:t>ENERBOXX </a:t>
            </a:r>
          </a:p>
          <a:p>
            <a:pPr algn="just">
              <a:spcAft>
                <a:spcPts val="600"/>
              </a:spcAft>
            </a:pPr>
            <a:r>
              <a:rPr lang="en-US" dirty="0"/>
              <a:t>It is a prototype of an innovative box that includes a water storage tank for domestic hot water uses, a mechanical ventilation unit and a hydraulic module connected to the fan coils circuit. Moreover, the hydraulic module is coupled with a DHW and H&amp;C monitoring system to track the dwelling consumption.</a:t>
            </a:r>
            <a:endParaRPr lang="it-IT" dirty="0"/>
          </a:p>
          <a:p>
            <a:pPr algn="just">
              <a:spcAft>
                <a:spcPts val="600"/>
              </a:spcAft>
            </a:pPr>
            <a:endParaRPr lang="it-IT" dirty="0"/>
          </a:p>
          <a:p>
            <a:pPr algn="just">
              <a:spcAft>
                <a:spcPts val="600"/>
              </a:spcAft>
            </a:pPr>
            <a:endParaRPr lang="es-ES" dirty="0"/>
          </a:p>
        </p:txBody>
      </p:sp>
      <p:pic>
        <p:nvPicPr>
          <p:cNvPr id="8" name="Picture 7">
            <a:extLst>
              <a:ext uri="{FF2B5EF4-FFF2-40B4-BE49-F238E27FC236}">
                <a16:creationId xmlns="" xmlns:a16="http://schemas.microsoft.com/office/drawing/2014/main" id="{BCA89F97-B20E-4EA1-8E6E-5A1FBE805139}"/>
              </a:ext>
            </a:extLst>
          </p:cNvPr>
          <p:cNvPicPr/>
          <p:nvPr/>
        </p:nvPicPr>
        <p:blipFill>
          <a:blip r:embed="rId2" cstate="screen">
            <a:extLst>
              <a:ext uri="{28A0092B-C50C-407E-A947-70E740481C1C}">
                <a14:useLocalDpi xmlns:a14="http://schemas.microsoft.com/office/drawing/2010/main" val="0"/>
              </a:ext>
            </a:extLst>
          </a:blip>
          <a:stretch>
            <a:fillRect/>
          </a:stretch>
        </p:blipFill>
        <p:spPr>
          <a:xfrm>
            <a:off x="5848027" y="1368631"/>
            <a:ext cx="2838773" cy="48430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662194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fontScale="90000"/>
          </a:bodyPr>
          <a:lstStyle/>
          <a:p>
            <a:r>
              <a:rPr lang="en-US" dirty="0"/>
              <a:t>Comparison of energy demand and consumptions</a:t>
            </a:r>
            <a:endParaRPr lang="en-GB" dirty="0"/>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77</a:t>
            </a:fld>
            <a:endParaRPr lang="en-GB" dirty="0"/>
          </a:p>
        </p:txBody>
      </p:sp>
      <p:sp>
        <p:nvSpPr>
          <p:cNvPr id="2" name="Rectangle 4">
            <a:extLst>
              <a:ext uri="{FF2B5EF4-FFF2-40B4-BE49-F238E27FC236}">
                <a16:creationId xmlns="" xmlns:a16="http://schemas.microsoft.com/office/drawing/2014/main" id="{19469337-16C5-42D5-A2C6-F29C0ECA988B}"/>
              </a:ext>
            </a:extLst>
          </p:cNvPr>
          <p:cNvSpPr>
            <a:spLocks noChangeArrowheads="1"/>
          </p:cNvSpPr>
          <p:nvPr/>
        </p:nvSpPr>
        <p:spPr bwMode="auto">
          <a:xfrm>
            <a:off x="1448790" y="114003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4" name="Imagen 3">
            <a:extLst>
              <a:ext uri="{FF2B5EF4-FFF2-40B4-BE49-F238E27FC236}">
                <a16:creationId xmlns="" xmlns:a16="http://schemas.microsoft.com/office/drawing/2014/main" id="{E4194D0D-B30A-42A7-8CC9-643C0942194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55197" y="2814355"/>
            <a:ext cx="8633606" cy="2909411"/>
          </a:xfrm>
          <a:prstGeom prst="rect">
            <a:avLst/>
          </a:prstGeom>
        </p:spPr>
      </p:pic>
      <p:sp>
        <p:nvSpPr>
          <p:cNvPr id="8" name="Rectángulo 2">
            <a:extLst>
              <a:ext uri="{FF2B5EF4-FFF2-40B4-BE49-F238E27FC236}">
                <a16:creationId xmlns="" xmlns:a16="http://schemas.microsoft.com/office/drawing/2014/main" id="{57A968C0-D3DE-4076-BCE9-F6E20E99DCAC}"/>
              </a:ext>
            </a:extLst>
          </p:cNvPr>
          <p:cNvSpPr/>
          <p:nvPr/>
        </p:nvSpPr>
        <p:spPr>
          <a:xfrm>
            <a:off x="457200" y="1535440"/>
            <a:ext cx="8229599" cy="646331"/>
          </a:xfrm>
          <a:prstGeom prst="rect">
            <a:avLst/>
          </a:prstGeom>
        </p:spPr>
        <p:txBody>
          <a:bodyPr wrap="square">
            <a:spAutoFit/>
          </a:bodyPr>
          <a:lstStyle/>
          <a:p>
            <a:pPr algn="just">
              <a:spcAft>
                <a:spcPts val="600"/>
              </a:spcAft>
            </a:pPr>
            <a:r>
              <a:rPr lang="en-US" dirty="0"/>
              <a:t>The energy savings of the building generated by the interventions on the envelope and HVAC systems, have been evaluated by means of dynamic simulations. </a:t>
            </a:r>
          </a:p>
        </p:txBody>
      </p:sp>
    </p:spTree>
    <p:extLst>
      <p:ext uri="{BB962C8B-B14F-4D97-AF65-F5344CB8AC3E}">
        <p14:creationId xmlns:p14="http://schemas.microsoft.com/office/powerpoint/2010/main" val="39512253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en-GB" dirty="0" err="1"/>
              <a:t>BuildHeat</a:t>
            </a:r>
            <a:r>
              <a:rPr lang="en-GB" dirty="0"/>
              <a:t> retrofitting conclusions</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78</a:t>
            </a:fld>
            <a:endParaRPr lang="en-GB" dirty="0"/>
          </a:p>
        </p:txBody>
      </p:sp>
      <p:sp>
        <p:nvSpPr>
          <p:cNvPr id="2" name="Rectangle 4">
            <a:extLst>
              <a:ext uri="{FF2B5EF4-FFF2-40B4-BE49-F238E27FC236}">
                <a16:creationId xmlns="" xmlns:a16="http://schemas.microsoft.com/office/drawing/2014/main" id="{19469337-16C5-42D5-A2C6-F29C0ECA988B}"/>
              </a:ext>
            </a:extLst>
          </p:cNvPr>
          <p:cNvSpPr>
            <a:spLocks noChangeArrowheads="1"/>
          </p:cNvSpPr>
          <p:nvPr/>
        </p:nvSpPr>
        <p:spPr bwMode="auto">
          <a:xfrm>
            <a:off x="1448790" y="114003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3" name="Rectángulo 2">
            <a:extLst>
              <a:ext uri="{FF2B5EF4-FFF2-40B4-BE49-F238E27FC236}">
                <a16:creationId xmlns="" xmlns:a16="http://schemas.microsoft.com/office/drawing/2014/main" id="{5A2CA0FE-A6E8-4D75-9A79-59E956385C3C}"/>
              </a:ext>
            </a:extLst>
          </p:cNvPr>
          <p:cNvSpPr/>
          <p:nvPr/>
        </p:nvSpPr>
        <p:spPr>
          <a:xfrm>
            <a:off x="374071" y="1482074"/>
            <a:ext cx="8229600" cy="4708981"/>
          </a:xfrm>
          <a:prstGeom prst="rect">
            <a:avLst/>
          </a:prstGeom>
        </p:spPr>
        <p:txBody>
          <a:bodyPr wrap="square">
            <a:spAutoFit/>
          </a:bodyPr>
          <a:lstStyle/>
          <a:p>
            <a:pPr marL="342900" indent="-342900" algn="just">
              <a:spcAft>
                <a:spcPts val="600"/>
              </a:spcAft>
              <a:buFont typeface="+mj-lt"/>
              <a:buAutoNum type="arabicPeriod"/>
            </a:pPr>
            <a:r>
              <a:rPr lang="en-GB" dirty="0">
                <a:latin typeface="Helvetica" panose="020B0604020202020204" pitchFamily="34" charset="0"/>
                <a:ea typeface="Times New Roman" panose="02020603050405020304" pitchFamily="18" charset="0"/>
                <a:cs typeface="Times New Roman" panose="02020603050405020304" pitchFamily="18" charset="0"/>
              </a:rPr>
              <a:t>Renewable Energy Sources have been integrated in the façade cladding: Photovoltaics panels in Zaragoza and storage thermal collectors in Rome. Both demos allow for the integration of ducts, cables and pipes within the façade system.</a:t>
            </a:r>
          </a:p>
          <a:p>
            <a:pPr marL="342900" indent="-342900" algn="just">
              <a:spcAft>
                <a:spcPts val="600"/>
              </a:spcAft>
              <a:buFont typeface="+mj-lt"/>
              <a:buAutoNum type="arabicPeriod"/>
            </a:pPr>
            <a:endParaRPr lang="en-GB" dirty="0">
              <a:latin typeface="Helvetica" panose="020B0604020202020204" pitchFamily="34" charset="0"/>
              <a:ea typeface="Times New Roman" panose="02020603050405020304" pitchFamily="18" charset="0"/>
              <a:cs typeface="Times New Roman" panose="02020603050405020304" pitchFamily="18" charset="0"/>
            </a:endParaRPr>
          </a:p>
          <a:p>
            <a:pPr marL="342900" indent="-342900" algn="just">
              <a:spcAft>
                <a:spcPts val="600"/>
              </a:spcAft>
              <a:buFont typeface="+mj-lt"/>
              <a:buAutoNum type="arabicPeriod"/>
            </a:pP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The</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demo cases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of</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Rome and Zaragoza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propose</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centralized</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and a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de-centralized</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HVAC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system</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respectively</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both</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using</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heat</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pumps</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and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dwelling</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ventilation</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units</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p>
          <a:p>
            <a:pPr marL="342900" indent="-342900" algn="just">
              <a:spcAft>
                <a:spcPts val="600"/>
              </a:spcAft>
              <a:buFont typeface="+mj-lt"/>
              <a:buAutoNum type="arabicPeriod"/>
            </a:pPr>
            <a:endPar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endParaRPr>
          </a:p>
          <a:p>
            <a:pPr marL="342900" indent="-342900" algn="just">
              <a:spcAft>
                <a:spcPts val="600"/>
              </a:spcAft>
              <a:buFont typeface="+mj-lt"/>
              <a:buAutoNum type="arabicPeriod"/>
            </a:pP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In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fact</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the</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use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of</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heat</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pump</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with</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respect</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to</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 gas boiler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or</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electric</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heater</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entails</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significant</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improvement</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of</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the</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energy</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efficiency</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and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hence</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reduction</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of</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the</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energy</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consumption</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for</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heating</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cooling</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and DHW. </a:t>
            </a:r>
          </a:p>
          <a:p>
            <a:pPr marL="342900" indent="-342900" algn="just">
              <a:spcAft>
                <a:spcPts val="600"/>
              </a:spcAft>
              <a:buFont typeface="+mj-lt"/>
              <a:buAutoNum type="arabicPeriod"/>
            </a:pPr>
            <a:endPar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endParaRPr>
          </a:p>
          <a:p>
            <a:pPr marL="342900" indent="-342900" algn="just">
              <a:spcAft>
                <a:spcPts val="600"/>
              </a:spcAft>
              <a:buFont typeface="+mj-lt"/>
              <a:buAutoNum type="arabicPeriod"/>
            </a:pP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Moreover</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the</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ventilation</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unit</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provides</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fresh</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air in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the</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dwellings</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and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limits</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thermal</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losses</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due</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to</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windows</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opening</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671733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en-GB" dirty="0" err="1"/>
              <a:t>BuildHeat</a:t>
            </a:r>
            <a:r>
              <a:rPr lang="en-GB" dirty="0"/>
              <a:t> retrofitting conclusions</a:t>
            </a:r>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79</a:t>
            </a:fld>
            <a:endParaRPr lang="en-GB" dirty="0"/>
          </a:p>
        </p:txBody>
      </p:sp>
      <p:sp>
        <p:nvSpPr>
          <p:cNvPr id="2" name="Rectangle 4">
            <a:extLst>
              <a:ext uri="{FF2B5EF4-FFF2-40B4-BE49-F238E27FC236}">
                <a16:creationId xmlns="" xmlns:a16="http://schemas.microsoft.com/office/drawing/2014/main" id="{19469337-16C5-42D5-A2C6-F29C0ECA988B}"/>
              </a:ext>
            </a:extLst>
          </p:cNvPr>
          <p:cNvSpPr>
            <a:spLocks noChangeArrowheads="1"/>
          </p:cNvSpPr>
          <p:nvPr/>
        </p:nvSpPr>
        <p:spPr bwMode="auto">
          <a:xfrm>
            <a:off x="1448790" y="114003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3" name="Rectángulo 2">
            <a:extLst>
              <a:ext uri="{FF2B5EF4-FFF2-40B4-BE49-F238E27FC236}">
                <a16:creationId xmlns="" xmlns:a16="http://schemas.microsoft.com/office/drawing/2014/main" id="{5A2CA0FE-A6E8-4D75-9A79-59E956385C3C}"/>
              </a:ext>
            </a:extLst>
          </p:cNvPr>
          <p:cNvSpPr/>
          <p:nvPr/>
        </p:nvSpPr>
        <p:spPr>
          <a:xfrm>
            <a:off x="457200" y="1585461"/>
            <a:ext cx="8229600" cy="4708981"/>
          </a:xfrm>
          <a:prstGeom prst="rect">
            <a:avLst/>
          </a:prstGeom>
        </p:spPr>
        <p:txBody>
          <a:bodyPr wrap="square">
            <a:spAutoFit/>
          </a:bodyPr>
          <a:lstStyle/>
          <a:p>
            <a:pPr marL="342900" indent="-342900" algn="just">
              <a:spcAft>
                <a:spcPts val="600"/>
              </a:spcAft>
              <a:buFont typeface="+mj-lt"/>
              <a:buAutoNum type="arabicPeriod" startAt="5"/>
            </a:pP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Despite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the</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difference</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of</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the</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two</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solutions</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adopted</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in Rome and Zaragoza –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centralized</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vs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de-centralized</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air-</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to</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water</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vs air-</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to</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-air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heat</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pump</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both</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improve</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the</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installation</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works</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by</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minimizing</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the</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disruption</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for</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the</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inhabitants</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and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allows</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for</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the</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integration</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of</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the</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new machines in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the</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usually</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limited</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areas</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available</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in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the</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existing</a:t>
            </a:r>
            <a:r>
              <a:rPr lang="es-E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dwellings</a:t>
            </a:r>
            <a:endParaRPr lang="es-ES" dirty="0">
              <a:latin typeface="Helvetica" panose="020B0604020202020204" pitchFamily="34" charset="0"/>
              <a:ea typeface="Times New Roman" panose="02020603050405020304" pitchFamily="18" charset="0"/>
              <a:cs typeface="Times New Roman" panose="02020603050405020304" pitchFamily="18" charset="0"/>
            </a:endParaRPr>
          </a:p>
          <a:p>
            <a:pPr marL="342900" indent="-342900" algn="just">
              <a:spcAft>
                <a:spcPts val="600"/>
              </a:spcAft>
              <a:buFont typeface="+mj-lt"/>
              <a:buAutoNum type="arabicPeriod" startAt="5"/>
            </a:pPr>
            <a:endParaRPr lang="en-US" dirty="0">
              <a:latin typeface="Helvetica" panose="020B0604020202020204" pitchFamily="34" charset="0"/>
              <a:ea typeface="Times New Roman" panose="02020603050405020304" pitchFamily="18" charset="0"/>
              <a:cs typeface="Times New Roman" panose="02020603050405020304" pitchFamily="18" charset="0"/>
            </a:endParaRPr>
          </a:p>
          <a:p>
            <a:pPr marL="342900" indent="-342900" algn="just">
              <a:spcAft>
                <a:spcPts val="600"/>
              </a:spcAft>
              <a:buFont typeface="+mj-lt"/>
              <a:buAutoNum type="arabicPeriod" startAt="5"/>
            </a:pPr>
            <a:r>
              <a:rPr lang="en-US" dirty="0">
                <a:latin typeface="Helvetica" panose="020B0604020202020204" pitchFamily="34" charset="0"/>
                <a:ea typeface="Times New Roman" panose="02020603050405020304" pitchFamily="18" charset="0"/>
                <a:cs typeface="Times New Roman" panose="02020603050405020304" pitchFamily="18" charset="0"/>
              </a:rPr>
              <a:t>The demo cases are representative of repetitive building typologies that can benefit from a larger scale of renovation works. </a:t>
            </a:r>
          </a:p>
          <a:p>
            <a:pPr marL="342900" indent="-342900" algn="just">
              <a:spcAft>
                <a:spcPts val="600"/>
              </a:spcAft>
              <a:buFont typeface="+mj-lt"/>
              <a:buAutoNum type="arabicPeriod" startAt="5"/>
            </a:pPr>
            <a:endParaRPr lang="en-US" dirty="0">
              <a:latin typeface="Helvetica" panose="020B0604020202020204" pitchFamily="34" charset="0"/>
              <a:ea typeface="Times New Roman" panose="02020603050405020304" pitchFamily="18" charset="0"/>
              <a:cs typeface="Times New Roman" panose="02020603050405020304" pitchFamily="18" charset="0"/>
            </a:endParaRPr>
          </a:p>
          <a:p>
            <a:pPr marL="342900" indent="-342900" algn="just">
              <a:spcAft>
                <a:spcPts val="600"/>
              </a:spcAft>
              <a:buFont typeface="+mj-lt"/>
              <a:buAutoNum type="arabicPeriod" startAt="5"/>
            </a:pPr>
            <a:r>
              <a:rPr lang="en-US" dirty="0">
                <a:latin typeface="Helvetica" panose="020B0604020202020204" pitchFamily="34" charset="0"/>
                <a:ea typeface="Times New Roman" panose="02020603050405020304" pitchFamily="18" charset="0"/>
                <a:cs typeface="Times New Roman" panose="02020603050405020304" pitchFamily="18" charset="0"/>
              </a:rPr>
              <a:t>In fact, the developed packages are scalable and will find a more effective and affordable use if they would be implemented in several similar buildings in a district. </a:t>
            </a:r>
          </a:p>
          <a:p>
            <a:pPr marL="342900" indent="-342900" algn="just">
              <a:spcAft>
                <a:spcPts val="600"/>
              </a:spcAft>
              <a:buFont typeface="+mj-lt"/>
              <a:buAutoNum type="arabicPeriod" startAt="5"/>
            </a:pPr>
            <a:endParaRPr lang="en-US" dirty="0">
              <a:latin typeface="Helvetica" panose="020B0604020202020204" pitchFamily="34" charset="0"/>
              <a:ea typeface="Times New Roman" panose="02020603050405020304" pitchFamily="18" charset="0"/>
              <a:cs typeface="Times New Roman" panose="02020603050405020304" pitchFamily="18" charset="0"/>
            </a:endParaRPr>
          </a:p>
          <a:p>
            <a:pPr marL="342900" indent="-342900" algn="just">
              <a:spcAft>
                <a:spcPts val="600"/>
              </a:spcAft>
              <a:buFont typeface="+mj-lt"/>
              <a:buAutoNum type="arabicPeriod" startAt="5"/>
            </a:pPr>
            <a:r>
              <a:rPr lang="en-US" dirty="0">
                <a:latin typeface="Helvetica" panose="020B0604020202020204" pitchFamily="34" charset="0"/>
                <a:ea typeface="Times New Roman" panose="02020603050405020304" pitchFamily="18" charset="0"/>
                <a:cs typeface="Times New Roman" panose="02020603050405020304" pitchFamily="18" charset="0"/>
              </a:rPr>
              <a:t>Interventions on a larger scale will also promote further costs reduction and smarter financing mechanisms.</a:t>
            </a:r>
            <a:endParaRPr lang="es-ES" dirty="0">
              <a:latin typeface="Helvetica"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5533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fontScale="90000"/>
          </a:bodyPr>
          <a:lstStyle/>
          <a:p>
            <a:r>
              <a:rPr lang="en-GB" dirty="0"/>
              <a:t>The problem of buildings retrofit in the residential sector</a:t>
            </a:r>
            <a:endParaRPr lang="en-GB" sz="2700" dirty="0"/>
          </a:p>
        </p:txBody>
      </p:sp>
      <p:sp>
        <p:nvSpPr>
          <p:cNvPr id="9" name="Segnaposto piè di pagina 8"/>
          <p:cNvSpPr>
            <a:spLocks noGrp="1"/>
          </p:cNvSpPr>
          <p:nvPr>
            <p:ph type="ftr" sz="quarter" idx="11"/>
          </p:nvPr>
        </p:nvSpPr>
        <p:spPr/>
        <p:txBody>
          <a:bodyPr/>
          <a:lstStyle/>
          <a:p>
            <a:r>
              <a:rPr lang="en-GB" dirty="0">
                <a:solidFill>
                  <a:schemeClr val="tx2"/>
                </a:solidFill>
              </a:rPr>
              <a:t>www.buildheat.eu</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8</a:t>
            </a:fld>
            <a:endParaRPr lang="en-GB" dirty="0"/>
          </a:p>
        </p:txBody>
      </p:sp>
      <p:sp>
        <p:nvSpPr>
          <p:cNvPr id="5" name="CuadroTexto 4">
            <a:extLst>
              <a:ext uri="{FF2B5EF4-FFF2-40B4-BE49-F238E27FC236}">
                <a16:creationId xmlns="" xmlns:a16="http://schemas.microsoft.com/office/drawing/2014/main" id="{E30E7A03-C834-4A83-9C2A-35642DD974D1}"/>
              </a:ext>
            </a:extLst>
          </p:cNvPr>
          <p:cNvSpPr txBox="1"/>
          <p:nvPr/>
        </p:nvSpPr>
        <p:spPr>
          <a:xfrm>
            <a:off x="457200" y="1472138"/>
            <a:ext cx="8188037" cy="4262705"/>
          </a:xfrm>
          <a:prstGeom prst="rect">
            <a:avLst/>
          </a:prstGeom>
          <a:noFill/>
        </p:spPr>
        <p:txBody>
          <a:bodyPr wrap="square" rtlCol="0">
            <a:spAutoFit/>
          </a:bodyPr>
          <a:lstStyle/>
          <a:p>
            <a:pPr algn="just">
              <a:spcAft>
                <a:spcPts val="600"/>
              </a:spcAft>
            </a:pPr>
            <a:r>
              <a:rPr lang="en-GB" dirty="0">
                <a:ea typeface="Times New Roman" panose="02020603050405020304" pitchFamily="18" charset="0"/>
                <a:cs typeface="Times New Roman" panose="02020603050405020304" pitchFamily="18" charset="0"/>
              </a:rPr>
              <a:t>Some solutions can tackle these barriers:</a:t>
            </a:r>
          </a:p>
          <a:p>
            <a:pPr algn="just">
              <a:spcAft>
                <a:spcPts val="600"/>
              </a:spcAft>
            </a:pPr>
            <a:endParaRPr lang="en-GB" sz="800" dirty="0">
              <a:ea typeface="Times New Roman" panose="02020603050405020304" pitchFamily="18" charset="0"/>
              <a:cs typeface="Times New Roman" panose="02020603050405020304" pitchFamily="18" charset="0"/>
            </a:endParaRPr>
          </a:p>
          <a:p>
            <a:pPr marL="285750" indent="-285750" algn="just">
              <a:spcAft>
                <a:spcPts val="600"/>
              </a:spcAft>
              <a:buFont typeface="Arial" panose="020B0604020202020204" pitchFamily="34" charset="0"/>
              <a:buChar char="•"/>
            </a:pPr>
            <a:r>
              <a:rPr lang="en-GB" dirty="0">
                <a:ea typeface="Times New Roman" panose="02020603050405020304" pitchFamily="18" charset="0"/>
                <a:cs typeface="Times New Roman" panose="02020603050405020304" pitchFamily="18" charset="0"/>
              </a:rPr>
              <a:t>Adaptable façade solutions and reliable and cost-effective HVAC systems, capable of being </a:t>
            </a:r>
            <a:r>
              <a:rPr lang="en-GB" b="1" dirty="0">
                <a:ea typeface="Times New Roman" panose="02020603050405020304" pitchFamily="18" charset="0"/>
                <a:cs typeface="Times New Roman" panose="02020603050405020304" pitchFamily="18" charset="0"/>
              </a:rPr>
              <a:t>easily implemented</a:t>
            </a:r>
            <a:r>
              <a:rPr lang="en-GB" dirty="0">
                <a:ea typeface="Times New Roman" panose="02020603050405020304" pitchFamily="18" charset="0"/>
                <a:cs typeface="Times New Roman" panose="02020603050405020304" pitchFamily="18" charset="0"/>
              </a:rPr>
              <a:t>. </a:t>
            </a:r>
          </a:p>
          <a:p>
            <a:pPr marL="285750" indent="-285750" algn="just">
              <a:spcAft>
                <a:spcPts val="600"/>
              </a:spcAft>
              <a:buFont typeface="Arial" panose="020B0604020202020204" pitchFamily="34" charset="0"/>
              <a:buChar char="•"/>
            </a:pPr>
            <a:endParaRPr lang="en-GB" sz="800" dirty="0">
              <a:ea typeface="Times New Roman" panose="02020603050405020304" pitchFamily="18" charset="0"/>
              <a:cs typeface="Times New Roman" panose="02020603050405020304" pitchFamily="18" charset="0"/>
            </a:endParaRPr>
          </a:p>
          <a:p>
            <a:pPr marL="285750" indent="-285750" algn="just">
              <a:spcAft>
                <a:spcPts val="600"/>
              </a:spcAft>
              <a:buFont typeface="Arial" panose="020B0604020202020204" pitchFamily="34" charset="0"/>
              <a:buChar char="•"/>
            </a:pPr>
            <a:r>
              <a:rPr lang="en-GB" dirty="0">
                <a:ea typeface="Times New Roman" panose="02020603050405020304" pitchFamily="18" charset="0"/>
                <a:cs typeface="Times New Roman" panose="02020603050405020304" pitchFamily="18" charset="0"/>
              </a:rPr>
              <a:t>Integration of </a:t>
            </a:r>
            <a:r>
              <a:rPr lang="en-GB" b="1" dirty="0">
                <a:ea typeface="Times New Roman" panose="02020603050405020304" pitchFamily="18" charset="0"/>
                <a:cs typeface="Times New Roman" panose="02020603050405020304" pitchFamily="18" charset="0"/>
              </a:rPr>
              <a:t>renewable energy sources </a:t>
            </a:r>
            <a:r>
              <a:rPr lang="en-GB" dirty="0">
                <a:ea typeface="Times New Roman" panose="02020603050405020304" pitchFamily="18" charset="0"/>
                <a:cs typeface="Times New Roman" panose="02020603050405020304" pitchFamily="18" charset="0"/>
              </a:rPr>
              <a:t>at building level, exploiting façades in addition to rooftops, will provide additional benefits and increase the energy efficiency by moving towards </a:t>
            </a:r>
            <a:r>
              <a:rPr lang="es-ES" b="1" dirty="0" err="1"/>
              <a:t>Nearly</a:t>
            </a:r>
            <a:r>
              <a:rPr lang="es-ES" b="1" dirty="0"/>
              <a:t> Zero Energy </a:t>
            </a:r>
            <a:r>
              <a:rPr lang="es-ES" b="1" dirty="0" err="1"/>
              <a:t>Buildings</a:t>
            </a:r>
            <a:r>
              <a:rPr lang="es-ES" b="1" dirty="0"/>
              <a:t> </a:t>
            </a:r>
            <a:r>
              <a:rPr lang="es-ES" dirty="0"/>
              <a:t>(</a:t>
            </a:r>
            <a:r>
              <a:rPr lang="en-GB" dirty="0">
                <a:ea typeface="Times New Roman" panose="02020603050405020304" pitchFamily="18" charset="0"/>
                <a:cs typeface="Times New Roman" panose="02020603050405020304" pitchFamily="18" charset="0"/>
              </a:rPr>
              <a:t>NZEB).</a:t>
            </a:r>
          </a:p>
          <a:p>
            <a:pPr marL="285750" indent="-285750" algn="just">
              <a:spcAft>
                <a:spcPts val="600"/>
              </a:spcAft>
              <a:buFont typeface="Arial" panose="020B0604020202020204" pitchFamily="34" charset="0"/>
              <a:buChar char="•"/>
            </a:pPr>
            <a:endParaRPr lang="en-GB" sz="800" dirty="0">
              <a:ea typeface="Times New Roman" panose="02020603050405020304" pitchFamily="18" charset="0"/>
              <a:cs typeface="Times New Roman" panose="02020603050405020304" pitchFamily="18" charset="0"/>
            </a:endParaRPr>
          </a:p>
          <a:p>
            <a:pPr marL="285750" indent="-285750" algn="just">
              <a:spcAft>
                <a:spcPts val="600"/>
              </a:spcAft>
              <a:buFont typeface="Arial" panose="020B0604020202020204" pitchFamily="34" charset="0"/>
              <a:buChar char="•"/>
            </a:pPr>
            <a:r>
              <a:rPr lang="en-GB" b="1" dirty="0">
                <a:ea typeface="Times New Roman" panose="02020603050405020304" pitchFamily="18" charset="0"/>
                <a:cs typeface="Times New Roman" panose="02020603050405020304" pitchFamily="18" charset="0"/>
              </a:rPr>
              <a:t>Implementation of policies </a:t>
            </a:r>
            <a:r>
              <a:rPr lang="en-US" dirty="0"/>
              <a:t>aiming to minimize the energy consumption of buildings:</a:t>
            </a:r>
          </a:p>
          <a:p>
            <a:pPr marL="742950" lvl="1" indent="-285750" algn="just">
              <a:spcAft>
                <a:spcPts val="600"/>
              </a:spcAft>
              <a:buFont typeface="Arial" panose="020B0604020202020204" pitchFamily="34" charset="0"/>
              <a:buChar char="•"/>
            </a:pPr>
            <a:r>
              <a:rPr lang="en-US" sz="1600" dirty="0"/>
              <a:t>Searching solutions that decrease the energy load and the final needs</a:t>
            </a:r>
          </a:p>
          <a:p>
            <a:pPr marL="742950" lvl="1" indent="-285750" algn="just">
              <a:spcAft>
                <a:spcPts val="600"/>
              </a:spcAft>
              <a:buFont typeface="Arial" panose="020B0604020202020204" pitchFamily="34" charset="0"/>
              <a:buChar char="•"/>
            </a:pPr>
            <a:r>
              <a:rPr lang="en-US" sz="1600" dirty="0"/>
              <a:t>Supplying the remaining energy load through renewable technologies</a:t>
            </a:r>
          </a:p>
          <a:p>
            <a:pPr marL="742950" lvl="1" indent="-285750" algn="just">
              <a:spcAft>
                <a:spcPts val="600"/>
              </a:spcAft>
              <a:buFont typeface="Arial" panose="020B0604020202020204" pitchFamily="34" charset="0"/>
              <a:buChar char="•"/>
            </a:pPr>
            <a:r>
              <a:rPr lang="en-US" sz="1600" dirty="0"/>
              <a:t>Optimizing the management of the energy using smart and intelligent technologies</a:t>
            </a:r>
            <a:endParaRPr lang="en-GB" sz="1600" dirty="0">
              <a:ea typeface="Times New Roman" panose="02020603050405020304" pitchFamily="18" charset="0"/>
              <a:cs typeface="Times New Roman" panose="02020603050405020304" pitchFamily="18" charset="0"/>
            </a:endParaRPr>
          </a:p>
        </p:txBody>
      </p:sp>
      <p:sp>
        <p:nvSpPr>
          <p:cNvPr id="2" name="CuadroTexto 1">
            <a:extLst>
              <a:ext uri="{FF2B5EF4-FFF2-40B4-BE49-F238E27FC236}">
                <a16:creationId xmlns="" xmlns:a16="http://schemas.microsoft.com/office/drawing/2014/main" id="{52ED389D-E2BB-4DD7-84E9-4BE8FF798884}"/>
              </a:ext>
            </a:extLst>
          </p:cNvPr>
          <p:cNvSpPr txBox="1"/>
          <p:nvPr/>
        </p:nvSpPr>
        <p:spPr>
          <a:xfrm>
            <a:off x="1671638" y="5860930"/>
            <a:ext cx="6129196"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spcAft>
                <a:spcPts val="600"/>
              </a:spcAft>
            </a:pPr>
            <a:r>
              <a:rPr lang="en-US" b="1" dirty="0"/>
              <a:t>All these aspects have been discussed in BUILDHEAT project </a:t>
            </a:r>
          </a:p>
        </p:txBody>
      </p:sp>
    </p:spTree>
    <p:extLst>
      <p:ext uri="{BB962C8B-B14F-4D97-AF65-F5344CB8AC3E}">
        <p14:creationId xmlns:p14="http://schemas.microsoft.com/office/powerpoint/2010/main" val="25995792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en-GB" dirty="0"/>
              <a:t>Partners</a:t>
            </a:r>
          </a:p>
        </p:txBody>
      </p:sp>
      <p:sp>
        <p:nvSpPr>
          <p:cNvPr id="10" name="Segnaposto numero diapositiva 9"/>
          <p:cNvSpPr>
            <a:spLocks noGrp="1"/>
          </p:cNvSpPr>
          <p:nvPr>
            <p:ph type="sldNum" sz="quarter" idx="12"/>
          </p:nvPr>
        </p:nvSpPr>
        <p:spPr/>
        <p:txBody>
          <a:bodyPr/>
          <a:lstStyle/>
          <a:p>
            <a:fld id="{28CBC7E4-D0A8-204B-9264-0AE59BFA6BBA}" type="slidenum">
              <a:rPr lang="en-GB" smtClean="0"/>
              <a:t>80</a:t>
            </a:fld>
            <a:endParaRPr lang="en-GB" dirty="0"/>
          </a:p>
        </p:txBody>
      </p:sp>
      <p:sp>
        <p:nvSpPr>
          <p:cNvPr id="2" name="Rectangle 4">
            <a:extLst>
              <a:ext uri="{FF2B5EF4-FFF2-40B4-BE49-F238E27FC236}">
                <a16:creationId xmlns="" xmlns:a16="http://schemas.microsoft.com/office/drawing/2014/main" id="{19469337-16C5-42D5-A2C6-F29C0ECA988B}"/>
              </a:ext>
            </a:extLst>
          </p:cNvPr>
          <p:cNvSpPr>
            <a:spLocks noChangeArrowheads="1"/>
          </p:cNvSpPr>
          <p:nvPr/>
        </p:nvSpPr>
        <p:spPr bwMode="auto">
          <a:xfrm>
            <a:off x="1448790" y="114003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3" name="Immagine 2" descr="Schermata 2020-02-06 alle 14.25.5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956" y="1652411"/>
            <a:ext cx="8026400" cy="4597400"/>
          </a:xfrm>
          <a:prstGeom prst="rect">
            <a:avLst/>
          </a:prstGeom>
        </p:spPr>
      </p:pic>
    </p:spTree>
    <p:extLst>
      <p:ext uri="{BB962C8B-B14F-4D97-AF65-F5344CB8AC3E}">
        <p14:creationId xmlns:p14="http://schemas.microsoft.com/office/powerpoint/2010/main" val="36411956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 xmlns:a16="http://schemas.microsoft.com/office/drawing/2014/main" id="{0219E89A-F62E-430C-A0A6-79E108600400}"/>
              </a:ext>
            </a:extLst>
          </p:cNvPr>
          <p:cNvSpPr>
            <a:spLocks noGrp="1"/>
          </p:cNvSpPr>
          <p:nvPr>
            <p:ph type="title"/>
          </p:nvPr>
        </p:nvSpPr>
        <p:spPr/>
        <p:txBody>
          <a:bodyPr/>
          <a:lstStyle/>
          <a:p>
            <a:r>
              <a:rPr lang="it-IT" dirty="0"/>
              <a:t>Thanks!</a:t>
            </a:r>
          </a:p>
        </p:txBody>
      </p:sp>
      <p:sp>
        <p:nvSpPr>
          <p:cNvPr id="4" name="Segnaposto piè di pagina 3">
            <a:extLst>
              <a:ext uri="{FF2B5EF4-FFF2-40B4-BE49-F238E27FC236}">
                <a16:creationId xmlns="" xmlns:a16="http://schemas.microsoft.com/office/drawing/2014/main" id="{FD65D57E-80C0-403A-8984-53699918A10A}"/>
              </a:ext>
            </a:extLst>
          </p:cNvPr>
          <p:cNvSpPr>
            <a:spLocks noGrp="1"/>
          </p:cNvSpPr>
          <p:nvPr>
            <p:ph type="ftr" sz="quarter" idx="4294967295"/>
          </p:nvPr>
        </p:nvSpPr>
        <p:spPr>
          <a:xfrm>
            <a:off x="95003" y="6447043"/>
            <a:ext cx="2895600" cy="365125"/>
          </a:xfrm>
        </p:spPr>
        <p:txBody>
          <a:bodyPr/>
          <a:lstStyle/>
          <a:p>
            <a:r>
              <a:rPr lang="en-GB"/>
              <a:t>www.buildheat.eu</a:t>
            </a:r>
            <a:endParaRPr lang="en-GB" dirty="0"/>
          </a:p>
        </p:txBody>
      </p:sp>
      <p:sp>
        <p:nvSpPr>
          <p:cNvPr id="5" name="Segnaposto numero diapositiva 4">
            <a:extLst>
              <a:ext uri="{FF2B5EF4-FFF2-40B4-BE49-F238E27FC236}">
                <a16:creationId xmlns="" xmlns:a16="http://schemas.microsoft.com/office/drawing/2014/main" id="{B3D2BF21-C59F-4C85-B5A1-15F4B3FF6BC6}"/>
              </a:ext>
            </a:extLst>
          </p:cNvPr>
          <p:cNvSpPr>
            <a:spLocks noGrp="1"/>
          </p:cNvSpPr>
          <p:nvPr>
            <p:ph type="sldNum" sz="quarter" idx="4294967295"/>
          </p:nvPr>
        </p:nvSpPr>
        <p:spPr>
          <a:xfrm>
            <a:off x="7010400" y="6356350"/>
            <a:ext cx="2133600" cy="365125"/>
          </a:xfrm>
        </p:spPr>
        <p:txBody>
          <a:bodyPr/>
          <a:lstStyle/>
          <a:p>
            <a:fld id="{28CBC7E4-D0A8-204B-9264-0AE59BFA6BBA}" type="slidenum">
              <a:rPr lang="en-GB" smtClean="0"/>
              <a:t>81</a:t>
            </a:fld>
            <a:endParaRPr lang="en-GB" dirty="0"/>
          </a:p>
        </p:txBody>
      </p:sp>
    </p:spTree>
    <p:extLst>
      <p:ext uri="{BB962C8B-B14F-4D97-AF65-F5344CB8AC3E}">
        <p14:creationId xmlns:p14="http://schemas.microsoft.com/office/powerpoint/2010/main" val="2965569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997337" y="1178684"/>
            <a:ext cx="5740263" cy="2800767"/>
          </a:xfrm>
        </p:spPr>
        <p:txBody>
          <a:bodyPr/>
          <a:lstStyle/>
          <a:p>
            <a:r>
              <a:rPr lang="en-US" dirty="0"/>
              <a:t>3. </a:t>
            </a:r>
            <a:r>
              <a:rPr lang="en-US" dirty="0" err="1"/>
              <a:t>Industrialised</a:t>
            </a:r>
            <a:r>
              <a:rPr lang="en-US" dirty="0"/>
              <a:t> energy solutions in residential building retrofitting</a:t>
            </a:r>
          </a:p>
        </p:txBody>
      </p:sp>
    </p:spTree>
    <p:extLst>
      <p:ext uri="{BB962C8B-B14F-4D97-AF65-F5344CB8AC3E}">
        <p14:creationId xmlns:p14="http://schemas.microsoft.com/office/powerpoint/2010/main" val="3022491889"/>
      </p:ext>
    </p:extLst>
  </p:cSld>
  <p:clrMapOvr>
    <a:masterClrMapping/>
  </p:clrMapOvr>
</p:sld>
</file>

<file path=ppt/theme/theme1.xml><?xml version="1.0" encoding="utf-8"?>
<a:theme xmlns:a="http://schemas.openxmlformats.org/drawingml/2006/main" name="Tema di Office">
  <a:themeElements>
    <a:clrScheme name="BuildHeat color scheme 1">
      <a:dk1>
        <a:srgbClr val="404040"/>
      </a:dk1>
      <a:lt1>
        <a:sysClr val="window" lastClr="FFFFFF"/>
      </a:lt1>
      <a:dk2>
        <a:srgbClr val="0069B4"/>
      </a:dk2>
      <a:lt2>
        <a:srgbClr val="FFFFFF"/>
      </a:lt2>
      <a:accent1>
        <a:srgbClr val="E30613"/>
      </a:accent1>
      <a:accent2>
        <a:srgbClr val="6F9DD3"/>
      </a:accent2>
      <a:accent3>
        <a:srgbClr val="E27D62"/>
      </a:accent3>
      <a:accent4>
        <a:srgbClr val="A3BDD3"/>
      </a:accent4>
      <a:accent5>
        <a:srgbClr val="808080"/>
      </a:accent5>
      <a:accent6>
        <a:srgbClr val="000000"/>
      </a:accent6>
      <a:hlink>
        <a:srgbClr val="000000"/>
      </a:hlink>
      <a:folHlink>
        <a:srgbClr val="000000"/>
      </a:folHlink>
    </a:clrScheme>
    <a:fontScheme name="Angoli">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2323</TotalTime>
  <Words>5691</Words>
  <Application>Microsoft Macintosh PowerPoint</Application>
  <PresentationFormat>Presentazione su schermo (4:3)</PresentationFormat>
  <Paragraphs>608</Paragraphs>
  <Slides>81</Slides>
  <Notes>4</Notes>
  <HiddenSlides>0</HiddenSlides>
  <MMClips>0</MMClips>
  <ScaleCrop>false</ScaleCrop>
  <HeadingPairs>
    <vt:vector size="4" baseType="variant">
      <vt:variant>
        <vt:lpstr>Tema</vt:lpstr>
      </vt:variant>
      <vt:variant>
        <vt:i4>1</vt:i4>
      </vt:variant>
      <vt:variant>
        <vt:lpstr>Titoli diapositive</vt:lpstr>
      </vt:variant>
      <vt:variant>
        <vt:i4>81</vt:i4>
      </vt:variant>
    </vt:vector>
  </HeadingPairs>
  <TitlesOfParts>
    <vt:vector size="82" baseType="lpstr">
      <vt:lpstr>Tema di Office</vt:lpstr>
      <vt:lpstr>D7.9. EDUCATIONAL KIT</vt:lpstr>
      <vt:lpstr>Index</vt:lpstr>
      <vt:lpstr>1. The problem of energy consumption over Europe</vt:lpstr>
      <vt:lpstr>The problem of energy consumption in residential buildings over Europe</vt:lpstr>
      <vt:lpstr>The problem of energy consumption in residential buildings over Europe</vt:lpstr>
      <vt:lpstr>2. The problem of buildings retrofit in the residential sector </vt:lpstr>
      <vt:lpstr>The problem of buildings retrofit in the residential sector</vt:lpstr>
      <vt:lpstr>The problem of buildings retrofit in the residential sector</vt:lpstr>
      <vt:lpstr>3. Industrialised energy solutions in residential building retrofitting</vt:lpstr>
      <vt:lpstr>Industrialised solution of Heat Pump and ventilation (ELFOpack) supported by  photovoltaic energy</vt:lpstr>
      <vt:lpstr>ELFOpack</vt:lpstr>
      <vt:lpstr>ELFOpack</vt:lpstr>
      <vt:lpstr>Technical aspects</vt:lpstr>
      <vt:lpstr>Photovoltaic Multi Control Inverter (MCI)</vt:lpstr>
      <vt:lpstr>MCI technical aspects</vt:lpstr>
      <vt:lpstr>MCI technical aspects</vt:lpstr>
      <vt:lpstr>MCI technical aspects</vt:lpstr>
      <vt:lpstr>MCI technical aspects</vt:lpstr>
      <vt:lpstr>Conclusions MCI</vt:lpstr>
      <vt:lpstr>Industrialised solution of DHW storage tank and ventilation </vt:lpstr>
      <vt:lpstr>Enerbox thermal tank and ST collectors</vt:lpstr>
      <vt:lpstr>Enerbox thermal tank and ST collectors</vt:lpstr>
      <vt:lpstr>Enerbox technical aspects</vt:lpstr>
      <vt:lpstr>Enerbox technical aspects</vt:lpstr>
      <vt:lpstr>Enerbox technical aspects</vt:lpstr>
      <vt:lpstr>Enerbox technical aspects</vt:lpstr>
      <vt:lpstr>Enerbox technical aspects</vt:lpstr>
      <vt:lpstr>Enerbox technical aspects</vt:lpstr>
      <vt:lpstr>Enerbox technical aspects</vt:lpstr>
      <vt:lpstr>Enerbox technical aspects</vt:lpstr>
      <vt:lpstr>Enerbox technical aspects</vt:lpstr>
      <vt:lpstr>Enerbox technical aspects</vt:lpstr>
      <vt:lpstr>Enerbox technical aspects</vt:lpstr>
      <vt:lpstr>Heat Recovery Ventilation Unit (HRU)</vt:lpstr>
      <vt:lpstr>HRU technical aspects</vt:lpstr>
      <vt:lpstr>HRU technical aspects</vt:lpstr>
      <vt:lpstr>HRU technical aspects</vt:lpstr>
      <vt:lpstr>Monitoring and control for building management</vt:lpstr>
      <vt:lpstr>ICT infrastructure connecting and monitoring all the decentralised units</vt:lpstr>
      <vt:lpstr>SCHNEIDER ELECTRIC contribution on CLIVET solution</vt:lpstr>
      <vt:lpstr>SCHNEIDER ELECTRIC contribution on PINK solution</vt:lpstr>
      <vt:lpstr>Technical aspects</vt:lpstr>
      <vt:lpstr>Technical aspects</vt:lpstr>
      <vt:lpstr>Industrialised multifunctional ventilated façade  </vt:lpstr>
      <vt:lpstr>Anchoring system</vt:lpstr>
      <vt:lpstr>Anchoring system technical aspects</vt:lpstr>
      <vt:lpstr>Cladding Polymer Concrete (PC)</vt:lpstr>
      <vt:lpstr>PC technical aspects</vt:lpstr>
      <vt:lpstr>Cladding technical aspects</vt:lpstr>
      <vt:lpstr>Industrialised multifunctional façade: technical aspects</vt:lpstr>
      <vt:lpstr>Industrialised multifunctional façade: technical aspects</vt:lpstr>
      <vt:lpstr>Demonstration buildings :  Zaragoza (Spain)</vt:lpstr>
      <vt:lpstr>Demonstration buildings: Zaragoza (Spain)</vt:lpstr>
      <vt:lpstr>Zaragoza demo building construction</vt:lpstr>
      <vt:lpstr>Zaragoza demo building services</vt:lpstr>
      <vt:lpstr>Zaragoza demo technical aspects</vt:lpstr>
      <vt:lpstr>Zaragoza demo technical aspects</vt:lpstr>
      <vt:lpstr>Zaragoza demo technical aspects</vt:lpstr>
      <vt:lpstr>Zaragoza demo technical aspects</vt:lpstr>
      <vt:lpstr>Zaragoza demo technical aspects</vt:lpstr>
      <vt:lpstr>Implementation of the solutions</vt:lpstr>
      <vt:lpstr>Implementation of the solutions</vt:lpstr>
      <vt:lpstr>Implementation of the solutions</vt:lpstr>
      <vt:lpstr>Comparison of energy demand and consumptions</vt:lpstr>
      <vt:lpstr>Demonstration buildings :  Rome (Italy)</vt:lpstr>
      <vt:lpstr>Demonstration buildings: Rome (Italy)</vt:lpstr>
      <vt:lpstr>Rome demo building construction</vt:lpstr>
      <vt:lpstr>Rome demo building services</vt:lpstr>
      <vt:lpstr>Rome demo technical aspects</vt:lpstr>
      <vt:lpstr>Rome demo technical aspects</vt:lpstr>
      <vt:lpstr>Rome demo technical aspects</vt:lpstr>
      <vt:lpstr>Rome demo technical aspects</vt:lpstr>
      <vt:lpstr>Rome demo technical aspects</vt:lpstr>
      <vt:lpstr>Implementation of the solutions</vt:lpstr>
      <vt:lpstr>Implementation of the solutions</vt:lpstr>
      <vt:lpstr>Implementation of the solutions</vt:lpstr>
      <vt:lpstr>Comparison of energy demand and consumptions</vt:lpstr>
      <vt:lpstr>BuildHeat retrofitting conclusions</vt:lpstr>
      <vt:lpstr>BuildHeat retrofitting conclusions</vt:lpstr>
      <vt:lpstr>Partners</vt:lpstr>
      <vt:lpstr>Thanks!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GBX</dc:creator>
  <cp:lastModifiedBy>Alice</cp:lastModifiedBy>
  <cp:revision>161</cp:revision>
  <dcterms:created xsi:type="dcterms:W3CDTF">2015-06-11T07:55:39Z</dcterms:created>
  <dcterms:modified xsi:type="dcterms:W3CDTF">2020-02-06T13:26:50Z</dcterms:modified>
</cp:coreProperties>
</file>